
<file path=[Content_Types].xml><?xml version="1.0" encoding="utf-8"?>
<Types xmlns="http://schemas.openxmlformats.org/package/2006/content-types">
  <Default Extension="emf" ContentType="image/x-emf"/>
  <Default Extension="fntdata" ContentType="application/x-fontdata"/>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87"/>
  </p:notesMasterIdLst>
  <p:sldIdLst>
    <p:sldId id="256" r:id="rId2"/>
    <p:sldId id="376" r:id="rId3"/>
    <p:sldId id="377" r:id="rId4"/>
    <p:sldId id="257" r:id="rId5"/>
    <p:sldId id="259" r:id="rId6"/>
    <p:sldId id="295" r:id="rId7"/>
    <p:sldId id="291" r:id="rId8"/>
    <p:sldId id="305" r:id="rId9"/>
    <p:sldId id="292" r:id="rId10"/>
    <p:sldId id="293" r:id="rId11"/>
    <p:sldId id="379" r:id="rId12"/>
    <p:sldId id="306" r:id="rId13"/>
    <p:sldId id="294" r:id="rId14"/>
    <p:sldId id="380" r:id="rId15"/>
    <p:sldId id="296" r:id="rId16"/>
    <p:sldId id="320" r:id="rId17"/>
    <p:sldId id="317" r:id="rId18"/>
    <p:sldId id="319" r:id="rId19"/>
    <p:sldId id="318" r:id="rId20"/>
    <p:sldId id="321" r:id="rId21"/>
    <p:sldId id="322" r:id="rId22"/>
    <p:sldId id="297" r:id="rId23"/>
    <p:sldId id="307" r:id="rId24"/>
    <p:sldId id="298" r:id="rId25"/>
    <p:sldId id="381" r:id="rId26"/>
    <p:sldId id="299" r:id="rId27"/>
    <p:sldId id="300" r:id="rId28"/>
    <p:sldId id="301" r:id="rId29"/>
    <p:sldId id="302" r:id="rId30"/>
    <p:sldId id="303" r:id="rId31"/>
    <p:sldId id="313" r:id="rId32"/>
    <p:sldId id="304" r:id="rId33"/>
    <p:sldId id="308" r:id="rId34"/>
    <p:sldId id="330" r:id="rId35"/>
    <p:sldId id="309" r:id="rId36"/>
    <p:sldId id="310" r:id="rId37"/>
    <p:sldId id="311" r:id="rId38"/>
    <p:sldId id="312" r:id="rId39"/>
    <p:sldId id="323" r:id="rId40"/>
    <p:sldId id="324" r:id="rId41"/>
    <p:sldId id="325" r:id="rId42"/>
    <p:sldId id="326" r:id="rId43"/>
    <p:sldId id="327" r:id="rId44"/>
    <p:sldId id="328" r:id="rId45"/>
    <p:sldId id="336" r:id="rId46"/>
    <p:sldId id="329" r:id="rId47"/>
    <p:sldId id="332" r:id="rId48"/>
    <p:sldId id="331" r:id="rId49"/>
    <p:sldId id="337" r:id="rId50"/>
    <p:sldId id="343" r:id="rId51"/>
    <p:sldId id="338" r:id="rId52"/>
    <p:sldId id="339" r:id="rId53"/>
    <p:sldId id="340" r:id="rId54"/>
    <p:sldId id="341" r:id="rId55"/>
    <p:sldId id="383" r:id="rId56"/>
    <p:sldId id="382" r:id="rId57"/>
    <p:sldId id="342" r:id="rId58"/>
    <p:sldId id="345" r:id="rId59"/>
    <p:sldId id="344" r:id="rId60"/>
    <p:sldId id="349" r:id="rId61"/>
    <p:sldId id="367" r:id="rId62"/>
    <p:sldId id="350" r:id="rId63"/>
    <p:sldId id="351" r:id="rId64"/>
    <p:sldId id="352" r:id="rId65"/>
    <p:sldId id="354" r:id="rId66"/>
    <p:sldId id="355" r:id="rId67"/>
    <p:sldId id="356" r:id="rId68"/>
    <p:sldId id="358" r:id="rId69"/>
    <p:sldId id="359" r:id="rId70"/>
    <p:sldId id="360" r:id="rId71"/>
    <p:sldId id="361" r:id="rId72"/>
    <p:sldId id="362" r:id="rId73"/>
    <p:sldId id="363" r:id="rId74"/>
    <p:sldId id="364" r:id="rId75"/>
    <p:sldId id="365" r:id="rId76"/>
    <p:sldId id="366" r:id="rId77"/>
    <p:sldId id="368" r:id="rId78"/>
    <p:sldId id="370" r:id="rId79"/>
    <p:sldId id="371" r:id="rId80"/>
    <p:sldId id="384" r:id="rId81"/>
    <p:sldId id="372" r:id="rId82"/>
    <p:sldId id="373" r:id="rId83"/>
    <p:sldId id="374" r:id="rId84"/>
    <p:sldId id="375" r:id="rId85"/>
    <p:sldId id="378" r:id="rId86"/>
  </p:sldIdLst>
  <p:sldSz cx="9144000" cy="5143500" type="screen16x9"/>
  <p:notesSz cx="6858000" cy="9144000"/>
  <p:embeddedFontLst>
    <p:embeddedFont>
      <p:font typeface="Calibri" panose="020F0502020204030204" pitchFamily="34" charset="0"/>
      <p:regular r:id="rId88"/>
      <p:bold r:id="rId89"/>
      <p:italic r:id="rId90"/>
      <p:boldItalic r:id="rId91"/>
    </p:embeddedFont>
    <p:embeddedFont>
      <p:font typeface="Calibri Light" panose="020F0302020204030204" pitchFamily="34" charset="0"/>
      <p:regular r:id="rId92"/>
      <p:italic r:id="rId93"/>
    </p:embeddedFont>
    <p:embeddedFont>
      <p:font typeface="Cambria" panose="02040503050406030204" pitchFamily="18" charset="0"/>
      <p:regular r:id="rId94"/>
      <p:bold r:id="rId95"/>
      <p:italic r:id="rId96"/>
      <p:boldItalic r:id="rId97"/>
    </p:embeddedFont>
    <p:embeddedFont>
      <p:font typeface="Cambria Math" panose="02040503050406030204" pitchFamily="18" charset="0"/>
      <p:regular r:id="rId98"/>
    </p:embeddedFont>
    <p:embeddedFont>
      <p:font typeface="Fira Sans" panose="020B0503050000020004" pitchFamily="34" charset="0"/>
      <p:regular r:id="rId99"/>
      <p:bold r:id="rId100"/>
      <p:italic r:id="rId101"/>
      <p:boldItalic r:id="rId102"/>
    </p:embeddedFont>
    <p:embeddedFont>
      <p:font typeface="Fira Sans Extra Condensed" panose="020F0502020204030204" pitchFamily="34" charset="0"/>
      <p:regular r:id="rId103"/>
      <p:bold r:id="rId104"/>
      <p:italic r:id="rId105"/>
      <p:boldItalic r:id="rId106"/>
    </p:embeddedFont>
    <p:embeddedFont>
      <p:font typeface="Fira Sans Extra Condensed SemiBold" panose="020B0603050000020004" pitchFamily="34" charset="0"/>
      <p:regular r:id="rId107"/>
      <p:bold r:id="rId108"/>
      <p:italic r:id="rId109"/>
      <p:boldItalic r:id="rId110"/>
    </p:embeddedFont>
    <p:embeddedFont>
      <p:font typeface="Roboto" panose="02000000000000000000" pitchFamily="2" charset="0"/>
      <p:regular r:id="rId111"/>
      <p:bold r:id="rId112"/>
      <p:italic r:id="rId113"/>
      <p:boldItalic r:id="rId11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AAAB887-16D1-4126-A36C-5330455EE609}">
  <a:tblStyle styleId="{CAAAB887-16D1-4126-A36C-5330455EE60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9582"/>
    <p:restoredTop sz="94662"/>
  </p:normalViewPr>
  <p:slideViewPr>
    <p:cSldViewPr snapToGrid="0">
      <p:cViewPr varScale="1">
        <p:scale>
          <a:sx n="134" d="100"/>
          <a:sy n="134" d="100"/>
        </p:scale>
        <p:origin x="200" y="3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theme" Target="theme/theme1.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font" Target="fonts/font2.fntdata"/><Relationship Id="rId112" Type="http://schemas.openxmlformats.org/officeDocument/2006/relationships/font" Target="fonts/font25.fntdata"/><Relationship Id="rId16" Type="http://schemas.openxmlformats.org/officeDocument/2006/relationships/slide" Target="slides/slide15.xml"/><Relationship Id="rId107" Type="http://schemas.openxmlformats.org/officeDocument/2006/relationships/font" Target="fonts/font20.fntdata"/><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font" Target="fonts/font15.fntdata"/><Relationship Id="rId5" Type="http://schemas.openxmlformats.org/officeDocument/2006/relationships/slide" Target="slides/slide4.xml"/><Relationship Id="rId90" Type="http://schemas.openxmlformats.org/officeDocument/2006/relationships/font" Target="fonts/font3.fntdata"/><Relationship Id="rId95" Type="http://schemas.openxmlformats.org/officeDocument/2006/relationships/font" Target="fonts/font8.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font" Target="fonts/font26.fntdata"/><Relationship Id="rId118" Type="http://schemas.openxmlformats.org/officeDocument/2006/relationships/tableStyles" Target="tableStyle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font" Target="fonts/font16.fntdata"/><Relationship Id="rId108" Type="http://schemas.openxmlformats.org/officeDocument/2006/relationships/font" Target="fonts/font21.fntdata"/><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font" Target="fonts/font4.fntdata"/><Relationship Id="rId96"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font" Target="fonts/font27.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font" Target="fonts/font7.fntdata"/><Relationship Id="rId99" Type="http://schemas.openxmlformats.org/officeDocument/2006/relationships/font" Target="fonts/font12.fntdata"/><Relationship Id="rId101" Type="http://schemas.openxmlformats.org/officeDocument/2006/relationships/font" Target="fonts/font14.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font" Target="fonts/font22.fntdata"/><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font" Target="fonts/font10.fntdata"/><Relationship Id="rId104" Type="http://schemas.openxmlformats.org/officeDocument/2006/relationships/font" Target="fonts/font17.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5.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notesMaster" Target="notesMasters/notesMaster1.xml"/><Relationship Id="rId110" Type="http://schemas.openxmlformats.org/officeDocument/2006/relationships/font" Target="fonts/font23.fntdata"/><Relationship Id="rId115"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font" Target="fonts/font13.fntdata"/><Relationship Id="rId105" Type="http://schemas.openxmlformats.org/officeDocument/2006/relationships/font" Target="fonts/font18.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font" Target="fonts/font6.fntdata"/><Relationship Id="rId98" Type="http://schemas.openxmlformats.org/officeDocument/2006/relationships/font" Target="fonts/font11.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font" Target="fonts/font1.fntdata"/><Relationship Id="rId111" Type="http://schemas.openxmlformats.org/officeDocument/2006/relationships/font" Target="fonts/font24.fntdata"/><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font" Target="fonts/font1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
        <p:cNvGrpSpPr/>
        <p:nvPr/>
      </p:nvGrpSpPr>
      <p:grpSpPr>
        <a:xfrm>
          <a:off x="0" y="0"/>
          <a:ext cx="0" cy="0"/>
          <a:chOff x="0" y="0"/>
          <a:chExt cx="0" cy="0"/>
        </a:xfrm>
      </p:grpSpPr>
      <p:sp>
        <p:nvSpPr>
          <p:cNvPr id="43" name="Google Shape;43;gdcb566e1d5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 name="Google Shape;44;gdcb566e1d5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e77f93ad05_0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e77f93ad05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e9566a474a_0_10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e9566a474a_0_10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e9566a474a_0_10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e9566a474a_0_10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392022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e9566a474a_0_10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e9566a474a_0_10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823589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e9566a474a_0_10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e9566a474a_0_10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769373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e9566a474a_0_10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e9566a474a_0_10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675177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5140950" y="1074150"/>
            <a:ext cx="3545700" cy="2488800"/>
          </a:xfrm>
          <a:prstGeom prst="rect">
            <a:avLst/>
          </a:prstGeom>
        </p:spPr>
        <p:txBody>
          <a:bodyPr spcFirstLastPara="1" wrap="square" lIns="91425" tIns="91425" rIns="91425" bIns="91425" anchor="t" anchorCtr="0">
            <a:normAutofit/>
          </a:bodyPr>
          <a:lstStyle>
            <a:lvl1pPr lvl="0" algn="r">
              <a:spcBef>
                <a:spcPts val="0"/>
              </a:spcBef>
              <a:spcAft>
                <a:spcPts val="0"/>
              </a:spcAft>
              <a:buSzPts val="5200"/>
              <a:buNone/>
              <a:defRPr sz="5000" b="0">
                <a:latin typeface="Fira Sans Extra Condensed SemiBold"/>
                <a:ea typeface="Fira Sans Extra Condensed SemiBold"/>
                <a:cs typeface="Fira Sans Extra Condensed SemiBold"/>
                <a:sym typeface="Fira Sans Extra Condensed SemiBold"/>
              </a:defRPr>
            </a:lvl1pPr>
            <a:lvl2pPr lvl="1">
              <a:spcBef>
                <a:spcPts val="0"/>
              </a:spcBef>
              <a:spcAft>
                <a:spcPts val="0"/>
              </a:spcAft>
              <a:buSzPts val="5200"/>
              <a:buNone/>
              <a:defRPr sz="5200"/>
            </a:lvl2pPr>
            <a:lvl3pPr lvl="2">
              <a:spcBef>
                <a:spcPts val="0"/>
              </a:spcBef>
              <a:spcAft>
                <a:spcPts val="0"/>
              </a:spcAft>
              <a:buSzPts val="5200"/>
              <a:buNone/>
              <a:defRPr sz="5200"/>
            </a:lvl3pPr>
            <a:lvl4pPr lvl="3">
              <a:spcBef>
                <a:spcPts val="0"/>
              </a:spcBef>
              <a:spcAft>
                <a:spcPts val="0"/>
              </a:spcAft>
              <a:buSzPts val="5200"/>
              <a:buNone/>
              <a:defRPr sz="5200"/>
            </a:lvl4pPr>
            <a:lvl5pPr lvl="4">
              <a:spcBef>
                <a:spcPts val="0"/>
              </a:spcBef>
              <a:spcAft>
                <a:spcPts val="0"/>
              </a:spcAft>
              <a:buSzPts val="5200"/>
              <a:buNone/>
              <a:defRPr sz="5200"/>
            </a:lvl5pPr>
            <a:lvl6pPr lvl="5">
              <a:spcBef>
                <a:spcPts val="0"/>
              </a:spcBef>
              <a:spcAft>
                <a:spcPts val="0"/>
              </a:spcAft>
              <a:buSzPts val="5200"/>
              <a:buNone/>
              <a:defRPr sz="5200"/>
            </a:lvl6pPr>
            <a:lvl7pPr lvl="6">
              <a:spcBef>
                <a:spcPts val="0"/>
              </a:spcBef>
              <a:spcAft>
                <a:spcPts val="0"/>
              </a:spcAft>
              <a:buSzPts val="5200"/>
              <a:buNone/>
              <a:defRPr sz="5200"/>
            </a:lvl7pPr>
            <a:lvl8pPr lvl="7">
              <a:spcBef>
                <a:spcPts val="0"/>
              </a:spcBef>
              <a:spcAft>
                <a:spcPts val="0"/>
              </a:spcAft>
              <a:buSzPts val="5200"/>
              <a:buNone/>
              <a:defRPr sz="5200"/>
            </a:lvl8pPr>
            <a:lvl9pPr lvl="8">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6105525" y="3562950"/>
            <a:ext cx="2581200" cy="711000"/>
          </a:xfrm>
          <a:prstGeom prst="rect">
            <a:avLst/>
          </a:prstGeom>
        </p:spPr>
        <p:txBody>
          <a:bodyPr spcFirstLastPara="1" wrap="square" lIns="91425" tIns="91425" rIns="91425" bIns="91425" anchor="t" anchorCtr="0">
            <a:normAutofit/>
          </a:bodyPr>
          <a:lstStyle>
            <a:lvl1pPr lvl="0" algn="r">
              <a:lnSpc>
                <a:spcPct val="100000"/>
              </a:lnSpc>
              <a:spcBef>
                <a:spcPts val="0"/>
              </a:spcBef>
              <a:spcAft>
                <a:spcPts val="0"/>
              </a:spcAft>
              <a:buSzPts val="2800"/>
              <a:buNone/>
              <a:defRPr sz="1800"/>
            </a:lvl1pPr>
            <a:lvl2pPr lvl="1">
              <a:lnSpc>
                <a:spcPct val="100000"/>
              </a:lnSpc>
              <a:spcBef>
                <a:spcPts val="0"/>
              </a:spcBef>
              <a:spcAft>
                <a:spcPts val="0"/>
              </a:spcAft>
              <a:buSzPts val="2800"/>
              <a:buNone/>
              <a:defRPr sz="2800"/>
            </a:lvl2pPr>
            <a:lvl3pPr lvl="2">
              <a:lnSpc>
                <a:spcPct val="100000"/>
              </a:lnSpc>
              <a:spcBef>
                <a:spcPts val="0"/>
              </a:spcBef>
              <a:spcAft>
                <a:spcPts val="0"/>
              </a:spcAft>
              <a:buSzPts val="2800"/>
              <a:buNone/>
              <a:defRPr sz="2800"/>
            </a:lvl3pPr>
            <a:lvl4pPr lvl="3">
              <a:lnSpc>
                <a:spcPct val="100000"/>
              </a:lnSpc>
              <a:spcBef>
                <a:spcPts val="0"/>
              </a:spcBef>
              <a:spcAft>
                <a:spcPts val="0"/>
              </a:spcAft>
              <a:buSzPts val="2800"/>
              <a:buNone/>
              <a:defRPr sz="2800"/>
            </a:lvl4pPr>
            <a:lvl5pPr lvl="4">
              <a:lnSpc>
                <a:spcPct val="100000"/>
              </a:lnSpc>
              <a:spcBef>
                <a:spcPts val="0"/>
              </a:spcBef>
              <a:spcAft>
                <a:spcPts val="0"/>
              </a:spcAft>
              <a:buSzPts val="2800"/>
              <a:buNone/>
              <a:defRPr sz="2800"/>
            </a:lvl5pPr>
            <a:lvl6pPr lvl="5">
              <a:lnSpc>
                <a:spcPct val="100000"/>
              </a:lnSpc>
              <a:spcBef>
                <a:spcPts val="0"/>
              </a:spcBef>
              <a:spcAft>
                <a:spcPts val="0"/>
              </a:spcAft>
              <a:buSzPts val="2800"/>
              <a:buNone/>
              <a:defRPr sz="2800"/>
            </a:lvl6pPr>
            <a:lvl7pPr lvl="6">
              <a:lnSpc>
                <a:spcPct val="100000"/>
              </a:lnSpc>
              <a:spcBef>
                <a:spcPts val="0"/>
              </a:spcBef>
              <a:spcAft>
                <a:spcPts val="0"/>
              </a:spcAft>
              <a:buSzPts val="2800"/>
              <a:buNone/>
              <a:defRPr sz="2800"/>
            </a:lvl7pPr>
            <a:lvl8pPr lvl="7">
              <a:lnSpc>
                <a:spcPct val="100000"/>
              </a:lnSpc>
              <a:spcBef>
                <a:spcPts val="0"/>
              </a:spcBef>
              <a:spcAft>
                <a:spcPts val="0"/>
              </a:spcAft>
              <a:buSzPts val="2800"/>
              <a:buNone/>
              <a:defRPr sz="2800"/>
            </a:lvl8pPr>
            <a:lvl9pPr lvl="8">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34"/>
        <p:cNvGrpSpPr/>
        <p:nvPr/>
      </p:nvGrpSpPr>
      <p:grpSpPr>
        <a:xfrm>
          <a:off x="0" y="0"/>
          <a:ext cx="0" cy="0"/>
          <a:chOff x="0" y="0"/>
          <a:chExt cx="0" cy="0"/>
        </a:xfrm>
      </p:grpSpPr>
      <p:sp>
        <p:nvSpPr>
          <p:cNvPr id="35" name="Google Shape;3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36" name="Google Shape;3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17500" algn="ctr">
              <a:spcBef>
                <a:spcPts val="0"/>
              </a:spcBef>
              <a:spcAft>
                <a:spcPts val="0"/>
              </a:spcAft>
              <a:buSzPts val="14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7"/>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3"/>
        <p:cNvGrpSpPr/>
        <p:nvPr/>
      </p:nvGrpSpPr>
      <p:grpSpPr>
        <a:xfrm>
          <a:off x="0" y="0"/>
          <a:ext cx="0" cy="0"/>
          <a:chOff x="0" y="0"/>
          <a:chExt cx="0" cy="0"/>
        </a:xfrm>
      </p:grpSpPr>
      <p:sp>
        <p:nvSpPr>
          <p:cNvPr id="14" name="Google Shape;14;p4"/>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2800"/>
              <a:buNone/>
              <a:defRPr b="1"/>
            </a:lvl1pPr>
            <a:lvl2pPr lvl="1">
              <a:spcBef>
                <a:spcPts val="0"/>
              </a:spcBef>
              <a:spcAft>
                <a:spcPts val="0"/>
              </a:spcAft>
              <a:buSzPts val="2800"/>
              <a:buNone/>
              <a:defRPr b="1"/>
            </a:lvl2pPr>
            <a:lvl3pPr lvl="2">
              <a:spcBef>
                <a:spcPts val="0"/>
              </a:spcBef>
              <a:spcAft>
                <a:spcPts val="0"/>
              </a:spcAft>
              <a:buSzPts val="2800"/>
              <a:buNone/>
              <a:defRPr b="1"/>
            </a:lvl3pPr>
            <a:lvl4pPr lvl="3">
              <a:spcBef>
                <a:spcPts val="0"/>
              </a:spcBef>
              <a:spcAft>
                <a:spcPts val="0"/>
              </a:spcAft>
              <a:buSzPts val="2800"/>
              <a:buNone/>
              <a:defRPr b="1"/>
            </a:lvl4pPr>
            <a:lvl5pPr lvl="4">
              <a:spcBef>
                <a:spcPts val="0"/>
              </a:spcBef>
              <a:spcAft>
                <a:spcPts val="0"/>
              </a:spcAft>
              <a:buSzPts val="2800"/>
              <a:buNone/>
              <a:defRPr b="1"/>
            </a:lvl5pPr>
            <a:lvl6pPr lvl="5">
              <a:spcBef>
                <a:spcPts val="0"/>
              </a:spcBef>
              <a:spcAft>
                <a:spcPts val="0"/>
              </a:spcAft>
              <a:buSzPts val="2800"/>
              <a:buNone/>
              <a:defRPr b="1"/>
            </a:lvl6pPr>
            <a:lvl7pPr lvl="6">
              <a:spcBef>
                <a:spcPts val="0"/>
              </a:spcBef>
              <a:spcAft>
                <a:spcPts val="0"/>
              </a:spcAft>
              <a:buSzPts val="2800"/>
              <a:buNone/>
              <a:defRPr b="1"/>
            </a:lvl7pPr>
            <a:lvl8pPr lvl="7">
              <a:spcBef>
                <a:spcPts val="0"/>
              </a:spcBef>
              <a:spcAft>
                <a:spcPts val="0"/>
              </a:spcAft>
              <a:buSzPts val="2800"/>
              <a:buNone/>
              <a:defRPr b="1"/>
            </a:lvl8pPr>
            <a:lvl9pPr lvl="8">
              <a:spcBef>
                <a:spcPts val="0"/>
              </a:spcBef>
              <a:spcAft>
                <a:spcPts val="0"/>
              </a:spcAft>
              <a:buSzPts val="2800"/>
              <a:buNone/>
              <a:defRPr b="1"/>
            </a:lvl9pPr>
          </a:lstStyle>
          <a:p>
            <a:endParaRPr/>
          </a:p>
        </p:txBody>
      </p:sp>
      <p:sp>
        <p:nvSpPr>
          <p:cNvPr id="15" name="Google Shape;15;p4"/>
          <p:cNvSpPr txBox="1">
            <a:spLocks noGrp="1"/>
          </p:cNvSpPr>
          <p:nvPr>
            <p:ph type="body" idx="1"/>
          </p:nvPr>
        </p:nvSpPr>
        <p:spPr>
          <a:xfrm>
            <a:off x="457200" y="1247950"/>
            <a:ext cx="8229600" cy="30291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6"/>
        <p:cNvGrpSpPr/>
        <p:nvPr/>
      </p:nvGrpSpPr>
      <p:grpSpPr>
        <a:xfrm>
          <a:off x="0" y="0"/>
          <a:ext cx="0" cy="0"/>
          <a:chOff x="0" y="0"/>
          <a:chExt cx="0" cy="0"/>
        </a:xfrm>
      </p:grpSpPr>
      <p:sp>
        <p:nvSpPr>
          <p:cNvPr id="17" name="Google Shape;17;p5"/>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19" name="Google Shape;19;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0"/>
        <p:cNvGrpSpPr/>
        <p:nvPr/>
      </p:nvGrpSpPr>
      <p:grpSpPr>
        <a:xfrm>
          <a:off x="0" y="0"/>
          <a:ext cx="0" cy="0"/>
          <a:chOff x="0" y="0"/>
          <a:chExt cx="0" cy="0"/>
        </a:xfrm>
      </p:grpSpPr>
      <p:sp>
        <p:nvSpPr>
          <p:cNvPr id="21" name="Google Shape;21;p6"/>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2"/>
        <p:cNvGrpSpPr/>
        <p:nvPr/>
      </p:nvGrpSpPr>
      <p:grpSpPr>
        <a:xfrm>
          <a:off x="0" y="0"/>
          <a:ext cx="0" cy="0"/>
          <a:chOff x="0" y="0"/>
          <a:chExt cx="0" cy="0"/>
        </a:xfrm>
      </p:grpSpPr>
      <p:sp>
        <p:nvSpPr>
          <p:cNvPr id="23" name="Google Shape;23;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24" name="Google Shape;24;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5"/>
        <p:cNvGrpSpPr/>
        <p:nvPr/>
      </p:nvGrpSpPr>
      <p:grpSpPr>
        <a:xfrm>
          <a:off x="0" y="0"/>
          <a:ext cx="0" cy="0"/>
          <a:chOff x="0" y="0"/>
          <a:chExt cx="0" cy="0"/>
        </a:xfrm>
      </p:grpSpPr>
      <p:sp>
        <p:nvSpPr>
          <p:cNvPr id="26" name="Google Shape;26;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7"/>
        <p:cNvGrpSpPr/>
        <p:nvPr/>
      </p:nvGrpSpPr>
      <p:grpSpPr>
        <a:xfrm>
          <a:off x="0" y="0"/>
          <a:ext cx="0" cy="0"/>
          <a:chOff x="0" y="0"/>
          <a:chExt cx="0" cy="0"/>
        </a:xfrm>
      </p:grpSpPr>
      <p:sp>
        <p:nvSpPr>
          <p:cNvPr id="28" name="Google Shape;28;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0" name="Google Shape;30;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1" name="Google Shape;31;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17500">
              <a:spcBef>
                <a:spcPts val="0"/>
              </a:spcBef>
              <a:spcAft>
                <a:spcPts val="0"/>
              </a:spcAft>
              <a:buSzPts val="14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2"/>
        <p:cNvGrpSpPr/>
        <p:nvPr/>
      </p:nvGrpSpPr>
      <p:grpSpPr>
        <a:xfrm>
          <a:off x="0" y="0"/>
          <a:ext cx="0" cy="0"/>
          <a:chOff x="0" y="0"/>
          <a:chExt cx="0" cy="0"/>
        </a:xfrm>
      </p:grpSpPr>
      <p:sp>
        <p:nvSpPr>
          <p:cNvPr id="33" name="Google Shape;33;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400"/>
              <a:buNone/>
              <a:defRPr/>
            </a:lvl1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411475"/>
            <a:ext cx="8229600" cy="371400"/>
          </a:xfrm>
          <a:prstGeom prst="rect">
            <a:avLst/>
          </a:prstGeom>
          <a:noFill/>
          <a:ln>
            <a:noFill/>
          </a:ln>
        </p:spPr>
        <p:txBody>
          <a:bodyPr spcFirstLastPara="1" wrap="square" lIns="91425" tIns="91425" rIns="91425" bIns="91425" anchor="ctr" anchorCtr="0">
            <a:normAutofit/>
          </a:bodyPr>
          <a:lstStyle>
            <a:lvl1pPr lvl="0" rt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1pPr>
            <a:lvl2pPr lvl="1" rt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2pPr>
            <a:lvl3pPr lvl="2" rt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3pPr>
            <a:lvl4pPr lvl="3" rt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4pPr>
            <a:lvl5pPr lvl="4" rt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5pPr>
            <a:lvl6pPr lvl="5" rt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6pPr>
            <a:lvl7pPr lvl="6" rt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7pPr>
            <a:lvl8pPr lvl="7" rt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8pPr>
            <a:lvl9pPr lvl="8" rt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9pPr>
          </a:lstStyle>
          <a:p>
            <a:endParaRPr/>
          </a:p>
        </p:txBody>
      </p:sp>
      <p:sp>
        <p:nvSpPr>
          <p:cNvPr id="7" name="Google Shape;7;p1"/>
          <p:cNvSpPr txBox="1">
            <a:spLocks noGrp="1"/>
          </p:cNvSpPr>
          <p:nvPr>
            <p:ph type="body" idx="1"/>
          </p:nvPr>
        </p:nvSpPr>
        <p:spPr>
          <a:xfrm>
            <a:off x="457200" y="1152475"/>
            <a:ext cx="8229600" cy="3579600"/>
          </a:xfrm>
          <a:prstGeom prst="rect">
            <a:avLst/>
          </a:prstGeom>
          <a:noFill/>
          <a:ln>
            <a:noFill/>
          </a:ln>
        </p:spPr>
        <p:txBody>
          <a:bodyPr spcFirstLastPara="1" wrap="square" lIns="91425" tIns="91425" rIns="91425" bIns="91425" anchor="t" anchorCtr="0">
            <a:normAutofit/>
          </a:bodyPr>
          <a:lstStyle>
            <a:lvl1pPr marL="457200" lvl="0"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1pPr>
            <a:lvl2pPr marL="914400" lvl="1"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2pPr>
            <a:lvl3pPr marL="1371600" lvl="2"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3pPr>
            <a:lvl4pPr marL="1828800" lvl="3"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4pPr>
            <a:lvl5pPr marL="2286000" lvl="4"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5pPr>
            <a:lvl6pPr marL="2743200" lvl="5"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6pPr>
            <a:lvl7pPr marL="3200400" lvl="6"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7pPr>
            <a:lvl8pPr marL="3657600" lvl="7"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8pPr>
            <a:lvl9pPr marL="4114800" lvl="8"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01.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package" Target="../embeddings/Microsoft_Excel_Worksheet.xlsx"/><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https://documents.lucid.app/documents/60c0e5d4-30ac-4fdc-a7fe-d8b6f797f45a/pages/0_0?a=821&amp;x=30&amp;y=-164&amp;w=1080&amp;h=1836&amp;store=1&amp;accept=image%2F*&amp;auth=LCA%207cc8e055a7808b0d7a6c9849d1b61ae103c508b4c14b40dfa563ac4d3889ad29-ts%3D1740439864" TargetMode="External"/><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5.xml"/><Relationship Id="rId4" Type="http://schemas.openxmlformats.org/officeDocument/2006/relationships/image" Target="../media/image23.png"/></Relationships>
</file>

<file path=ppt/slides/_rels/slide41.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8.png"/><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0.png"/><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5.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5.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5.xml"/></Relationships>
</file>

<file path=ppt/slides/_rels/slide77.xml.rels><?xml version="1.0" encoding="UTF-8" standalone="yes"?>
<Relationships xmlns="http://schemas.openxmlformats.org/package/2006/relationships"><Relationship Id="rId2" Type="http://schemas.openxmlformats.org/officeDocument/2006/relationships/image" Target="../media/image370.png"/><Relationship Id="rId1" Type="http://schemas.openxmlformats.org/officeDocument/2006/relationships/slideLayout" Target="../slideLayouts/slideLayout5.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5.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210.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5"/>
        <p:cNvGrpSpPr/>
        <p:nvPr/>
      </p:nvGrpSpPr>
      <p:grpSpPr>
        <a:xfrm>
          <a:off x="0" y="0"/>
          <a:ext cx="0" cy="0"/>
          <a:chOff x="0" y="0"/>
          <a:chExt cx="0" cy="0"/>
        </a:xfrm>
      </p:grpSpPr>
      <p:sp>
        <p:nvSpPr>
          <p:cNvPr id="46" name="Google Shape;46;p15"/>
          <p:cNvSpPr txBox="1">
            <a:spLocks noGrp="1"/>
          </p:cNvSpPr>
          <p:nvPr>
            <p:ph type="ctrTitle"/>
          </p:nvPr>
        </p:nvSpPr>
        <p:spPr>
          <a:xfrm>
            <a:off x="4101525" y="433734"/>
            <a:ext cx="4813986" cy="2488800"/>
          </a:xfrm>
          <a:prstGeom prst="rect">
            <a:avLst/>
          </a:prstGeom>
        </p:spPr>
        <p:txBody>
          <a:bodyPr spcFirstLastPara="1" wrap="square" lIns="91425" tIns="91425" rIns="91425" bIns="91425" anchor="t" anchorCtr="0">
            <a:noAutofit/>
          </a:bodyPr>
          <a:lstStyle/>
          <a:p>
            <a:pPr algn="ctr"/>
            <a:r>
              <a:rPr lang="en-US" sz="1800" b="1" dirty="0">
                <a:effectLst/>
                <a:latin typeface="Times New Roman" panose="02020603050405020304" pitchFamily="18" charset="0"/>
                <a:ea typeface="Times New Roman" panose="02020603050405020304" pitchFamily="18" charset="0"/>
              </a:rPr>
              <a:t>A Data-Driven Approach to Cardiovascular Disease Prediction: Comparing Machine Learning Algorithms.</a:t>
            </a:r>
            <a:br>
              <a:rPr lang="en-US" sz="1800" dirty="0">
                <a:effectLst/>
                <a:latin typeface="Times New Roman" panose="02020603050405020304" pitchFamily="18" charset="0"/>
                <a:ea typeface="Times New Roman" panose="02020603050405020304" pitchFamily="18" charset="0"/>
              </a:rPr>
            </a:br>
            <a:endParaRPr dirty="0"/>
          </a:p>
        </p:txBody>
      </p:sp>
      <p:sp>
        <p:nvSpPr>
          <p:cNvPr id="47" name="Google Shape;47;p15"/>
          <p:cNvSpPr txBox="1">
            <a:spLocks noGrp="1"/>
          </p:cNvSpPr>
          <p:nvPr>
            <p:ph type="subTitle" idx="1"/>
          </p:nvPr>
        </p:nvSpPr>
        <p:spPr>
          <a:xfrm>
            <a:off x="5736126" y="1623945"/>
            <a:ext cx="2581200" cy="71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Times New Roman" panose="02020603050405020304" pitchFamily="18" charset="0"/>
                <a:cs typeface="Times New Roman" panose="02020603050405020304" pitchFamily="18" charset="0"/>
              </a:rPr>
              <a:t>A Capstone Project</a:t>
            </a:r>
            <a:endParaRPr sz="1400" dirty="0">
              <a:latin typeface="Times New Roman" panose="02020603050405020304" pitchFamily="18" charset="0"/>
              <a:cs typeface="Times New Roman" panose="02020603050405020304" pitchFamily="18" charset="0"/>
            </a:endParaRPr>
          </a:p>
        </p:txBody>
      </p:sp>
      <p:grpSp>
        <p:nvGrpSpPr>
          <p:cNvPr id="48" name="Google Shape;48;p15"/>
          <p:cNvGrpSpPr/>
          <p:nvPr/>
        </p:nvGrpSpPr>
        <p:grpSpPr>
          <a:xfrm>
            <a:off x="457275" y="274320"/>
            <a:ext cx="3545700" cy="3520440"/>
            <a:chOff x="457194" y="411475"/>
            <a:chExt cx="4385617" cy="4733627"/>
          </a:xfrm>
        </p:grpSpPr>
        <p:sp>
          <p:nvSpPr>
            <p:cNvPr id="49" name="Google Shape;49;p15"/>
            <p:cNvSpPr/>
            <p:nvPr/>
          </p:nvSpPr>
          <p:spPr>
            <a:xfrm>
              <a:off x="489688" y="411475"/>
              <a:ext cx="4320600" cy="4320600"/>
            </a:xfrm>
            <a:prstGeom prst="ellipse">
              <a:avLst/>
            </a:pr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 name="Google Shape;50;p15"/>
            <p:cNvGrpSpPr/>
            <p:nvPr/>
          </p:nvGrpSpPr>
          <p:grpSpPr>
            <a:xfrm>
              <a:off x="457194" y="824705"/>
              <a:ext cx="4385617" cy="4320397"/>
              <a:chOff x="457209" y="411470"/>
              <a:chExt cx="4385617" cy="4320397"/>
            </a:xfrm>
          </p:grpSpPr>
          <p:sp>
            <p:nvSpPr>
              <p:cNvPr id="51" name="Google Shape;51;p15"/>
              <p:cNvSpPr/>
              <p:nvPr/>
            </p:nvSpPr>
            <p:spPr>
              <a:xfrm>
                <a:off x="3130216" y="1066327"/>
                <a:ext cx="1060482" cy="580506"/>
              </a:xfrm>
              <a:custGeom>
                <a:avLst/>
                <a:gdLst/>
                <a:ahLst/>
                <a:cxnLst/>
                <a:rect l="l" t="t" r="r" b="b"/>
                <a:pathLst>
                  <a:path w="51436" h="28156" extrusionOk="0">
                    <a:moveTo>
                      <a:pt x="24126" y="0"/>
                    </a:moveTo>
                    <a:lnTo>
                      <a:pt x="23529" y="25"/>
                    </a:lnTo>
                    <a:lnTo>
                      <a:pt x="22932" y="50"/>
                    </a:lnTo>
                    <a:lnTo>
                      <a:pt x="22360" y="124"/>
                    </a:lnTo>
                    <a:lnTo>
                      <a:pt x="21788" y="199"/>
                    </a:lnTo>
                    <a:lnTo>
                      <a:pt x="21216" y="299"/>
                    </a:lnTo>
                    <a:lnTo>
                      <a:pt x="20644" y="448"/>
                    </a:lnTo>
                    <a:lnTo>
                      <a:pt x="20097" y="597"/>
                    </a:lnTo>
                    <a:lnTo>
                      <a:pt x="19575" y="771"/>
                    </a:lnTo>
                    <a:lnTo>
                      <a:pt x="19027" y="945"/>
                    </a:lnTo>
                    <a:lnTo>
                      <a:pt x="18505" y="1169"/>
                    </a:lnTo>
                    <a:lnTo>
                      <a:pt x="18008" y="1393"/>
                    </a:lnTo>
                    <a:lnTo>
                      <a:pt x="17510" y="1667"/>
                    </a:lnTo>
                    <a:lnTo>
                      <a:pt x="17013" y="1940"/>
                    </a:lnTo>
                    <a:lnTo>
                      <a:pt x="16540" y="2214"/>
                    </a:lnTo>
                    <a:lnTo>
                      <a:pt x="16068" y="2537"/>
                    </a:lnTo>
                    <a:lnTo>
                      <a:pt x="15620" y="2860"/>
                    </a:lnTo>
                    <a:lnTo>
                      <a:pt x="15197" y="3209"/>
                    </a:lnTo>
                    <a:lnTo>
                      <a:pt x="14774" y="3557"/>
                    </a:lnTo>
                    <a:lnTo>
                      <a:pt x="14351" y="3955"/>
                    </a:lnTo>
                    <a:lnTo>
                      <a:pt x="13978" y="4328"/>
                    </a:lnTo>
                    <a:lnTo>
                      <a:pt x="13605" y="4751"/>
                    </a:lnTo>
                    <a:lnTo>
                      <a:pt x="13232" y="5174"/>
                    </a:lnTo>
                    <a:lnTo>
                      <a:pt x="12884" y="5596"/>
                    </a:lnTo>
                    <a:lnTo>
                      <a:pt x="12561" y="6044"/>
                    </a:lnTo>
                    <a:lnTo>
                      <a:pt x="12262" y="6517"/>
                    </a:lnTo>
                    <a:lnTo>
                      <a:pt x="11964" y="6989"/>
                    </a:lnTo>
                    <a:lnTo>
                      <a:pt x="11690" y="7487"/>
                    </a:lnTo>
                    <a:lnTo>
                      <a:pt x="11441" y="7984"/>
                    </a:lnTo>
                    <a:lnTo>
                      <a:pt x="11217" y="8482"/>
                    </a:lnTo>
                    <a:lnTo>
                      <a:pt x="10994" y="9004"/>
                    </a:lnTo>
                    <a:lnTo>
                      <a:pt x="10795" y="9551"/>
                    </a:lnTo>
                    <a:lnTo>
                      <a:pt x="10621" y="10073"/>
                    </a:lnTo>
                    <a:lnTo>
                      <a:pt x="9874" y="9974"/>
                    </a:lnTo>
                    <a:lnTo>
                      <a:pt x="9476" y="9949"/>
                    </a:lnTo>
                    <a:lnTo>
                      <a:pt x="8631" y="9949"/>
                    </a:lnTo>
                    <a:lnTo>
                      <a:pt x="8158" y="9999"/>
                    </a:lnTo>
                    <a:lnTo>
                      <a:pt x="7710" y="10049"/>
                    </a:lnTo>
                    <a:lnTo>
                      <a:pt x="7263" y="10123"/>
                    </a:lnTo>
                    <a:lnTo>
                      <a:pt x="6815" y="10223"/>
                    </a:lnTo>
                    <a:lnTo>
                      <a:pt x="6392" y="10347"/>
                    </a:lnTo>
                    <a:lnTo>
                      <a:pt x="5969" y="10496"/>
                    </a:lnTo>
                    <a:lnTo>
                      <a:pt x="5547" y="10670"/>
                    </a:lnTo>
                    <a:lnTo>
                      <a:pt x="5149" y="10844"/>
                    </a:lnTo>
                    <a:lnTo>
                      <a:pt x="4751" y="11043"/>
                    </a:lnTo>
                    <a:lnTo>
                      <a:pt x="4378" y="11267"/>
                    </a:lnTo>
                    <a:lnTo>
                      <a:pt x="4005" y="11491"/>
                    </a:lnTo>
                    <a:lnTo>
                      <a:pt x="3656" y="11765"/>
                    </a:lnTo>
                    <a:lnTo>
                      <a:pt x="3308" y="12038"/>
                    </a:lnTo>
                    <a:lnTo>
                      <a:pt x="2985" y="12312"/>
                    </a:lnTo>
                    <a:lnTo>
                      <a:pt x="2661" y="12610"/>
                    </a:lnTo>
                    <a:lnTo>
                      <a:pt x="2363" y="12934"/>
                    </a:lnTo>
                    <a:lnTo>
                      <a:pt x="2064" y="13257"/>
                    </a:lnTo>
                    <a:lnTo>
                      <a:pt x="1791" y="13605"/>
                    </a:lnTo>
                    <a:lnTo>
                      <a:pt x="1542" y="13954"/>
                    </a:lnTo>
                    <a:lnTo>
                      <a:pt x="1318" y="14327"/>
                    </a:lnTo>
                    <a:lnTo>
                      <a:pt x="1094" y="14700"/>
                    </a:lnTo>
                    <a:lnTo>
                      <a:pt x="895" y="15098"/>
                    </a:lnTo>
                    <a:lnTo>
                      <a:pt x="697" y="15496"/>
                    </a:lnTo>
                    <a:lnTo>
                      <a:pt x="547" y="15918"/>
                    </a:lnTo>
                    <a:lnTo>
                      <a:pt x="398" y="16341"/>
                    </a:lnTo>
                    <a:lnTo>
                      <a:pt x="274" y="16764"/>
                    </a:lnTo>
                    <a:lnTo>
                      <a:pt x="174" y="17212"/>
                    </a:lnTo>
                    <a:lnTo>
                      <a:pt x="100" y="17660"/>
                    </a:lnTo>
                    <a:lnTo>
                      <a:pt x="50" y="18132"/>
                    </a:lnTo>
                    <a:lnTo>
                      <a:pt x="0" y="18580"/>
                    </a:lnTo>
                    <a:lnTo>
                      <a:pt x="0" y="19052"/>
                    </a:lnTo>
                    <a:lnTo>
                      <a:pt x="0" y="19525"/>
                    </a:lnTo>
                    <a:lnTo>
                      <a:pt x="50" y="19973"/>
                    </a:lnTo>
                    <a:lnTo>
                      <a:pt x="100" y="20445"/>
                    </a:lnTo>
                    <a:lnTo>
                      <a:pt x="174" y="20893"/>
                    </a:lnTo>
                    <a:lnTo>
                      <a:pt x="274" y="21316"/>
                    </a:lnTo>
                    <a:lnTo>
                      <a:pt x="398" y="21763"/>
                    </a:lnTo>
                    <a:lnTo>
                      <a:pt x="547" y="22186"/>
                    </a:lnTo>
                    <a:lnTo>
                      <a:pt x="697" y="22584"/>
                    </a:lnTo>
                    <a:lnTo>
                      <a:pt x="895" y="23007"/>
                    </a:lnTo>
                    <a:lnTo>
                      <a:pt x="1094" y="23380"/>
                    </a:lnTo>
                    <a:lnTo>
                      <a:pt x="1318" y="23778"/>
                    </a:lnTo>
                    <a:lnTo>
                      <a:pt x="1542" y="24151"/>
                    </a:lnTo>
                    <a:lnTo>
                      <a:pt x="1791" y="24499"/>
                    </a:lnTo>
                    <a:lnTo>
                      <a:pt x="2064" y="24848"/>
                    </a:lnTo>
                    <a:lnTo>
                      <a:pt x="2363" y="25171"/>
                    </a:lnTo>
                    <a:lnTo>
                      <a:pt x="2661" y="25494"/>
                    </a:lnTo>
                    <a:lnTo>
                      <a:pt x="2985" y="25793"/>
                    </a:lnTo>
                    <a:lnTo>
                      <a:pt x="3308" y="26066"/>
                    </a:lnTo>
                    <a:lnTo>
                      <a:pt x="3656" y="26340"/>
                    </a:lnTo>
                    <a:lnTo>
                      <a:pt x="4005" y="26614"/>
                    </a:lnTo>
                    <a:lnTo>
                      <a:pt x="4378" y="26837"/>
                    </a:lnTo>
                    <a:lnTo>
                      <a:pt x="4751" y="27061"/>
                    </a:lnTo>
                    <a:lnTo>
                      <a:pt x="5149" y="27260"/>
                    </a:lnTo>
                    <a:lnTo>
                      <a:pt x="5547" y="27434"/>
                    </a:lnTo>
                    <a:lnTo>
                      <a:pt x="5969" y="27608"/>
                    </a:lnTo>
                    <a:lnTo>
                      <a:pt x="6392" y="27758"/>
                    </a:lnTo>
                    <a:lnTo>
                      <a:pt x="6815" y="27882"/>
                    </a:lnTo>
                    <a:lnTo>
                      <a:pt x="7263" y="27982"/>
                    </a:lnTo>
                    <a:lnTo>
                      <a:pt x="7710" y="28056"/>
                    </a:lnTo>
                    <a:lnTo>
                      <a:pt x="8158" y="28106"/>
                    </a:lnTo>
                    <a:lnTo>
                      <a:pt x="8631" y="28156"/>
                    </a:lnTo>
                    <a:lnTo>
                      <a:pt x="40492" y="28156"/>
                    </a:lnTo>
                    <a:lnTo>
                      <a:pt x="41238" y="28131"/>
                    </a:lnTo>
                    <a:lnTo>
                      <a:pt x="41960" y="28056"/>
                    </a:lnTo>
                    <a:lnTo>
                      <a:pt x="42656" y="27932"/>
                    </a:lnTo>
                    <a:lnTo>
                      <a:pt x="43353" y="27783"/>
                    </a:lnTo>
                    <a:lnTo>
                      <a:pt x="44024" y="27559"/>
                    </a:lnTo>
                    <a:lnTo>
                      <a:pt x="44696" y="27310"/>
                    </a:lnTo>
                    <a:lnTo>
                      <a:pt x="45317" y="27036"/>
                    </a:lnTo>
                    <a:lnTo>
                      <a:pt x="45939" y="26713"/>
                    </a:lnTo>
                    <a:lnTo>
                      <a:pt x="46536" y="26340"/>
                    </a:lnTo>
                    <a:lnTo>
                      <a:pt x="47083" y="25942"/>
                    </a:lnTo>
                    <a:lnTo>
                      <a:pt x="47631" y="25519"/>
                    </a:lnTo>
                    <a:lnTo>
                      <a:pt x="48128" y="25047"/>
                    </a:lnTo>
                    <a:lnTo>
                      <a:pt x="48601" y="24549"/>
                    </a:lnTo>
                    <a:lnTo>
                      <a:pt x="49048" y="24027"/>
                    </a:lnTo>
                    <a:lnTo>
                      <a:pt x="49471" y="23455"/>
                    </a:lnTo>
                    <a:lnTo>
                      <a:pt x="49844" y="22883"/>
                    </a:lnTo>
                    <a:lnTo>
                      <a:pt x="50192" y="22261"/>
                    </a:lnTo>
                    <a:lnTo>
                      <a:pt x="50516" y="21589"/>
                    </a:lnTo>
                    <a:lnTo>
                      <a:pt x="50789" y="20918"/>
                    </a:lnTo>
                    <a:lnTo>
                      <a:pt x="51013" y="20221"/>
                    </a:lnTo>
                    <a:lnTo>
                      <a:pt x="51187" y="19475"/>
                    </a:lnTo>
                    <a:lnTo>
                      <a:pt x="51312" y="18754"/>
                    </a:lnTo>
                    <a:lnTo>
                      <a:pt x="51411" y="17983"/>
                    </a:lnTo>
                    <a:lnTo>
                      <a:pt x="51436" y="17212"/>
                    </a:lnTo>
                    <a:lnTo>
                      <a:pt x="51411" y="16665"/>
                    </a:lnTo>
                    <a:lnTo>
                      <a:pt x="51361" y="16093"/>
                    </a:lnTo>
                    <a:lnTo>
                      <a:pt x="51312" y="15545"/>
                    </a:lnTo>
                    <a:lnTo>
                      <a:pt x="51212" y="15023"/>
                    </a:lnTo>
                    <a:lnTo>
                      <a:pt x="51088" y="14476"/>
                    </a:lnTo>
                    <a:lnTo>
                      <a:pt x="50939" y="13954"/>
                    </a:lnTo>
                    <a:lnTo>
                      <a:pt x="50764" y="13456"/>
                    </a:lnTo>
                    <a:lnTo>
                      <a:pt x="50565" y="12959"/>
                    </a:lnTo>
                    <a:lnTo>
                      <a:pt x="50342" y="12486"/>
                    </a:lnTo>
                    <a:lnTo>
                      <a:pt x="50118" y="12013"/>
                    </a:lnTo>
                    <a:lnTo>
                      <a:pt x="49844" y="11541"/>
                    </a:lnTo>
                    <a:lnTo>
                      <a:pt x="49571" y="11093"/>
                    </a:lnTo>
                    <a:lnTo>
                      <a:pt x="49247" y="10670"/>
                    </a:lnTo>
                    <a:lnTo>
                      <a:pt x="48924" y="10248"/>
                    </a:lnTo>
                    <a:lnTo>
                      <a:pt x="48576" y="9874"/>
                    </a:lnTo>
                    <a:lnTo>
                      <a:pt x="48227" y="9477"/>
                    </a:lnTo>
                    <a:lnTo>
                      <a:pt x="47854" y="9128"/>
                    </a:lnTo>
                    <a:lnTo>
                      <a:pt x="47456" y="8780"/>
                    </a:lnTo>
                    <a:lnTo>
                      <a:pt x="47034" y="8457"/>
                    </a:lnTo>
                    <a:lnTo>
                      <a:pt x="46611" y="8158"/>
                    </a:lnTo>
                    <a:lnTo>
                      <a:pt x="46163" y="7860"/>
                    </a:lnTo>
                    <a:lnTo>
                      <a:pt x="45715" y="7611"/>
                    </a:lnTo>
                    <a:lnTo>
                      <a:pt x="45243" y="7362"/>
                    </a:lnTo>
                    <a:lnTo>
                      <a:pt x="44745" y="7139"/>
                    </a:lnTo>
                    <a:lnTo>
                      <a:pt x="44248" y="6940"/>
                    </a:lnTo>
                    <a:lnTo>
                      <a:pt x="43750" y="6765"/>
                    </a:lnTo>
                    <a:lnTo>
                      <a:pt x="43228" y="6616"/>
                    </a:lnTo>
                    <a:lnTo>
                      <a:pt x="42706" y="6492"/>
                    </a:lnTo>
                    <a:lnTo>
                      <a:pt x="42159" y="6392"/>
                    </a:lnTo>
                    <a:lnTo>
                      <a:pt x="41611" y="6343"/>
                    </a:lnTo>
                    <a:lnTo>
                      <a:pt x="41064" y="6293"/>
                    </a:lnTo>
                    <a:lnTo>
                      <a:pt x="40492" y="6268"/>
                    </a:lnTo>
                    <a:lnTo>
                      <a:pt x="39945" y="6293"/>
                    </a:lnTo>
                    <a:lnTo>
                      <a:pt x="39398" y="6343"/>
                    </a:lnTo>
                    <a:lnTo>
                      <a:pt x="38875" y="6392"/>
                    </a:lnTo>
                    <a:lnTo>
                      <a:pt x="38353" y="6492"/>
                    </a:lnTo>
                    <a:lnTo>
                      <a:pt x="37831" y="6616"/>
                    </a:lnTo>
                    <a:lnTo>
                      <a:pt x="37333" y="6741"/>
                    </a:lnTo>
                    <a:lnTo>
                      <a:pt x="36836" y="6915"/>
                    </a:lnTo>
                    <a:lnTo>
                      <a:pt x="36339" y="7089"/>
                    </a:lnTo>
                    <a:lnTo>
                      <a:pt x="35866" y="6318"/>
                    </a:lnTo>
                    <a:lnTo>
                      <a:pt x="35344" y="5572"/>
                    </a:lnTo>
                    <a:lnTo>
                      <a:pt x="34772" y="4875"/>
                    </a:lnTo>
                    <a:lnTo>
                      <a:pt x="34150" y="4204"/>
                    </a:lnTo>
                    <a:lnTo>
                      <a:pt x="33478" y="3582"/>
                    </a:lnTo>
                    <a:lnTo>
                      <a:pt x="32782" y="2985"/>
                    </a:lnTo>
                    <a:lnTo>
                      <a:pt x="32060" y="2462"/>
                    </a:lnTo>
                    <a:lnTo>
                      <a:pt x="31289" y="1965"/>
                    </a:lnTo>
                    <a:lnTo>
                      <a:pt x="30891" y="1741"/>
                    </a:lnTo>
                    <a:lnTo>
                      <a:pt x="30494" y="1517"/>
                    </a:lnTo>
                    <a:lnTo>
                      <a:pt x="30071" y="1318"/>
                    </a:lnTo>
                    <a:lnTo>
                      <a:pt x="29648" y="1144"/>
                    </a:lnTo>
                    <a:lnTo>
                      <a:pt x="29225" y="970"/>
                    </a:lnTo>
                    <a:lnTo>
                      <a:pt x="28777" y="796"/>
                    </a:lnTo>
                    <a:lnTo>
                      <a:pt x="28355" y="647"/>
                    </a:lnTo>
                    <a:lnTo>
                      <a:pt x="27907" y="522"/>
                    </a:lnTo>
                    <a:lnTo>
                      <a:pt x="27434" y="398"/>
                    </a:lnTo>
                    <a:lnTo>
                      <a:pt x="26987" y="299"/>
                    </a:lnTo>
                    <a:lnTo>
                      <a:pt x="26514" y="199"/>
                    </a:lnTo>
                    <a:lnTo>
                      <a:pt x="26041" y="149"/>
                    </a:lnTo>
                    <a:lnTo>
                      <a:pt x="25569" y="75"/>
                    </a:lnTo>
                    <a:lnTo>
                      <a:pt x="25096" y="50"/>
                    </a:lnTo>
                    <a:lnTo>
                      <a:pt x="24624" y="25"/>
                    </a:lnTo>
                    <a:lnTo>
                      <a:pt x="24126" y="0"/>
                    </a:lnTo>
                    <a:close/>
                  </a:path>
                </a:pathLst>
              </a:custGeom>
              <a:solidFill>
                <a:srgbClr val="2776EA">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15"/>
              <p:cNvSpPr/>
              <p:nvPr/>
            </p:nvSpPr>
            <p:spPr>
              <a:xfrm>
                <a:off x="4063251" y="2231933"/>
                <a:ext cx="62574" cy="63090"/>
              </a:xfrm>
              <a:custGeom>
                <a:avLst/>
                <a:gdLst/>
                <a:ahLst/>
                <a:cxnLst/>
                <a:rect l="l" t="t" r="r" b="b"/>
                <a:pathLst>
                  <a:path w="3035" h="3060" fill="none" extrusionOk="0">
                    <a:moveTo>
                      <a:pt x="0" y="1517"/>
                    </a:moveTo>
                    <a:lnTo>
                      <a:pt x="0" y="1517"/>
                    </a:lnTo>
                    <a:lnTo>
                      <a:pt x="0" y="1368"/>
                    </a:lnTo>
                    <a:lnTo>
                      <a:pt x="25" y="1219"/>
                    </a:lnTo>
                    <a:lnTo>
                      <a:pt x="50" y="1070"/>
                    </a:lnTo>
                    <a:lnTo>
                      <a:pt x="100" y="920"/>
                    </a:lnTo>
                    <a:lnTo>
                      <a:pt x="249" y="672"/>
                    </a:lnTo>
                    <a:lnTo>
                      <a:pt x="448" y="448"/>
                    </a:lnTo>
                    <a:lnTo>
                      <a:pt x="672" y="274"/>
                    </a:lnTo>
                    <a:lnTo>
                      <a:pt x="920" y="124"/>
                    </a:lnTo>
                    <a:lnTo>
                      <a:pt x="1070" y="75"/>
                    </a:lnTo>
                    <a:lnTo>
                      <a:pt x="1219" y="25"/>
                    </a:lnTo>
                    <a:lnTo>
                      <a:pt x="1368" y="0"/>
                    </a:lnTo>
                    <a:lnTo>
                      <a:pt x="1517" y="0"/>
                    </a:lnTo>
                    <a:lnTo>
                      <a:pt x="1517" y="0"/>
                    </a:lnTo>
                    <a:lnTo>
                      <a:pt x="1667" y="0"/>
                    </a:lnTo>
                    <a:lnTo>
                      <a:pt x="1816" y="25"/>
                    </a:lnTo>
                    <a:lnTo>
                      <a:pt x="1965" y="75"/>
                    </a:lnTo>
                    <a:lnTo>
                      <a:pt x="2114" y="124"/>
                    </a:lnTo>
                    <a:lnTo>
                      <a:pt x="2363" y="274"/>
                    </a:lnTo>
                    <a:lnTo>
                      <a:pt x="2587" y="448"/>
                    </a:lnTo>
                    <a:lnTo>
                      <a:pt x="2786" y="672"/>
                    </a:lnTo>
                    <a:lnTo>
                      <a:pt x="2935" y="920"/>
                    </a:lnTo>
                    <a:lnTo>
                      <a:pt x="2985" y="1070"/>
                    </a:lnTo>
                    <a:lnTo>
                      <a:pt x="3010" y="1219"/>
                    </a:lnTo>
                    <a:lnTo>
                      <a:pt x="3034" y="1368"/>
                    </a:lnTo>
                    <a:lnTo>
                      <a:pt x="3034" y="1517"/>
                    </a:lnTo>
                    <a:lnTo>
                      <a:pt x="3034" y="1517"/>
                    </a:lnTo>
                    <a:lnTo>
                      <a:pt x="3034" y="1691"/>
                    </a:lnTo>
                    <a:lnTo>
                      <a:pt x="3010" y="1841"/>
                    </a:lnTo>
                    <a:lnTo>
                      <a:pt x="2985" y="1990"/>
                    </a:lnTo>
                    <a:lnTo>
                      <a:pt x="2935" y="2114"/>
                    </a:lnTo>
                    <a:lnTo>
                      <a:pt x="2786" y="2388"/>
                    </a:lnTo>
                    <a:lnTo>
                      <a:pt x="2587" y="2612"/>
                    </a:lnTo>
                    <a:lnTo>
                      <a:pt x="2363" y="2786"/>
                    </a:lnTo>
                    <a:lnTo>
                      <a:pt x="2114" y="2935"/>
                    </a:lnTo>
                    <a:lnTo>
                      <a:pt x="1965" y="2985"/>
                    </a:lnTo>
                    <a:lnTo>
                      <a:pt x="1816" y="3010"/>
                    </a:lnTo>
                    <a:lnTo>
                      <a:pt x="1667" y="3034"/>
                    </a:lnTo>
                    <a:lnTo>
                      <a:pt x="1517" y="3059"/>
                    </a:lnTo>
                    <a:lnTo>
                      <a:pt x="1517" y="3059"/>
                    </a:lnTo>
                    <a:lnTo>
                      <a:pt x="1368" y="3034"/>
                    </a:lnTo>
                    <a:lnTo>
                      <a:pt x="1219" y="3010"/>
                    </a:lnTo>
                    <a:lnTo>
                      <a:pt x="1070" y="2985"/>
                    </a:lnTo>
                    <a:lnTo>
                      <a:pt x="920" y="2935"/>
                    </a:lnTo>
                    <a:lnTo>
                      <a:pt x="672" y="2786"/>
                    </a:lnTo>
                    <a:lnTo>
                      <a:pt x="448" y="2612"/>
                    </a:lnTo>
                    <a:lnTo>
                      <a:pt x="249" y="2388"/>
                    </a:lnTo>
                    <a:lnTo>
                      <a:pt x="100" y="2114"/>
                    </a:lnTo>
                    <a:lnTo>
                      <a:pt x="50" y="1990"/>
                    </a:lnTo>
                    <a:lnTo>
                      <a:pt x="25" y="1841"/>
                    </a:lnTo>
                    <a:lnTo>
                      <a:pt x="0" y="1691"/>
                    </a:lnTo>
                    <a:lnTo>
                      <a:pt x="0" y="1517"/>
                    </a:lnTo>
                    <a:lnTo>
                      <a:pt x="0" y="1517"/>
                    </a:lnTo>
                    <a:close/>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15"/>
              <p:cNvSpPr/>
              <p:nvPr/>
            </p:nvSpPr>
            <p:spPr>
              <a:xfrm>
                <a:off x="4094527" y="2018604"/>
                <a:ext cx="21" cy="213350"/>
              </a:xfrm>
              <a:custGeom>
                <a:avLst/>
                <a:gdLst/>
                <a:ahLst/>
                <a:cxnLst/>
                <a:rect l="l" t="t" r="r" b="b"/>
                <a:pathLst>
                  <a:path w="1" h="10348" fill="none" extrusionOk="0">
                    <a:moveTo>
                      <a:pt x="0" y="0"/>
                    </a:moveTo>
                    <a:lnTo>
                      <a:pt x="0" y="10347"/>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15"/>
              <p:cNvSpPr/>
              <p:nvPr/>
            </p:nvSpPr>
            <p:spPr>
              <a:xfrm>
                <a:off x="3717619" y="1521681"/>
                <a:ext cx="126674" cy="405649"/>
              </a:xfrm>
              <a:custGeom>
                <a:avLst/>
                <a:gdLst/>
                <a:ahLst/>
                <a:cxnLst/>
                <a:rect l="l" t="t" r="r" b="b"/>
                <a:pathLst>
                  <a:path w="6144" h="19675" fill="none" extrusionOk="0">
                    <a:moveTo>
                      <a:pt x="0" y="1"/>
                    </a:moveTo>
                    <a:lnTo>
                      <a:pt x="0" y="8482"/>
                    </a:lnTo>
                    <a:lnTo>
                      <a:pt x="6144" y="11616"/>
                    </a:lnTo>
                    <a:lnTo>
                      <a:pt x="6144" y="19675"/>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15"/>
              <p:cNvSpPr/>
              <p:nvPr/>
            </p:nvSpPr>
            <p:spPr>
              <a:xfrm>
                <a:off x="4151947" y="1978606"/>
                <a:ext cx="76429" cy="335385"/>
              </a:xfrm>
              <a:custGeom>
                <a:avLst/>
                <a:gdLst/>
                <a:ahLst/>
                <a:cxnLst/>
                <a:rect l="l" t="t" r="r" b="b"/>
                <a:pathLst>
                  <a:path w="3707" h="16267" fill="none" extrusionOk="0">
                    <a:moveTo>
                      <a:pt x="3707" y="16267"/>
                    </a:moveTo>
                    <a:lnTo>
                      <a:pt x="3632" y="11342"/>
                    </a:lnTo>
                    <a:lnTo>
                      <a:pt x="1" y="8059"/>
                    </a:lnTo>
                    <a:lnTo>
                      <a:pt x="1" y="0"/>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15"/>
              <p:cNvSpPr/>
              <p:nvPr/>
            </p:nvSpPr>
            <p:spPr>
              <a:xfrm>
                <a:off x="3979647" y="2052953"/>
                <a:ext cx="45668" cy="387197"/>
              </a:xfrm>
              <a:custGeom>
                <a:avLst/>
                <a:gdLst/>
                <a:ahLst/>
                <a:cxnLst/>
                <a:rect l="l" t="t" r="r" b="b"/>
                <a:pathLst>
                  <a:path w="2215" h="18780" fill="none" extrusionOk="0">
                    <a:moveTo>
                      <a:pt x="1" y="18779"/>
                    </a:moveTo>
                    <a:lnTo>
                      <a:pt x="1" y="8930"/>
                    </a:lnTo>
                    <a:lnTo>
                      <a:pt x="2215" y="7487"/>
                    </a:lnTo>
                    <a:lnTo>
                      <a:pt x="2215" y="1"/>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15"/>
              <p:cNvSpPr/>
              <p:nvPr/>
            </p:nvSpPr>
            <p:spPr>
              <a:xfrm>
                <a:off x="3844272" y="1521681"/>
                <a:ext cx="21" cy="53358"/>
              </a:xfrm>
              <a:custGeom>
                <a:avLst/>
                <a:gdLst/>
                <a:ahLst/>
                <a:cxnLst/>
                <a:rect l="l" t="t" r="r" b="b"/>
                <a:pathLst>
                  <a:path w="1" h="2588" fill="none" extrusionOk="0">
                    <a:moveTo>
                      <a:pt x="1" y="1"/>
                    </a:moveTo>
                    <a:lnTo>
                      <a:pt x="1" y="2587"/>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15"/>
              <p:cNvSpPr/>
              <p:nvPr/>
            </p:nvSpPr>
            <p:spPr>
              <a:xfrm>
                <a:off x="3844272" y="1624769"/>
                <a:ext cx="21" cy="86161"/>
              </a:xfrm>
              <a:custGeom>
                <a:avLst/>
                <a:gdLst/>
                <a:ahLst/>
                <a:cxnLst/>
                <a:rect l="l" t="t" r="r" b="b"/>
                <a:pathLst>
                  <a:path w="1" h="4179" fill="none" extrusionOk="0">
                    <a:moveTo>
                      <a:pt x="1" y="0"/>
                    </a:moveTo>
                    <a:lnTo>
                      <a:pt x="1" y="4179"/>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15"/>
              <p:cNvSpPr/>
              <p:nvPr/>
            </p:nvSpPr>
            <p:spPr>
              <a:xfrm>
                <a:off x="4094527" y="2353968"/>
                <a:ext cx="21" cy="132323"/>
              </a:xfrm>
              <a:custGeom>
                <a:avLst/>
                <a:gdLst/>
                <a:ahLst/>
                <a:cxnLst/>
                <a:rect l="l" t="t" r="r" b="b"/>
                <a:pathLst>
                  <a:path w="1" h="6418" fill="none" extrusionOk="0">
                    <a:moveTo>
                      <a:pt x="0" y="6418"/>
                    </a:moveTo>
                    <a:lnTo>
                      <a:pt x="0" y="1"/>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15"/>
              <p:cNvSpPr/>
              <p:nvPr/>
            </p:nvSpPr>
            <p:spPr>
              <a:xfrm>
                <a:off x="1327432" y="1744762"/>
                <a:ext cx="21" cy="213350"/>
              </a:xfrm>
              <a:custGeom>
                <a:avLst/>
                <a:gdLst/>
                <a:ahLst/>
                <a:cxnLst/>
                <a:rect l="l" t="t" r="r" b="b"/>
                <a:pathLst>
                  <a:path w="1" h="10348" fill="none" extrusionOk="0">
                    <a:moveTo>
                      <a:pt x="0" y="10347"/>
                    </a:moveTo>
                    <a:lnTo>
                      <a:pt x="0" y="0"/>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15"/>
              <p:cNvSpPr/>
              <p:nvPr/>
            </p:nvSpPr>
            <p:spPr>
              <a:xfrm>
                <a:off x="1396666" y="1497579"/>
                <a:ext cx="45647" cy="508737"/>
              </a:xfrm>
              <a:custGeom>
                <a:avLst/>
                <a:gdLst/>
                <a:ahLst/>
                <a:cxnLst/>
                <a:rect l="l" t="t" r="r" b="b"/>
                <a:pathLst>
                  <a:path w="2214" h="24675" fill="none" extrusionOk="0">
                    <a:moveTo>
                      <a:pt x="2214" y="1"/>
                    </a:moveTo>
                    <a:lnTo>
                      <a:pt x="2214" y="9875"/>
                    </a:lnTo>
                    <a:lnTo>
                      <a:pt x="0" y="11293"/>
                    </a:lnTo>
                    <a:lnTo>
                      <a:pt x="0" y="24674"/>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15"/>
              <p:cNvSpPr/>
              <p:nvPr/>
            </p:nvSpPr>
            <p:spPr>
              <a:xfrm>
                <a:off x="2875064" y="1207841"/>
                <a:ext cx="197969" cy="191825"/>
              </a:xfrm>
              <a:custGeom>
                <a:avLst/>
                <a:gdLst/>
                <a:ahLst/>
                <a:cxnLst/>
                <a:rect l="l" t="t" r="r" b="b"/>
                <a:pathLst>
                  <a:path w="9602" h="9304" extrusionOk="0">
                    <a:moveTo>
                      <a:pt x="9602" y="1"/>
                    </a:moveTo>
                    <a:lnTo>
                      <a:pt x="7985" y="274"/>
                    </a:lnTo>
                    <a:lnTo>
                      <a:pt x="6368" y="523"/>
                    </a:lnTo>
                    <a:lnTo>
                      <a:pt x="4727" y="772"/>
                    </a:lnTo>
                    <a:lnTo>
                      <a:pt x="3085" y="971"/>
                    </a:lnTo>
                    <a:lnTo>
                      <a:pt x="2787" y="2115"/>
                    </a:lnTo>
                    <a:lnTo>
                      <a:pt x="2463" y="3209"/>
                    </a:lnTo>
                    <a:lnTo>
                      <a:pt x="2115" y="4304"/>
                    </a:lnTo>
                    <a:lnTo>
                      <a:pt x="1742" y="5348"/>
                    </a:lnTo>
                    <a:lnTo>
                      <a:pt x="1344" y="6393"/>
                    </a:lnTo>
                    <a:lnTo>
                      <a:pt x="921" y="7388"/>
                    </a:lnTo>
                    <a:lnTo>
                      <a:pt x="473" y="8358"/>
                    </a:lnTo>
                    <a:lnTo>
                      <a:pt x="1" y="9303"/>
                    </a:lnTo>
                    <a:lnTo>
                      <a:pt x="747" y="8880"/>
                    </a:lnTo>
                    <a:lnTo>
                      <a:pt x="1468" y="8433"/>
                    </a:lnTo>
                    <a:lnTo>
                      <a:pt x="2165" y="7960"/>
                    </a:lnTo>
                    <a:lnTo>
                      <a:pt x="2836" y="7463"/>
                    </a:lnTo>
                    <a:lnTo>
                      <a:pt x="3508" y="6965"/>
                    </a:lnTo>
                    <a:lnTo>
                      <a:pt x="4179" y="6418"/>
                    </a:lnTo>
                    <a:lnTo>
                      <a:pt x="4801" y="5871"/>
                    </a:lnTo>
                    <a:lnTo>
                      <a:pt x="5423" y="5274"/>
                    </a:lnTo>
                    <a:lnTo>
                      <a:pt x="6020" y="4677"/>
                    </a:lnTo>
                    <a:lnTo>
                      <a:pt x="6592" y="4080"/>
                    </a:lnTo>
                    <a:lnTo>
                      <a:pt x="7139" y="3433"/>
                    </a:lnTo>
                    <a:lnTo>
                      <a:pt x="7686" y="2787"/>
                    </a:lnTo>
                    <a:lnTo>
                      <a:pt x="8184" y="2115"/>
                    </a:lnTo>
                    <a:lnTo>
                      <a:pt x="8681" y="1419"/>
                    </a:lnTo>
                    <a:lnTo>
                      <a:pt x="9154" y="722"/>
                    </a:lnTo>
                    <a:lnTo>
                      <a:pt x="9602" y="1"/>
                    </a:lnTo>
                    <a:close/>
                  </a:path>
                </a:pathLst>
              </a:cu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15"/>
              <p:cNvSpPr/>
              <p:nvPr/>
            </p:nvSpPr>
            <p:spPr>
              <a:xfrm>
                <a:off x="2948916" y="960163"/>
                <a:ext cx="197454" cy="223081"/>
              </a:xfrm>
              <a:custGeom>
                <a:avLst/>
                <a:gdLst/>
                <a:ahLst/>
                <a:cxnLst/>
                <a:rect l="l" t="t" r="r" b="b"/>
                <a:pathLst>
                  <a:path w="9577" h="10820" extrusionOk="0">
                    <a:moveTo>
                      <a:pt x="1170" y="0"/>
                    </a:moveTo>
                    <a:lnTo>
                      <a:pt x="1145" y="1393"/>
                    </a:lnTo>
                    <a:lnTo>
                      <a:pt x="1070" y="2786"/>
                    </a:lnTo>
                    <a:lnTo>
                      <a:pt x="971" y="4179"/>
                    </a:lnTo>
                    <a:lnTo>
                      <a:pt x="846" y="5547"/>
                    </a:lnTo>
                    <a:lnTo>
                      <a:pt x="672" y="6890"/>
                    </a:lnTo>
                    <a:lnTo>
                      <a:pt x="473" y="8208"/>
                    </a:lnTo>
                    <a:lnTo>
                      <a:pt x="249" y="9527"/>
                    </a:lnTo>
                    <a:lnTo>
                      <a:pt x="1" y="10820"/>
                    </a:lnTo>
                    <a:lnTo>
                      <a:pt x="1841" y="10571"/>
                    </a:lnTo>
                    <a:lnTo>
                      <a:pt x="3657" y="10298"/>
                    </a:lnTo>
                    <a:lnTo>
                      <a:pt x="5472" y="9999"/>
                    </a:lnTo>
                    <a:lnTo>
                      <a:pt x="7263" y="9651"/>
                    </a:lnTo>
                    <a:lnTo>
                      <a:pt x="7736" y="8532"/>
                    </a:lnTo>
                    <a:lnTo>
                      <a:pt x="8184" y="7388"/>
                    </a:lnTo>
                    <a:lnTo>
                      <a:pt x="8383" y="6791"/>
                    </a:lnTo>
                    <a:lnTo>
                      <a:pt x="8557" y="6219"/>
                    </a:lnTo>
                    <a:lnTo>
                      <a:pt x="8731" y="5622"/>
                    </a:lnTo>
                    <a:lnTo>
                      <a:pt x="8880" y="5000"/>
                    </a:lnTo>
                    <a:lnTo>
                      <a:pt x="9029" y="4403"/>
                    </a:lnTo>
                    <a:lnTo>
                      <a:pt x="9154" y="3781"/>
                    </a:lnTo>
                    <a:lnTo>
                      <a:pt x="9253" y="3159"/>
                    </a:lnTo>
                    <a:lnTo>
                      <a:pt x="9353" y="2537"/>
                    </a:lnTo>
                    <a:lnTo>
                      <a:pt x="9427" y="1916"/>
                    </a:lnTo>
                    <a:lnTo>
                      <a:pt x="9502" y="1269"/>
                    </a:lnTo>
                    <a:lnTo>
                      <a:pt x="9552" y="647"/>
                    </a:lnTo>
                    <a:lnTo>
                      <a:pt x="9576" y="0"/>
                    </a:lnTo>
                    <a:close/>
                  </a:path>
                </a:pathLst>
              </a:cu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15"/>
              <p:cNvSpPr/>
              <p:nvPr/>
            </p:nvSpPr>
            <p:spPr>
              <a:xfrm>
                <a:off x="2641241" y="1232974"/>
                <a:ext cx="251802" cy="232318"/>
              </a:xfrm>
              <a:custGeom>
                <a:avLst/>
                <a:gdLst/>
                <a:ahLst/>
                <a:cxnLst/>
                <a:rect l="l" t="t" r="r" b="b"/>
                <a:pathLst>
                  <a:path w="12213" h="11268" extrusionOk="0">
                    <a:moveTo>
                      <a:pt x="12212" y="1"/>
                    </a:moveTo>
                    <a:lnTo>
                      <a:pt x="10695" y="150"/>
                    </a:lnTo>
                    <a:lnTo>
                      <a:pt x="9203" y="274"/>
                    </a:lnTo>
                    <a:lnTo>
                      <a:pt x="7686" y="374"/>
                    </a:lnTo>
                    <a:lnTo>
                      <a:pt x="6144" y="473"/>
                    </a:lnTo>
                    <a:lnTo>
                      <a:pt x="4626" y="548"/>
                    </a:lnTo>
                    <a:lnTo>
                      <a:pt x="3084" y="598"/>
                    </a:lnTo>
                    <a:lnTo>
                      <a:pt x="1542" y="647"/>
                    </a:lnTo>
                    <a:lnTo>
                      <a:pt x="0" y="647"/>
                    </a:lnTo>
                    <a:lnTo>
                      <a:pt x="0" y="11268"/>
                    </a:lnTo>
                    <a:lnTo>
                      <a:pt x="1045" y="11218"/>
                    </a:lnTo>
                    <a:lnTo>
                      <a:pt x="2089" y="11094"/>
                    </a:lnTo>
                    <a:lnTo>
                      <a:pt x="3109" y="10969"/>
                    </a:lnTo>
                    <a:lnTo>
                      <a:pt x="4129" y="10770"/>
                    </a:lnTo>
                    <a:lnTo>
                      <a:pt x="5124" y="10546"/>
                    </a:lnTo>
                    <a:lnTo>
                      <a:pt x="6119" y="10273"/>
                    </a:lnTo>
                    <a:lnTo>
                      <a:pt x="7089" y="9974"/>
                    </a:lnTo>
                    <a:lnTo>
                      <a:pt x="8034" y="9626"/>
                    </a:lnTo>
                    <a:lnTo>
                      <a:pt x="8681" y="8606"/>
                    </a:lnTo>
                    <a:lnTo>
                      <a:pt x="9278" y="7512"/>
                    </a:lnTo>
                    <a:lnTo>
                      <a:pt x="9874" y="6393"/>
                    </a:lnTo>
                    <a:lnTo>
                      <a:pt x="10397" y="5199"/>
                    </a:lnTo>
                    <a:lnTo>
                      <a:pt x="10919" y="3955"/>
                    </a:lnTo>
                    <a:lnTo>
                      <a:pt x="11367" y="2687"/>
                    </a:lnTo>
                    <a:lnTo>
                      <a:pt x="11814" y="1369"/>
                    </a:lnTo>
                    <a:lnTo>
                      <a:pt x="12212" y="1"/>
                    </a:lnTo>
                    <a:close/>
                  </a:path>
                </a:pathLst>
              </a:cu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15"/>
              <p:cNvSpPr/>
              <p:nvPr/>
            </p:nvSpPr>
            <p:spPr>
              <a:xfrm>
                <a:off x="2948916" y="694012"/>
                <a:ext cx="197454" cy="223102"/>
              </a:xfrm>
              <a:custGeom>
                <a:avLst/>
                <a:gdLst/>
                <a:ahLst/>
                <a:cxnLst/>
                <a:rect l="l" t="t" r="r" b="b"/>
                <a:pathLst>
                  <a:path w="9577" h="10821" extrusionOk="0">
                    <a:moveTo>
                      <a:pt x="1" y="1"/>
                    </a:moveTo>
                    <a:lnTo>
                      <a:pt x="249" y="1294"/>
                    </a:lnTo>
                    <a:lnTo>
                      <a:pt x="473" y="2587"/>
                    </a:lnTo>
                    <a:lnTo>
                      <a:pt x="672" y="3931"/>
                    </a:lnTo>
                    <a:lnTo>
                      <a:pt x="846" y="5274"/>
                    </a:lnTo>
                    <a:lnTo>
                      <a:pt x="971" y="6642"/>
                    </a:lnTo>
                    <a:lnTo>
                      <a:pt x="1070" y="8010"/>
                    </a:lnTo>
                    <a:lnTo>
                      <a:pt x="1145" y="9402"/>
                    </a:lnTo>
                    <a:lnTo>
                      <a:pt x="1170" y="10820"/>
                    </a:lnTo>
                    <a:lnTo>
                      <a:pt x="9576" y="10820"/>
                    </a:lnTo>
                    <a:lnTo>
                      <a:pt x="9552" y="10174"/>
                    </a:lnTo>
                    <a:lnTo>
                      <a:pt x="9502" y="9527"/>
                    </a:lnTo>
                    <a:lnTo>
                      <a:pt x="9427" y="8905"/>
                    </a:lnTo>
                    <a:lnTo>
                      <a:pt x="9353" y="8258"/>
                    </a:lnTo>
                    <a:lnTo>
                      <a:pt x="9253" y="7637"/>
                    </a:lnTo>
                    <a:lnTo>
                      <a:pt x="9154" y="7015"/>
                    </a:lnTo>
                    <a:lnTo>
                      <a:pt x="9029" y="6418"/>
                    </a:lnTo>
                    <a:lnTo>
                      <a:pt x="8880" y="5796"/>
                    </a:lnTo>
                    <a:lnTo>
                      <a:pt x="8731" y="5199"/>
                    </a:lnTo>
                    <a:lnTo>
                      <a:pt x="8557" y="4602"/>
                    </a:lnTo>
                    <a:lnTo>
                      <a:pt x="8383" y="4005"/>
                    </a:lnTo>
                    <a:lnTo>
                      <a:pt x="8184" y="3433"/>
                    </a:lnTo>
                    <a:lnTo>
                      <a:pt x="7736" y="2264"/>
                    </a:lnTo>
                    <a:lnTo>
                      <a:pt x="7263" y="1145"/>
                    </a:lnTo>
                    <a:lnTo>
                      <a:pt x="5472" y="821"/>
                    </a:lnTo>
                    <a:lnTo>
                      <a:pt x="3657" y="523"/>
                    </a:lnTo>
                    <a:lnTo>
                      <a:pt x="1841" y="249"/>
                    </a:lnTo>
                    <a:lnTo>
                      <a:pt x="1" y="1"/>
                    </a:lnTo>
                    <a:close/>
                  </a:path>
                </a:pathLst>
              </a:cu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15"/>
              <p:cNvSpPr/>
              <p:nvPr/>
            </p:nvSpPr>
            <p:spPr>
              <a:xfrm>
                <a:off x="2641241" y="960163"/>
                <a:ext cx="288727" cy="243080"/>
              </a:xfrm>
              <a:custGeom>
                <a:avLst/>
                <a:gdLst/>
                <a:ahLst/>
                <a:cxnLst/>
                <a:rect l="l" t="t" r="r" b="b"/>
                <a:pathLst>
                  <a:path w="14004" h="11790" extrusionOk="0">
                    <a:moveTo>
                      <a:pt x="0" y="0"/>
                    </a:moveTo>
                    <a:lnTo>
                      <a:pt x="0" y="11790"/>
                    </a:lnTo>
                    <a:lnTo>
                      <a:pt x="1617" y="11765"/>
                    </a:lnTo>
                    <a:lnTo>
                      <a:pt x="3234" y="11740"/>
                    </a:lnTo>
                    <a:lnTo>
                      <a:pt x="4825" y="11666"/>
                    </a:lnTo>
                    <a:lnTo>
                      <a:pt x="6442" y="11591"/>
                    </a:lnTo>
                    <a:lnTo>
                      <a:pt x="8034" y="11492"/>
                    </a:lnTo>
                    <a:lnTo>
                      <a:pt x="9601" y="11367"/>
                    </a:lnTo>
                    <a:lnTo>
                      <a:pt x="11168" y="11218"/>
                    </a:lnTo>
                    <a:lnTo>
                      <a:pt x="12735" y="11069"/>
                    </a:lnTo>
                    <a:lnTo>
                      <a:pt x="13008" y="9775"/>
                    </a:lnTo>
                    <a:lnTo>
                      <a:pt x="13257" y="8432"/>
                    </a:lnTo>
                    <a:lnTo>
                      <a:pt x="13456" y="7064"/>
                    </a:lnTo>
                    <a:lnTo>
                      <a:pt x="13630" y="5696"/>
                    </a:lnTo>
                    <a:lnTo>
                      <a:pt x="13779" y="4303"/>
                    </a:lnTo>
                    <a:lnTo>
                      <a:pt x="13904" y="2886"/>
                    </a:lnTo>
                    <a:lnTo>
                      <a:pt x="13978" y="1443"/>
                    </a:lnTo>
                    <a:lnTo>
                      <a:pt x="14003" y="0"/>
                    </a:lnTo>
                    <a:close/>
                  </a:path>
                </a:pathLst>
              </a:cu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15"/>
              <p:cNvSpPr/>
              <p:nvPr/>
            </p:nvSpPr>
            <p:spPr>
              <a:xfrm>
                <a:off x="2875064" y="477095"/>
                <a:ext cx="197969" cy="192320"/>
              </a:xfrm>
              <a:custGeom>
                <a:avLst/>
                <a:gdLst/>
                <a:ahLst/>
                <a:cxnLst/>
                <a:rect l="l" t="t" r="r" b="b"/>
                <a:pathLst>
                  <a:path w="9602" h="9328" extrusionOk="0">
                    <a:moveTo>
                      <a:pt x="1" y="1"/>
                    </a:moveTo>
                    <a:lnTo>
                      <a:pt x="473" y="946"/>
                    </a:lnTo>
                    <a:lnTo>
                      <a:pt x="921" y="1916"/>
                    </a:lnTo>
                    <a:lnTo>
                      <a:pt x="1344" y="2936"/>
                    </a:lnTo>
                    <a:lnTo>
                      <a:pt x="1742" y="3955"/>
                    </a:lnTo>
                    <a:lnTo>
                      <a:pt x="2115" y="5025"/>
                    </a:lnTo>
                    <a:lnTo>
                      <a:pt x="2463" y="6094"/>
                    </a:lnTo>
                    <a:lnTo>
                      <a:pt x="2787" y="7214"/>
                    </a:lnTo>
                    <a:lnTo>
                      <a:pt x="3085" y="8333"/>
                    </a:lnTo>
                    <a:lnTo>
                      <a:pt x="4727" y="8557"/>
                    </a:lnTo>
                    <a:lnTo>
                      <a:pt x="6368" y="8781"/>
                    </a:lnTo>
                    <a:lnTo>
                      <a:pt x="7985" y="9054"/>
                    </a:lnTo>
                    <a:lnTo>
                      <a:pt x="9602" y="9328"/>
                    </a:lnTo>
                    <a:lnTo>
                      <a:pt x="9154" y="8607"/>
                    </a:lnTo>
                    <a:lnTo>
                      <a:pt x="8681" y="7885"/>
                    </a:lnTo>
                    <a:lnTo>
                      <a:pt x="8184" y="7214"/>
                    </a:lnTo>
                    <a:lnTo>
                      <a:pt x="7686" y="6542"/>
                    </a:lnTo>
                    <a:lnTo>
                      <a:pt x="7139" y="5871"/>
                    </a:lnTo>
                    <a:lnTo>
                      <a:pt x="6592" y="5249"/>
                    </a:lnTo>
                    <a:lnTo>
                      <a:pt x="6020" y="4627"/>
                    </a:lnTo>
                    <a:lnTo>
                      <a:pt x="5423" y="4030"/>
                    </a:lnTo>
                    <a:lnTo>
                      <a:pt x="4801" y="3458"/>
                    </a:lnTo>
                    <a:lnTo>
                      <a:pt x="4179" y="2911"/>
                    </a:lnTo>
                    <a:lnTo>
                      <a:pt x="3508" y="2364"/>
                    </a:lnTo>
                    <a:lnTo>
                      <a:pt x="2836" y="1841"/>
                    </a:lnTo>
                    <a:lnTo>
                      <a:pt x="2165" y="1344"/>
                    </a:lnTo>
                    <a:lnTo>
                      <a:pt x="1468" y="871"/>
                    </a:lnTo>
                    <a:lnTo>
                      <a:pt x="747" y="423"/>
                    </a:lnTo>
                    <a:lnTo>
                      <a:pt x="1" y="1"/>
                    </a:lnTo>
                    <a:close/>
                  </a:path>
                </a:pathLst>
              </a:cu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15"/>
              <p:cNvSpPr/>
              <p:nvPr/>
            </p:nvSpPr>
            <p:spPr>
              <a:xfrm>
                <a:off x="2641241" y="673498"/>
                <a:ext cx="288727" cy="243616"/>
              </a:xfrm>
              <a:custGeom>
                <a:avLst/>
                <a:gdLst/>
                <a:ahLst/>
                <a:cxnLst/>
                <a:rect l="l" t="t" r="r" b="b"/>
                <a:pathLst>
                  <a:path w="14004" h="11816" extrusionOk="0">
                    <a:moveTo>
                      <a:pt x="0" y="1"/>
                    </a:moveTo>
                    <a:lnTo>
                      <a:pt x="0" y="11815"/>
                    </a:lnTo>
                    <a:lnTo>
                      <a:pt x="14003" y="11815"/>
                    </a:lnTo>
                    <a:lnTo>
                      <a:pt x="13978" y="10348"/>
                    </a:lnTo>
                    <a:lnTo>
                      <a:pt x="13904" y="8930"/>
                    </a:lnTo>
                    <a:lnTo>
                      <a:pt x="13779" y="7512"/>
                    </a:lnTo>
                    <a:lnTo>
                      <a:pt x="13630" y="6119"/>
                    </a:lnTo>
                    <a:lnTo>
                      <a:pt x="13456" y="4727"/>
                    </a:lnTo>
                    <a:lnTo>
                      <a:pt x="13257" y="3383"/>
                    </a:lnTo>
                    <a:lnTo>
                      <a:pt x="13008" y="2040"/>
                    </a:lnTo>
                    <a:lnTo>
                      <a:pt x="12735" y="747"/>
                    </a:lnTo>
                    <a:lnTo>
                      <a:pt x="11168" y="573"/>
                    </a:lnTo>
                    <a:lnTo>
                      <a:pt x="9601" y="449"/>
                    </a:lnTo>
                    <a:lnTo>
                      <a:pt x="8034" y="324"/>
                    </a:lnTo>
                    <a:lnTo>
                      <a:pt x="6442" y="225"/>
                    </a:lnTo>
                    <a:lnTo>
                      <a:pt x="4825" y="125"/>
                    </a:lnTo>
                    <a:lnTo>
                      <a:pt x="3234" y="75"/>
                    </a:lnTo>
                    <a:lnTo>
                      <a:pt x="1617" y="26"/>
                    </a:lnTo>
                    <a:lnTo>
                      <a:pt x="0" y="1"/>
                    </a:lnTo>
                    <a:close/>
                  </a:path>
                </a:pathLst>
              </a:cu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15"/>
              <p:cNvSpPr/>
              <p:nvPr/>
            </p:nvSpPr>
            <p:spPr>
              <a:xfrm>
                <a:off x="2641241" y="411470"/>
                <a:ext cx="251802" cy="232833"/>
              </a:xfrm>
              <a:custGeom>
                <a:avLst/>
                <a:gdLst/>
                <a:ahLst/>
                <a:cxnLst/>
                <a:rect l="l" t="t" r="r" b="b"/>
                <a:pathLst>
                  <a:path w="12213" h="11293" extrusionOk="0">
                    <a:moveTo>
                      <a:pt x="0" y="0"/>
                    </a:moveTo>
                    <a:lnTo>
                      <a:pt x="0" y="10621"/>
                    </a:lnTo>
                    <a:lnTo>
                      <a:pt x="1542" y="10645"/>
                    </a:lnTo>
                    <a:lnTo>
                      <a:pt x="3084" y="10670"/>
                    </a:lnTo>
                    <a:lnTo>
                      <a:pt x="4626" y="10745"/>
                    </a:lnTo>
                    <a:lnTo>
                      <a:pt x="6168" y="10819"/>
                    </a:lnTo>
                    <a:lnTo>
                      <a:pt x="7686" y="10894"/>
                    </a:lnTo>
                    <a:lnTo>
                      <a:pt x="9203" y="11018"/>
                    </a:lnTo>
                    <a:lnTo>
                      <a:pt x="10695" y="11143"/>
                    </a:lnTo>
                    <a:lnTo>
                      <a:pt x="12212" y="11292"/>
                    </a:lnTo>
                    <a:lnTo>
                      <a:pt x="11814" y="9924"/>
                    </a:lnTo>
                    <a:lnTo>
                      <a:pt x="11367" y="8606"/>
                    </a:lnTo>
                    <a:lnTo>
                      <a:pt x="10919" y="7312"/>
                    </a:lnTo>
                    <a:lnTo>
                      <a:pt x="10397" y="6094"/>
                    </a:lnTo>
                    <a:lnTo>
                      <a:pt x="9874" y="4900"/>
                    </a:lnTo>
                    <a:lnTo>
                      <a:pt x="9278" y="3756"/>
                    </a:lnTo>
                    <a:lnTo>
                      <a:pt x="8681" y="2686"/>
                    </a:lnTo>
                    <a:lnTo>
                      <a:pt x="8034" y="1642"/>
                    </a:lnTo>
                    <a:lnTo>
                      <a:pt x="7089" y="1318"/>
                    </a:lnTo>
                    <a:lnTo>
                      <a:pt x="6119" y="1020"/>
                    </a:lnTo>
                    <a:lnTo>
                      <a:pt x="5124" y="746"/>
                    </a:lnTo>
                    <a:lnTo>
                      <a:pt x="4129" y="522"/>
                    </a:lnTo>
                    <a:lnTo>
                      <a:pt x="3109" y="323"/>
                    </a:lnTo>
                    <a:lnTo>
                      <a:pt x="2089" y="174"/>
                    </a:lnTo>
                    <a:lnTo>
                      <a:pt x="1045" y="75"/>
                    </a:lnTo>
                    <a:lnTo>
                      <a:pt x="0" y="0"/>
                    </a:lnTo>
                    <a:close/>
                  </a:path>
                </a:pathLst>
              </a:cu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15"/>
              <p:cNvSpPr/>
              <p:nvPr/>
            </p:nvSpPr>
            <p:spPr>
              <a:xfrm>
                <a:off x="2308928" y="673498"/>
                <a:ext cx="289243" cy="243616"/>
              </a:xfrm>
              <a:custGeom>
                <a:avLst/>
                <a:gdLst/>
                <a:ahLst/>
                <a:cxnLst/>
                <a:rect l="l" t="t" r="r" b="b"/>
                <a:pathLst>
                  <a:path w="14029" h="11816" extrusionOk="0">
                    <a:moveTo>
                      <a:pt x="14029" y="1"/>
                    </a:moveTo>
                    <a:lnTo>
                      <a:pt x="12412" y="26"/>
                    </a:lnTo>
                    <a:lnTo>
                      <a:pt x="10795" y="75"/>
                    </a:lnTo>
                    <a:lnTo>
                      <a:pt x="9179" y="125"/>
                    </a:lnTo>
                    <a:lnTo>
                      <a:pt x="7587" y="225"/>
                    </a:lnTo>
                    <a:lnTo>
                      <a:pt x="5995" y="324"/>
                    </a:lnTo>
                    <a:lnTo>
                      <a:pt x="4403" y="449"/>
                    </a:lnTo>
                    <a:lnTo>
                      <a:pt x="2836" y="573"/>
                    </a:lnTo>
                    <a:lnTo>
                      <a:pt x="1269" y="747"/>
                    </a:lnTo>
                    <a:lnTo>
                      <a:pt x="996" y="2040"/>
                    </a:lnTo>
                    <a:lnTo>
                      <a:pt x="772" y="3383"/>
                    </a:lnTo>
                    <a:lnTo>
                      <a:pt x="548" y="4727"/>
                    </a:lnTo>
                    <a:lnTo>
                      <a:pt x="374" y="6119"/>
                    </a:lnTo>
                    <a:lnTo>
                      <a:pt x="250" y="7512"/>
                    </a:lnTo>
                    <a:lnTo>
                      <a:pt x="125" y="8930"/>
                    </a:lnTo>
                    <a:lnTo>
                      <a:pt x="51" y="10348"/>
                    </a:lnTo>
                    <a:lnTo>
                      <a:pt x="1" y="11815"/>
                    </a:lnTo>
                    <a:lnTo>
                      <a:pt x="14029" y="11815"/>
                    </a:lnTo>
                    <a:lnTo>
                      <a:pt x="14029" y="1"/>
                    </a:lnTo>
                    <a:close/>
                  </a:path>
                </a:pathLst>
              </a:cu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15"/>
              <p:cNvSpPr/>
              <p:nvPr/>
            </p:nvSpPr>
            <p:spPr>
              <a:xfrm>
                <a:off x="2092527" y="694012"/>
                <a:ext cx="197454" cy="223102"/>
              </a:xfrm>
              <a:custGeom>
                <a:avLst/>
                <a:gdLst/>
                <a:ahLst/>
                <a:cxnLst/>
                <a:rect l="l" t="t" r="r" b="b"/>
                <a:pathLst>
                  <a:path w="9577" h="10821" extrusionOk="0">
                    <a:moveTo>
                      <a:pt x="9577" y="1"/>
                    </a:moveTo>
                    <a:lnTo>
                      <a:pt x="7761" y="249"/>
                    </a:lnTo>
                    <a:lnTo>
                      <a:pt x="5920" y="523"/>
                    </a:lnTo>
                    <a:lnTo>
                      <a:pt x="4130" y="821"/>
                    </a:lnTo>
                    <a:lnTo>
                      <a:pt x="2339" y="1145"/>
                    </a:lnTo>
                    <a:lnTo>
                      <a:pt x="1841" y="2264"/>
                    </a:lnTo>
                    <a:lnTo>
                      <a:pt x="1419" y="3433"/>
                    </a:lnTo>
                    <a:lnTo>
                      <a:pt x="1220" y="4005"/>
                    </a:lnTo>
                    <a:lnTo>
                      <a:pt x="1045" y="4602"/>
                    </a:lnTo>
                    <a:lnTo>
                      <a:pt x="871" y="5199"/>
                    </a:lnTo>
                    <a:lnTo>
                      <a:pt x="722" y="5796"/>
                    </a:lnTo>
                    <a:lnTo>
                      <a:pt x="573" y="6418"/>
                    </a:lnTo>
                    <a:lnTo>
                      <a:pt x="448" y="7015"/>
                    </a:lnTo>
                    <a:lnTo>
                      <a:pt x="324" y="7637"/>
                    </a:lnTo>
                    <a:lnTo>
                      <a:pt x="250" y="8258"/>
                    </a:lnTo>
                    <a:lnTo>
                      <a:pt x="150" y="8905"/>
                    </a:lnTo>
                    <a:lnTo>
                      <a:pt x="100" y="9527"/>
                    </a:lnTo>
                    <a:lnTo>
                      <a:pt x="51" y="10174"/>
                    </a:lnTo>
                    <a:lnTo>
                      <a:pt x="1" y="10820"/>
                    </a:lnTo>
                    <a:lnTo>
                      <a:pt x="8408" y="10820"/>
                    </a:lnTo>
                    <a:lnTo>
                      <a:pt x="8457" y="9402"/>
                    </a:lnTo>
                    <a:lnTo>
                      <a:pt x="8532" y="8010"/>
                    </a:lnTo>
                    <a:lnTo>
                      <a:pt x="8631" y="6642"/>
                    </a:lnTo>
                    <a:lnTo>
                      <a:pt x="8756" y="5274"/>
                    </a:lnTo>
                    <a:lnTo>
                      <a:pt x="8930" y="3931"/>
                    </a:lnTo>
                    <a:lnTo>
                      <a:pt x="9104" y="2587"/>
                    </a:lnTo>
                    <a:lnTo>
                      <a:pt x="9328" y="1294"/>
                    </a:lnTo>
                    <a:lnTo>
                      <a:pt x="9577" y="1"/>
                    </a:lnTo>
                    <a:close/>
                  </a:path>
                </a:pathLst>
              </a:cu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5"/>
              <p:cNvSpPr/>
              <p:nvPr/>
            </p:nvSpPr>
            <p:spPr>
              <a:xfrm>
                <a:off x="2346369" y="1232974"/>
                <a:ext cx="251802" cy="232318"/>
              </a:xfrm>
              <a:custGeom>
                <a:avLst/>
                <a:gdLst/>
                <a:ahLst/>
                <a:cxnLst/>
                <a:rect l="l" t="t" r="r" b="b"/>
                <a:pathLst>
                  <a:path w="12213" h="11268" extrusionOk="0">
                    <a:moveTo>
                      <a:pt x="1" y="1"/>
                    </a:moveTo>
                    <a:lnTo>
                      <a:pt x="399" y="1369"/>
                    </a:lnTo>
                    <a:lnTo>
                      <a:pt x="821" y="2687"/>
                    </a:lnTo>
                    <a:lnTo>
                      <a:pt x="1294" y="3955"/>
                    </a:lnTo>
                    <a:lnTo>
                      <a:pt x="1791" y="5199"/>
                    </a:lnTo>
                    <a:lnTo>
                      <a:pt x="2339" y="6393"/>
                    </a:lnTo>
                    <a:lnTo>
                      <a:pt x="2911" y="7512"/>
                    </a:lnTo>
                    <a:lnTo>
                      <a:pt x="3532" y="8606"/>
                    </a:lnTo>
                    <a:lnTo>
                      <a:pt x="4154" y="9626"/>
                    </a:lnTo>
                    <a:lnTo>
                      <a:pt x="5124" y="9974"/>
                    </a:lnTo>
                    <a:lnTo>
                      <a:pt x="6094" y="10273"/>
                    </a:lnTo>
                    <a:lnTo>
                      <a:pt x="7064" y="10546"/>
                    </a:lnTo>
                    <a:lnTo>
                      <a:pt x="8059" y="10770"/>
                    </a:lnTo>
                    <a:lnTo>
                      <a:pt x="9079" y="10969"/>
                    </a:lnTo>
                    <a:lnTo>
                      <a:pt x="10124" y="11094"/>
                    </a:lnTo>
                    <a:lnTo>
                      <a:pt x="11143" y="11218"/>
                    </a:lnTo>
                    <a:lnTo>
                      <a:pt x="12213" y="11268"/>
                    </a:lnTo>
                    <a:lnTo>
                      <a:pt x="12213" y="647"/>
                    </a:lnTo>
                    <a:lnTo>
                      <a:pt x="10671" y="647"/>
                    </a:lnTo>
                    <a:lnTo>
                      <a:pt x="9104" y="598"/>
                    </a:lnTo>
                    <a:lnTo>
                      <a:pt x="7587" y="548"/>
                    </a:lnTo>
                    <a:lnTo>
                      <a:pt x="6045" y="473"/>
                    </a:lnTo>
                    <a:lnTo>
                      <a:pt x="4527" y="374"/>
                    </a:lnTo>
                    <a:lnTo>
                      <a:pt x="3010" y="274"/>
                    </a:lnTo>
                    <a:lnTo>
                      <a:pt x="1493" y="150"/>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15"/>
              <p:cNvSpPr/>
              <p:nvPr/>
            </p:nvSpPr>
            <p:spPr>
              <a:xfrm>
                <a:off x="2346369" y="411470"/>
                <a:ext cx="251802" cy="232833"/>
              </a:xfrm>
              <a:custGeom>
                <a:avLst/>
                <a:gdLst/>
                <a:ahLst/>
                <a:cxnLst/>
                <a:rect l="l" t="t" r="r" b="b"/>
                <a:pathLst>
                  <a:path w="12213" h="11293" extrusionOk="0">
                    <a:moveTo>
                      <a:pt x="12213" y="0"/>
                    </a:moveTo>
                    <a:lnTo>
                      <a:pt x="11143" y="75"/>
                    </a:lnTo>
                    <a:lnTo>
                      <a:pt x="10124" y="174"/>
                    </a:lnTo>
                    <a:lnTo>
                      <a:pt x="9079" y="323"/>
                    </a:lnTo>
                    <a:lnTo>
                      <a:pt x="8059" y="522"/>
                    </a:lnTo>
                    <a:lnTo>
                      <a:pt x="7064" y="746"/>
                    </a:lnTo>
                    <a:lnTo>
                      <a:pt x="6094" y="1020"/>
                    </a:lnTo>
                    <a:lnTo>
                      <a:pt x="5124" y="1318"/>
                    </a:lnTo>
                    <a:lnTo>
                      <a:pt x="4154" y="1666"/>
                    </a:lnTo>
                    <a:lnTo>
                      <a:pt x="3532" y="2686"/>
                    </a:lnTo>
                    <a:lnTo>
                      <a:pt x="2911" y="3756"/>
                    </a:lnTo>
                    <a:lnTo>
                      <a:pt x="2339" y="4900"/>
                    </a:lnTo>
                    <a:lnTo>
                      <a:pt x="1791" y="6094"/>
                    </a:lnTo>
                    <a:lnTo>
                      <a:pt x="1294" y="7312"/>
                    </a:lnTo>
                    <a:lnTo>
                      <a:pt x="821" y="8606"/>
                    </a:lnTo>
                    <a:lnTo>
                      <a:pt x="399" y="9924"/>
                    </a:lnTo>
                    <a:lnTo>
                      <a:pt x="1" y="11292"/>
                    </a:lnTo>
                    <a:lnTo>
                      <a:pt x="1493" y="11143"/>
                    </a:lnTo>
                    <a:lnTo>
                      <a:pt x="3010" y="11018"/>
                    </a:lnTo>
                    <a:lnTo>
                      <a:pt x="4527" y="10894"/>
                    </a:lnTo>
                    <a:lnTo>
                      <a:pt x="6045" y="10819"/>
                    </a:lnTo>
                    <a:lnTo>
                      <a:pt x="7587" y="10745"/>
                    </a:lnTo>
                    <a:lnTo>
                      <a:pt x="9104" y="10670"/>
                    </a:lnTo>
                    <a:lnTo>
                      <a:pt x="10671" y="10645"/>
                    </a:lnTo>
                    <a:lnTo>
                      <a:pt x="12213" y="10621"/>
                    </a:lnTo>
                    <a:lnTo>
                      <a:pt x="12213" y="0"/>
                    </a:lnTo>
                    <a:close/>
                  </a:path>
                </a:pathLst>
              </a:cu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5"/>
              <p:cNvSpPr/>
              <p:nvPr/>
            </p:nvSpPr>
            <p:spPr>
              <a:xfrm>
                <a:off x="2308928" y="960163"/>
                <a:ext cx="289243" cy="243080"/>
              </a:xfrm>
              <a:custGeom>
                <a:avLst/>
                <a:gdLst/>
                <a:ahLst/>
                <a:cxnLst/>
                <a:rect l="l" t="t" r="r" b="b"/>
                <a:pathLst>
                  <a:path w="14029" h="11790" extrusionOk="0">
                    <a:moveTo>
                      <a:pt x="1" y="0"/>
                    </a:moveTo>
                    <a:lnTo>
                      <a:pt x="51" y="1443"/>
                    </a:lnTo>
                    <a:lnTo>
                      <a:pt x="125" y="2886"/>
                    </a:lnTo>
                    <a:lnTo>
                      <a:pt x="250" y="4303"/>
                    </a:lnTo>
                    <a:lnTo>
                      <a:pt x="374" y="5696"/>
                    </a:lnTo>
                    <a:lnTo>
                      <a:pt x="548" y="7064"/>
                    </a:lnTo>
                    <a:lnTo>
                      <a:pt x="772" y="8432"/>
                    </a:lnTo>
                    <a:lnTo>
                      <a:pt x="996" y="9775"/>
                    </a:lnTo>
                    <a:lnTo>
                      <a:pt x="1269" y="11069"/>
                    </a:lnTo>
                    <a:lnTo>
                      <a:pt x="2836" y="11218"/>
                    </a:lnTo>
                    <a:lnTo>
                      <a:pt x="4403" y="11367"/>
                    </a:lnTo>
                    <a:lnTo>
                      <a:pt x="5995" y="11492"/>
                    </a:lnTo>
                    <a:lnTo>
                      <a:pt x="7587" y="11591"/>
                    </a:lnTo>
                    <a:lnTo>
                      <a:pt x="9179" y="11666"/>
                    </a:lnTo>
                    <a:lnTo>
                      <a:pt x="10795" y="11740"/>
                    </a:lnTo>
                    <a:lnTo>
                      <a:pt x="12412" y="11765"/>
                    </a:lnTo>
                    <a:lnTo>
                      <a:pt x="14029" y="11790"/>
                    </a:lnTo>
                    <a:lnTo>
                      <a:pt x="14029" y="0"/>
                    </a:lnTo>
                    <a:close/>
                  </a:path>
                </a:pathLst>
              </a:cu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5"/>
              <p:cNvSpPr/>
              <p:nvPr/>
            </p:nvSpPr>
            <p:spPr>
              <a:xfrm>
                <a:off x="2166379" y="1207841"/>
                <a:ext cx="197454" cy="191825"/>
              </a:xfrm>
              <a:custGeom>
                <a:avLst/>
                <a:gdLst/>
                <a:ahLst/>
                <a:cxnLst/>
                <a:rect l="l" t="t" r="r" b="b"/>
                <a:pathLst>
                  <a:path w="9577" h="9304" extrusionOk="0">
                    <a:moveTo>
                      <a:pt x="0" y="1"/>
                    </a:moveTo>
                    <a:lnTo>
                      <a:pt x="448" y="722"/>
                    </a:lnTo>
                    <a:lnTo>
                      <a:pt x="921" y="1419"/>
                    </a:lnTo>
                    <a:lnTo>
                      <a:pt x="1393" y="2115"/>
                    </a:lnTo>
                    <a:lnTo>
                      <a:pt x="1916" y="2787"/>
                    </a:lnTo>
                    <a:lnTo>
                      <a:pt x="2438" y="3433"/>
                    </a:lnTo>
                    <a:lnTo>
                      <a:pt x="3010" y="4080"/>
                    </a:lnTo>
                    <a:lnTo>
                      <a:pt x="3582" y="4677"/>
                    </a:lnTo>
                    <a:lnTo>
                      <a:pt x="4179" y="5274"/>
                    </a:lnTo>
                    <a:lnTo>
                      <a:pt x="4801" y="5871"/>
                    </a:lnTo>
                    <a:lnTo>
                      <a:pt x="5423" y="6418"/>
                    </a:lnTo>
                    <a:lnTo>
                      <a:pt x="6069" y="6965"/>
                    </a:lnTo>
                    <a:lnTo>
                      <a:pt x="6741" y="7463"/>
                    </a:lnTo>
                    <a:lnTo>
                      <a:pt x="7437" y="7960"/>
                    </a:lnTo>
                    <a:lnTo>
                      <a:pt x="8134" y="8433"/>
                    </a:lnTo>
                    <a:lnTo>
                      <a:pt x="8855" y="8880"/>
                    </a:lnTo>
                    <a:lnTo>
                      <a:pt x="9576" y="9303"/>
                    </a:lnTo>
                    <a:lnTo>
                      <a:pt x="9129" y="8358"/>
                    </a:lnTo>
                    <a:lnTo>
                      <a:pt x="8681" y="7388"/>
                    </a:lnTo>
                    <a:lnTo>
                      <a:pt x="8258" y="6393"/>
                    </a:lnTo>
                    <a:lnTo>
                      <a:pt x="7860" y="5348"/>
                    </a:lnTo>
                    <a:lnTo>
                      <a:pt x="7487" y="4304"/>
                    </a:lnTo>
                    <a:lnTo>
                      <a:pt x="7139" y="3209"/>
                    </a:lnTo>
                    <a:lnTo>
                      <a:pt x="6815" y="2115"/>
                    </a:lnTo>
                    <a:lnTo>
                      <a:pt x="6492" y="971"/>
                    </a:lnTo>
                    <a:lnTo>
                      <a:pt x="4850" y="772"/>
                    </a:lnTo>
                    <a:lnTo>
                      <a:pt x="3234" y="523"/>
                    </a:lnTo>
                    <a:lnTo>
                      <a:pt x="1617" y="274"/>
                    </a:lnTo>
                    <a:lnTo>
                      <a:pt x="0" y="1"/>
                    </a:lnTo>
                    <a:close/>
                  </a:path>
                </a:pathLst>
              </a:cu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5"/>
              <p:cNvSpPr/>
              <p:nvPr/>
            </p:nvSpPr>
            <p:spPr>
              <a:xfrm>
                <a:off x="2166379" y="477095"/>
                <a:ext cx="197454" cy="192320"/>
              </a:xfrm>
              <a:custGeom>
                <a:avLst/>
                <a:gdLst/>
                <a:ahLst/>
                <a:cxnLst/>
                <a:rect l="l" t="t" r="r" b="b"/>
                <a:pathLst>
                  <a:path w="9577" h="9328" extrusionOk="0">
                    <a:moveTo>
                      <a:pt x="9576" y="1"/>
                    </a:moveTo>
                    <a:lnTo>
                      <a:pt x="8855" y="423"/>
                    </a:lnTo>
                    <a:lnTo>
                      <a:pt x="8134" y="871"/>
                    </a:lnTo>
                    <a:lnTo>
                      <a:pt x="7437" y="1344"/>
                    </a:lnTo>
                    <a:lnTo>
                      <a:pt x="6741" y="1841"/>
                    </a:lnTo>
                    <a:lnTo>
                      <a:pt x="6069" y="2364"/>
                    </a:lnTo>
                    <a:lnTo>
                      <a:pt x="5423" y="2911"/>
                    </a:lnTo>
                    <a:lnTo>
                      <a:pt x="4801" y="3458"/>
                    </a:lnTo>
                    <a:lnTo>
                      <a:pt x="4179" y="4030"/>
                    </a:lnTo>
                    <a:lnTo>
                      <a:pt x="3582" y="4627"/>
                    </a:lnTo>
                    <a:lnTo>
                      <a:pt x="3010" y="5249"/>
                    </a:lnTo>
                    <a:lnTo>
                      <a:pt x="2438" y="5871"/>
                    </a:lnTo>
                    <a:lnTo>
                      <a:pt x="1916" y="6542"/>
                    </a:lnTo>
                    <a:lnTo>
                      <a:pt x="1393" y="7214"/>
                    </a:lnTo>
                    <a:lnTo>
                      <a:pt x="921" y="7885"/>
                    </a:lnTo>
                    <a:lnTo>
                      <a:pt x="448" y="8607"/>
                    </a:lnTo>
                    <a:lnTo>
                      <a:pt x="0" y="9328"/>
                    </a:lnTo>
                    <a:lnTo>
                      <a:pt x="1617" y="9054"/>
                    </a:lnTo>
                    <a:lnTo>
                      <a:pt x="3234" y="8781"/>
                    </a:lnTo>
                    <a:lnTo>
                      <a:pt x="4850" y="8557"/>
                    </a:lnTo>
                    <a:lnTo>
                      <a:pt x="6492" y="8333"/>
                    </a:lnTo>
                    <a:lnTo>
                      <a:pt x="6815" y="7214"/>
                    </a:lnTo>
                    <a:lnTo>
                      <a:pt x="7139" y="6094"/>
                    </a:lnTo>
                    <a:lnTo>
                      <a:pt x="7487" y="5025"/>
                    </a:lnTo>
                    <a:lnTo>
                      <a:pt x="7860" y="3955"/>
                    </a:lnTo>
                    <a:lnTo>
                      <a:pt x="8258" y="2936"/>
                    </a:lnTo>
                    <a:lnTo>
                      <a:pt x="8681" y="1916"/>
                    </a:lnTo>
                    <a:lnTo>
                      <a:pt x="9129" y="946"/>
                    </a:lnTo>
                    <a:lnTo>
                      <a:pt x="9576" y="1"/>
                    </a:lnTo>
                    <a:close/>
                  </a:path>
                </a:pathLst>
              </a:cu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15"/>
              <p:cNvSpPr/>
              <p:nvPr/>
            </p:nvSpPr>
            <p:spPr>
              <a:xfrm>
                <a:off x="2092527" y="960163"/>
                <a:ext cx="197454" cy="223081"/>
              </a:xfrm>
              <a:custGeom>
                <a:avLst/>
                <a:gdLst/>
                <a:ahLst/>
                <a:cxnLst/>
                <a:rect l="l" t="t" r="r" b="b"/>
                <a:pathLst>
                  <a:path w="9577" h="10820" extrusionOk="0">
                    <a:moveTo>
                      <a:pt x="1" y="0"/>
                    </a:moveTo>
                    <a:lnTo>
                      <a:pt x="51" y="647"/>
                    </a:lnTo>
                    <a:lnTo>
                      <a:pt x="100" y="1269"/>
                    </a:lnTo>
                    <a:lnTo>
                      <a:pt x="150" y="1916"/>
                    </a:lnTo>
                    <a:lnTo>
                      <a:pt x="250" y="2537"/>
                    </a:lnTo>
                    <a:lnTo>
                      <a:pt x="324" y="3159"/>
                    </a:lnTo>
                    <a:lnTo>
                      <a:pt x="448" y="3781"/>
                    </a:lnTo>
                    <a:lnTo>
                      <a:pt x="573" y="4403"/>
                    </a:lnTo>
                    <a:lnTo>
                      <a:pt x="722" y="5000"/>
                    </a:lnTo>
                    <a:lnTo>
                      <a:pt x="871" y="5622"/>
                    </a:lnTo>
                    <a:lnTo>
                      <a:pt x="1045" y="6219"/>
                    </a:lnTo>
                    <a:lnTo>
                      <a:pt x="1220" y="6791"/>
                    </a:lnTo>
                    <a:lnTo>
                      <a:pt x="1419" y="7388"/>
                    </a:lnTo>
                    <a:lnTo>
                      <a:pt x="1841" y="8532"/>
                    </a:lnTo>
                    <a:lnTo>
                      <a:pt x="2339" y="9651"/>
                    </a:lnTo>
                    <a:lnTo>
                      <a:pt x="4130" y="9999"/>
                    </a:lnTo>
                    <a:lnTo>
                      <a:pt x="5920" y="10298"/>
                    </a:lnTo>
                    <a:lnTo>
                      <a:pt x="7761" y="10571"/>
                    </a:lnTo>
                    <a:lnTo>
                      <a:pt x="9577" y="10820"/>
                    </a:lnTo>
                    <a:lnTo>
                      <a:pt x="9328" y="9527"/>
                    </a:lnTo>
                    <a:lnTo>
                      <a:pt x="9104" y="8208"/>
                    </a:lnTo>
                    <a:lnTo>
                      <a:pt x="8930" y="6890"/>
                    </a:lnTo>
                    <a:lnTo>
                      <a:pt x="8756" y="5547"/>
                    </a:lnTo>
                    <a:lnTo>
                      <a:pt x="8631" y="4179"/>
                    </a:lnTo>
                    <a:lnTo>
                      <a:pt x="8532" y="2786"/>
                    </a:lnTo>
                    <a:lnTo>
                      <a:pt x="8457" y="1393"/>
                    </a:lnTo>
                    <a:lnTo>
                      <a:pt x="8408" y="0"/>
                    </a:lnTo>
                    <a:close/>
                  </a:path>
                </a:pathLst>
              </a:cu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15"/>
              <p:cNvSpPr/>
              <p:nvPr/>
            </p:nvSpPr>
            <p:spPr>
              <a:xfrm>
                <a:off x="954585" y="892465"/>
                <a:ext cx="1060502" cy="580506"/>
              </a:xfrm>
              <a:custGeom>
                <a:avLst/>
                <a:gdLst/>
                <a:ahLst/>
                <a:cxnLst/>
                <a:rect l="l" t="t" r="r" b="b"/>
                <a:pathLst>
                  <a:path w="51437" h="28156" extrusionOk="0">
                    <a:moveTo>
                      <a:pt x="24152" y="0"/>
                    </a:moveTo>
                    <a:lnTo>
                      <a:pt x="23555" y="25"/>
                    </a:lnTo>
                    <a:lnTo>
                      <a:pt x="22958" y="50"/>
                    </a:lnTo>
                    <a:lnTo>
                      <a:pt x="22386" y="125"/>
                    </a:lnTo>
                    <a:lnTo>
                      <a:pt x="21789" y="199"/>
                    </a:lnTo>
                    <a:lnTo>
                      <a:pt x="21242" y="299"/>
                    </a:lnTo>
                    <a:lnTo>
                      <a:pt x="20670" y="448"/>
                    </a:lnTo>
                    <a:lnTo>
                      <a:pt x="20122" y="597"/>
                    </a:lnTo>
                    <a:lnTo>
                      <a:pt x="19575" y="771"/>
                    </a:lnTo>
                    <a:lnTo>
                      <a:pt x="19053" y="970"/>
                    </a:lnTo>
                    <a:lnTo>
                      <a:pt x="18531" y="1169"/>
                    </a:lnTo>
                    <a:lnTo>
                      <a:pt x="18008" y="1418"/>
                    </a:lnTo>
                    <a:lnTo>
                      <a:pt x="17511" y="1667"/>
                    </a:lnTo>
                    <a:lnTo>
                      <a:pt x="17038" y="1940"/>
                    </a:lnTo>
                    <a:lnTo>
                      <a:pt x="16566" y="2214"/>
                    </a:lnTo>
                    <a:lnTo>
                      <a:pt x="16093" y="2537"/>
                    </a:lnTo>
                    <a:lnTo>
                      <a:pt x="15645" y="2861"/>
                    </a:lnTo>
                    <a:lnTo>
                      <a:pt x="15223" y="3209"/>
                    </a:lnTo>
                    <a:lnTo>
                      <a:pt x="14800" y="3557"/>
                    </a:lnTo>
                    <a:lnTo>
                      <a:pt x="14377" y="3955"/>
                    </a:lnTo>
                    <a:lnTo>
                      <a:pt x="13979" y="4328"/>
                    </a:lnTo>
                    <a:lnTo>
                      <a:pt x="13606" y="4751"/>
                    </a:lnTo>
                    <a:lnTo>
                      <a:pt x="13258" y="5174"/>
                    </a:lnTo>
                    <a:lnTo>
                      <a:pt x="12909" y="5597"/>
                    </a:lnTo>
                    <a:lnTo>
                      <a:pt x="12586" y="6044"/>
                    </a:lnTo>
                    <a:lnTo>
                      <a:pt x="12288" y="6517"/>
                    </a:lnTo>
                    <a:lnTo>
                      <a:pt x="11989" y="6989"/>
                    </a:lnTo>
                    <a:lnTo>
                      <a:pt x="11716" y="7487"/>
                    </a:lnTo>
                    <a:lnTo>
                      <a:pt x="11467" y="7984"/>
                    </a:lnTo>
                    <a:lnTo>
                      <a:pt x="11218" y="8482"/>
                    </a:lnTo>
                    <a:lnTo>
                      <a:pt x="11019" y="9004"/>
                    </a:lnTo>
                    <a:lnTo>
                      <a:pt x="10820" y="9551"/>
                    </a:lnTo>
                    <a:lnTo>
                      <a:pt x="10646" y="10098"/>
                    </a:lnTo>
                    <a:lnTo>
                      <a:pt x="9900" y="9999"/>
                    </a:lnTo>
                    <a:lnTo>
                      <a:pt x="9502" y="9949"/>
                    </a:lnTo>
                    <a:lnTo>
                      <a:pt x="8656" y="9949"/>
                    </a:lnTo>
                    <a:lnTo>
                      <a:pt x="8184" y="9999"/>
                    </a:lnTo>
                    <a:lnTo>
                      <a:pt x="7736" y="10049"/>
                    </a:lnTo>
                    <a:lnTo>
                      <a:pt x="7288" y="10123"/>
                    </a:lnTo>
                    <a:lnTo>
                      <a:pt x="6841" y="10248"/>
                    </a:lnTo>
                    <a:lnTo>
                      <a:pt x="6418" y="10347"/>
                    </a:lnTo>
                    <a:lnTo>
                      <a:pt x="5995" y="10496"/>
                    </a:lnTo>
                    <a:lnTo>
                      <a:pt x="5572" y="10670"/>
                    </a:lnTo>
                    <a:lnTo>
                      <a:pt x="5174" y="10845"/>
                    </a:lnTo>
                    <a:lnTo>
                      <a:pt x="4776" y="11044"/>
                    </a:lnTo>
                    <a:lnTo>
                      <a:pt x="4403" y="11267"/>
                    </a:lnTo>
                    <a:lnTo>
                      <a:pt x="4030" y="11516"/>
                    </a:lnTo>
                    <a:lnTo>
                      <a:pt x="3682" y="11765"/>
                    </a:lnTo>
                    <a:lnTo>
                      <a:pt x="3334" y="12038"/>
                    </a:lnTo>
                    <a:lnTo>
                      <a:pt x="2985" y="12312"/>
                    </a:lnTo>
                    <a:lnTo>
                      <a:pt x="2687" y="12611"/>
                    </a:lnTo>
                    <a:lnTo>
                      <a:pt x="2389" y="12934"/>
                    </a:lnTo>
                    <a:lnTo>
                      <a:pt x="2090" y="13257"/>
                    </a:lnTo>
                    <a:lnTo>
                      <a:pt x="1816" y="13605"/>
                    </a:lnTo>
                    <a:lnTo>
                      <a:pt x="1568" y="13954"/>
                    </a:lnTo>
                    <a:lnTo>
                      <a:pt x="1319" y="14327"/>
                    </a:lnTo>
                    <a:lnTo>
                      <a:pt x="1120" y="14725"/>
                    </a:lnTo>
                    <a:lnTo>
                      <a:pt x="921" y="15098"/>
                    </a:lnTo>
                    <a:lnTo>
                      <a:pt x="722" y="15521"/>
                    </a:lnTo>
                    <a:lnTo>
                      <a:pt x="573" y="15919"/>
                    </a:lnTo>
                    <a:lnTo>
                      <a:pt x="424" y="16341"/>
                    </a:lnTo>
                    <a:lnTo>
                      <a:pt x="299" y="16789"/>
                    </a:lnTo>
                    <a:lnTo>
                      <a:pt x="200" y="17212"/>
                    </a:lnTo>
                    <a:lnTo>
                      <a:pt x="125" y="17660"/>
                    </a:lnTo>
                    <a:lnTo>
                      <a:pt x="51" y="18132"/>
                    </a:lnTo>
                    <a:lnTo>
                      <a:pt x="26" y="18580"/>
                    </a:lnTo>
                    <a:lnTo>
                      <a:pt x="1" y="19052"/>
                    </a:lnTo>
                    <a:lnTo>
                      <a:pt x="26" y="19525"/>
                    </a:lnTo>
                    <a:lnTo>
                      <a:pt x="51" y="19998"/>
                    </a:lnTo>
                    <a:lnTo>
                      <a:pt x="125" y="20445"/>
                    </a:lnTo>
                    <a:lnTo>
                      <a:pt x="200" y="20893"/>
                    </a:lnTo>
                    <a:lnTo>
                      <a:pt x="299" y="21341"/>
                    </a:lnTo>
                    <a:lnTo>
                      <a:pt x="424" y="21764"/>
                    </a:lnTo>
                    <a:lnTo>
                      <a:pt x="573" y="22186"/>
                    </a:lnTo>
                    <a:lnTo>
                      <a:pt x="722" y="22609"/>
                    </a:lnTo>
                    <a:lnTo>
                      <a:pt x="921" y="23007"/>
                    </a:lnTo>
                    <a:lnTo>
                      <a:pt x="1120" y="23405"/>
                    </a:lnTo>
                    <a:lnTo>
                      <a:pt x="1319" y="23778"/>
                    </a:lnTo>
                    <a:lnTo>
                      <a:pt x="1568" y="24151"/>
                    </a:lnTo>
                    <a:lnTo>
                      <a:pt x="1816" y="24500"/>
                    </a:lnTo>
                    <a:lnTo>
                      <a:pt x="2090" y="24848"/>
                    </a:lnTo>
                    <a:lnTo>
                      <a:pt x="2389" y="25171"/>
                    </a:lnTo>
                    <a:lnTo>
                      <a:pt x="2687" y="25494"/>
                    </a:lnTo>
                    <a:lnTo>
                      <a:pt x="2985" y="25793"/>
                    </a:lnTo>
                    <a:lnTo>
                      <a:pt x="3334" y="26091"/>
                    </a:lnTo>
                    <a:lnTo>
                      <a:pt x="3682" y="26340"/>
                    </a:lnTo>
                    <a:lnTo>
                      <a:pt x="4030" y="26614"/>
                    </a:lnTo>
                    <a:lnTo>
                      <a:pt x="4403" y="26838"/>
                    </a:lnTo>
                    <a:lnTo>
                      <a:pt x="4776" y="27061"/>
                    </a:lnTo>
                    <a:lnTo>
                      <a:pt x="5174" y="27260"/>
                    </a:lnTo>
                    <a:lnTo>
                      <a:pt x="5572" y="27434"/>
                    </a:lnTo>
                    <a:lnTo>
                      <a:pt x="5995" y="27609"/>
                    </a:lnTo>
                    <a:lnTo>
                      <a:pt x="6418" y="27758"/>
                    </a:lnTo>
                    <a:lnTo>
                      <a:pt x="6841" y="27882"/>
                    </a:lnTo>
                    <a:lnTo>
                      <a:pt x="7288" y="27982"/>
                    </a:lnTo>
                    <a:lnTo>
                      <a:pt x="7736" y="28056"/>
                    </a:lnTo>
                    <a:lnTo>
                      <a:pt x="8184" y="28106"/>
                    </a:lnTo>
                    <a:lnTo>
                      <a:pt x="8656" y="28156"/>
                    </a:lnTo>
                    <a:lnTo>
                      <a:pt x="40518" y="28156"/>
                    </a:lnTo>
                    <a:lnTo>
                      <a:pt x="41239" y="28131"/>
                    </a:lnTo>
                    <a:lnTo>
                      <a:pt x="41960" y="28056"/>
                    </a:lnTo>
                    <a:lnTo>
                      <a:pt x="42682" y="27932"/>
                    </a:lnTo>
                    <a:lnTo>
                      <a:pt x="43378" y="27783"/>
                    </a:lnTo>
                    <a:lnTo>
                      <a:pt x="44050" y="27584"/>
                    </a:lnTo>
                    <a:lnTo>
                      <a:pt x="44696" y="27335"/>
                    </a:lnTo>
                    <a:lnTo>
                      <a:pt x="45343" y="27037"/>
                    </a:lnTo>
                    <a:lnTo>
                      <a:pt x="45965" y="26713"/>
                    </a:lnTo>
                    <a:lnTo>
                      <a:pt x="46537" y="26340"/>
                    </a:lnTo>
                    <a:lnTo>
                      <a:pt x="47109" y="25942"/>
                    </a:lnTo>
                    <a:lnTo>
                      <a:pt x="47656" y="25519"/>
                    </a:lnTo>
                    <a:lnTo>
                      <a:pt x="48154" y="25047"/>
                    </a:lnTo>
                    <a:lnTo>
                      <a:pt x="48626" y="24549"/>
                    </a:lnTo>
                    <a:lnTo>
                      <a:pt x="49074" y="24027"/>
                    </a:lnTo>
                    <a:lnTo>
                      <a:pt x="49497" y="23455"/>
                    </a:lnTo>
                    <a:lnTo>
                      <a:pt x="49870" y="22883"/>
                    </a:lnTo>
                    <a:lnTo>
                      <a:pt x="50218" y="22261"/>
                    </a:lnTo>
                    <a:lnTo>
                      <a:pt x="50541" y="21589"/>
                    </a:lnTo>
                    <a:lnTo>
                      <a:pt x="50815" y="20918"/>
                    </a:lnTo>
                    <a:lnTo>
                      <a:pt x="51039" y="20222"/>
                    </a:lnTo>
                    <a:lnTo>
                      <a:pt x="51213" y="19500"/>
                    </a:lnTo>
                    <a:lnTo>
                      <a:pt x="51337" y="18754"/>
                    </a:lnTo>
                    <a:lnTo>
                      <a:pt x="51412" y="17983"/>
                    </a:lnTo>
                    <a:lnTo>
                      <a:pt x="51437" y="17212"/>
                    </a:lnTo>
                    <a:lnTo>
                      <a:pt x="51437" y="16665"/>
                    </a:lnTo>
                    <a:lnTo>
                      <a:pt x="51387" y="16093"/>
                    </a:lnTo>
                    <a:lnTo>
                      <a:pt x="51312" y="15545"/>
                    </a:lnTo>
                    <a:lnTo>
                      <a:pt x="51238" y="15023"/>
                    </a:lnTo>
                    <a:lnTo>
                      <a:pt x="51113" y="14476"/>
                    </a:lnTo>
                    <a:lnTo>
                      <a:pt x="50964" y="13979"/>
                    </a:lnTo>
                    <a:lnTo>
                      <a:pt x="50790" y="13456"/>
                    </a:lnTo>
                    <a:lnTo>
                      <a:pt x="50591" y="12959"/>
                    </a:lnTo>
                    <a:lnTo>
                      <a:pt x="50367" y="12486"/>
                    </a:lnTo>
                    <a:lnTo>
                      <a:pt x="50118" y="12014"/>
                    </a:lnTo>
                    <a:lnTo>
                      <a:pt x="49870" y="11541"/>
                    </a:lnTo>
                    <a:lnTo>
                      <a:pt x="49571" y="11093"/>
                    </a:lnTo>
                    <a:lnTo>
                      <a:pt x="49273" y="10670"/>
                    </a:lnTo>
                    <a:lnTo>
                      <a:pt x="48949" y="10273"/>
                    </a:lnTo>
                    <a:lnTo>
                      <a:pt x="48601" y="9875"/>
                    </a:lnTo>
                    <a:lnTo>
                      <a:pt x="48253" y="9477"/>
                    </a:lnTo>
                    <a:lnTo>
                      <a:pt x="47855" y="9128"/>
                    </a:lnTo>
                    <a:lnTo>
                      <a:pt x="47457" y="8780"/>
                    </a:lnTo>
                    <a:lnTo>
                      <a:pt x="47059" y="8457"/>
                    </a:lnTo>
                    <a:lnTo>
                      <a:pt x="46636" y="8158"/>
                    </a:lnTo>
                    <a:lnTo>
                      <a:pt x="46189" y="7860"/>
                    </a:lnTo>
                    <a:lnTo>
                      <a:pt x="45716" y="7611"/>
                    </a:lnTo>
                    <a:lnTo>
                      <a:pt x="45243" y="7362"/>
                    </a:lnTo>
                    <a:lnTo>
                      <a:pt x="44771" y="7139"/>
                    </a:lnTo>
                    <a:lnTo>
                      <a:pt x="44273" y="6940"/>
                    </a:lnTo>
                    <a:lnTo>
                      <a:pt x="43751" y="6766"/>
                    </a:lnTo>
                    <a:lnTo>
                      <a:pt x="43254" y="6616"/>
                    </a:lnTo>
                    <a:lnTo>
                      <a:pt x="42707" y="6492"/>
                    </a:lnTo>
                    <a:lnTo>
                      <a:pt x="42184" y="6417"/>
                    </a:lnTo>
                    <a:lnTo>
                      <a:pt x="41637" y="6343"/>
                    </a:lnTo>
                    <a:lnTo>
                      <a:pt x="41065" y="6293"/>
                    </a:lnTo>
                    <a:lnTo>
                      <a:pt x="39971" y="6293"/>
                    </a:lnTo>
                    <a:lnTo>
                      <a:pt x="39423" y="6343"/>
                    </a:lnTo>
                    <a:lnTo>
                      <a:pt x="38901" y="6392"/>
                    </a:lnTo>
                    <a:lnTo>
                      <a:pt x="38354" y="6492"/>
                    </a:lnTo>
                    <a:lnTo>
                      <a:pt x="37856" y="6616"/>
                    </a:lnTo>
                    <a:lnTo>
                      <a:pt x="37334" y="6741"/>
                    </a:lnTo>
                    <a:lnTo>
                      <a:pt x="36837" y="6915"/>
                    </a:lnTo>
                    <a:lnTo>
                      <a:pt x="36364" y="7089"/>
                    </a:lnTo>
                    <a:lnTo>
                      <a:pt x="35892" y="6318"/>
                    </a:lnTo>
                    <a:lnTo>
                      <a:pt x="35344" y="5572"/>
                    </a:lnTo>
                    <a:lnTo>
                      <a:pt x="34772" y="4875"/>
                    </a:lnTo>
                    <a:lnTo>
                      <a:pt x="34175" y="4204"/>
                    </a:lnTo>
                    <a:lnTo>
                      <a:pt x="33504" y="3582"/>
                    </a:lnTo>
                    <a:lnTo>
                      <a:pt x="32807" y="2985"/>
                    </a:lnTo>
                    <a:lnTo>
                      <a:pt x="32086" y="2463"/>
                    </a:lnTo>
                    <a:lnTo>
                      <a:pt x="31315" y="1965"/>
                    </a:lnTo>
                    <a:lnTo>
                      <a:pt x="30917" y="1741"/>
                    </a:lnTo>
                    <a:lnTo>
                      <a:pt x="30494" y="1517"/>
                    </a:lnTo>
                    <a:lnTo>
                      <a:pt x="30096" y="1318"/>
                    </a:lnTo>
                    <a:lnTo>
                      <a:pt x="29673" y="1144"/>
                    </a:lnTo>
                    <a:lnTo>
                      <a:pt x="29251" y="970"/>
                    </a:lnTo>
                    <a:lnTo>
                      <a:pt x="28803" y="796"/>
                    </a:lnTo>
                    <a:lnTo>
                      <a:pt x="28355" y="647"/>
                    </a:lnTo>
                    <a:lnTo>
                      <a:pt x="27907" y="523"/>
                    </a:lnTo>
                    <a:lnTo>
                      <a:pt x="27460" y="398"/>
                    </a:lnTo>
                    <a:lnTo>
                      <a:pt x="27012" y="299"/>
                    </a:lnTo>
                    <a:lnTo>
                      <a:pt x="26540" y="224"/>
                    </a:lnTo>
                    <a:lnTo>
                      <a:pt x="26067" y="149"/>
                    </a:lnTo>
                    <a:lnTo>
                      <a:pt x="25594" y="75"/>
                    </a:lnTo>
                    <a:lnTo>
                      <a:pt x="25122" y="50"/>
                    </a:lnTo>
                    <a:lnTo>
                      <a:pt x="24624" y="25"/>
                    </a:lnTo>
                    <a:lnTo>
                      <a:pt x="24152" y="0"/>
                    </a:lnTo>
                    <a:close/>
                  </a:path>
                </a:pathLst>
              </a:custGeom>
              <a:solidFill>
                <a:srgbClr val="2776EA">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15"/>
              <p:cNvSpPr/>
              <p:nvPr/>
            </p:nvSpPr>
            <p:spPr>
              <a:xfrm>
                <a:off x="930009" y="3342660"/>
                <a:ext cx="3397352" cy="1389207"/>
              </a:xfrm>
              <a:custGeom>
                <a:avLst/>
                <a:gdLst/>
                <a:ahLst/>
                <a:cxnLst/>
                <a:rect l="l" t="t" r="r" b="b"/>
                <a:pathLst>
                  <a:path w="164780" h="67380" extrusionOk="0">
                    <a:moveTo>
                      <a:pt x="80164" y="1"/>
                    </a:moveTo>
                    <a:lnTo>
                      <a:pt x="79617" y="7761"/>
                    </a:lnTo>
                    <a:lnTo>
                      <a:pt x="61559" y="13108"/>
                    </a:lnTo>
                    <a:lnTo>
                      <a:pt x="61435" y="14004"/>
                    </a:lnTo>
                    <a:lnTo>
                      <a:pt x="61087" y="16392"/>
                    </a:lnTo>
                    <a:lnTo>
                      <a:pt x="60539" y="19849"/>
                    </a:lnTo>
                    <a:lnTo>
                      <a:pt x="60216" y="21839"/>
                    </a:lnTo>
                    <a:lnTo>
                      <a:pt x="59868" y="23903"/>
                    </a:lnTo>
                    <a:lnTo>
                      <a:pt x="59470" y="26042"/>
                    </a:lnTo>
                    <a:lnTo>
                      <a:pt x="59072" y="28156"/>
                    </a:lnTo>
                    <a:lnTo>
                      <a:pt x="58649" y="30196"/>
                    </a:lnTo>
                    <a:lnTo>
                      <a:pt x="58201" y="32111"/>
                    </a:lnTo>
                    <a:lnTo>
                      <a:pt x="57953" y="33031"/>
                    </a:lnTo>
                    <a:lnTo>
                      <a:pt x="57729" y="33877"/>
                    </a:lnTo>
                    <a:lnTo>
                      <a:pt x="57505" y="34648"/>
                    </a:lnTo>
                    <a:lnTo>
                      <a:pt x="57256" y="35394"/>
                    </a:lnTo>
                    <a:lnTo>
                      <a:pt x="57032" y="36041"/>
                    </a:lnTo>
                    <a:lnTo>
                      <a:pt x="56809" y="36613"/>
                    </a:lnTo>
                    <a:lnTo>
                      <a:pt x="56560" y="37110"/>
                    </a:lnTo>
                    <a:lnTo>
                      <a:pt x="56336" y="37483"/>
                    </a:lnTo>
                    <a:lnTo>
                      <a:pt x="56261" y="37608"/>
                    </a:lnTo>
                    <a:lnTo>
                      <a:pt x="56137" y="37732"/>
                    </a:lnTo>
                    <a:lnTo>
                      <a:pt x="55839" y="37981"/>
                    </a:lnTo>
                    <a:lnTo>
                      <a:pt x="55441" y="38230"/>
                    </a:lnTo>
                    <a:lnTo>
                      <a:pt x="54943" y="38503"/>
                    </a:lnTo>
                    <a:lnTo>
                      <a:pt x="54371" y="38802"/>
                    </a:lnTo>
                    <a:lnTo>
                      <a:pt x="53700" y="39100"/>
                    </a:lnTo>
                    <a:lnTo>
                      <a:pt x="52953" y="39399"/>
                    </a:lnTo>
                    <a:lnTo>
                      <a:pt x="52157" y="39722"/>
                    </a:lnTo>
                    <a:lnTo>
                      <a:pt x="51262" y="40045"/>
                    </a:lnTo>
                    <a:lnTo>
                      <a:pt x="50317" y="40369"/>
                    </a:lnTo>
                    <a:lnTo>
                      <a:pt x="48253" y="41040"/>
                    </a:lnTo>
                    <a:lnTo>
                      <a:pt x="45964" y="41737"/>
                    </a:lnTo>
                    <a:lnTo>
                      <a:pt x="43527" y="42458"/>
                    </a:lnTo>
                    <a:lnTo>
                      <a:pt x="40940" y="43179"/>
                    </a:lnTo>
                    <a:lnTo>
                      <a:pt x="38229" y="43900"/>
                    </a:lnTo>
                    <a:lnTo>
                      <a:pt x="35493" y="44622"/>
                    </a:lnTo>
                    <a:lnTo>
                      <a:pt x="32707" y="45318"/>
                    </a:lnTo>
                    <a:lnTo>
                      <a:pt x="27186" y="46686"/>
                    </a:lnTo>
                    <a:lnTo>
                      <a:pt x="21987" y="47905"/>
                    </a:lnTo>
                    <a:lnTo>
                      <a:pt x="21266" y="48079"/>
                    </a:lnTo>
                    <a:lnTo>
                      <a:pt x="20545" y="48278"/>
                    </a:lnTo>
                    <a:lnTo>
                      <a:pt x="19848" y="48502"/>
                    </a:lnTo>
                    <a:lnTo>
                      <a:pt x="19127" y="48726"/>
                    </a:lnTo>
                    <a:lnTo>
                      <a:pt x="18431" y="48974"/>
                    </a:lnTo>
                    <a:lnTo>
                      <a:pt x="17759" y="49248"/>
                    </a:lnTo>
                    <a:lnTo>
                      <a:pt x="17063" y="49522"/>
                    </a:lnTo>
                    <a:lnTo>
                      <a:pt x="16391" y="49845"/>
                    </a:lnTo>
                    <a:lnTo>
                      <a:pt x="15720" y="50143"/>
                    </a:lnTo>
                    <a:lnTo>
                      <a:pt x="15073" y="50492"/>
                    </a:lnTo>
                    <a:lnTo>
                      <a:pt x="14426" y="50840"/>
                    </a:lnTo>
                    <a:lnTo>
                      <a:pt x="13804" y="51188"/>
                    </a:lnTo>
                    <a:lnTo>
                      <a:pt x="13158" y="51586"/>
                    </a:lnTo>
                    <a:lnTo>
                      <a:pt x="12561" y="51959"/>
                    </a:lnTo>
                    <a:lnTo>
                      <a:pt x="11939" y="52382"/>
                    </a:lnTo>
                    <a:lnTo>
                      <a:pt x="11342" y="52805"/>
                    </a:lnTo>
                    <a:lnTo>
                      <a:pt x="10770" y="53252"/>
                    </a:lnTo>
                    <a:lnTo>
                      <a:pt x="10198" y="53700"/>
                    </a:lnTo>
                    <a:lnTo>
                      <a:pt x="9626" y="54173"/>
                    </a:lnTo>
                    <a:lnTo>
                      <a:pt x="9079" y="54670"/>
                    </a:lnTo>
                    <a:lnTo>
                      <a:pt x="8531" y="55168"/>
                    </a:lnTo>
                    <a:lnTo>
                      <a:pt x="8009" y="55665"/>
                    </a:lnTo>
                    <a:lnTo>
                      <a:pt x="7487" y="56187"/>
                    </a:lnTo>
                    <a:lnTo>
                      <a:pt x="6989" y="56735"/>
                    </a:lnTo>
                    <a:lnTo>
                      <a:pt x="6517" y="57282"/>
                    </a:lnTo>
                    <a:lnTo>
                      <a:pt x="6044" y="57854"/>
                    </a:lnTo>
                    <a:lnTo>
                      <a:pt x="5572" y="58426"/>
                    </a:lnTo>
                    <a:lnTo>
                      <a:pt x="5124" y="59023"/>
                    </a:lnTo>
                    <a:lnTo>
                      <a:pt x="4701" y="59620"/>
                    </a:lnTo>
                    <a:lnTo>
                      <a:pt x="4278" y="60242"/>
                    </a:lnTo>
                    <a:lnTo>
                      <a:pt x="3880" y="60863"/>
                    </a:lnTo>
                    <a:lnTo>
                      <a:pt x="3482" y="61485"/>
                    </a:lnTo>
                    <a:lnTo>
                      <a:pt x="0" y="67380"/>
                    </a:lnTo>
                    <a:lnTo>
                      <a:pt x="164779" y="67380"/>
                    </a:lnTo>
                    <a:lnTo>
                      <a:pt x="161297" y="61485"/>
                    </a:lnTo>
                    <a:lnTo>
                      <a:pt x="160924" y="60863"/>
                    </a:lnTo>
                    <a:lnTo>
                      <a:pt x="160501" y="60242"/>
                    </a:lnTo>
                    <a:lnTo>
                      <a:pt x="160103" y="59620"/>
                    </a:lnTo>
                    <a:lnTo>
                      <a:pt x="159656" y="59023"/>
                    </a:lnTo>
                    <a:lnTo>
                      <a:pt x="159208" y="58426"/>
                    </a:lnTo>
                    <a:lnTo>
                      <a:pt x="158760" y="57854"/>
                    </a:lnTo>
                    <a:lnTo>
                      <a:pt x="158288" y="57282"/>
                    </a:lnTo>
                    <a:lnTo>
                      <a:pt x="157790" y="56735"/>
                    </a:lnTo>
                    <a:lnTo>
                      <a:pt x="157293" y="56187"/>
                    </a:lnTo>
                    <a:lnTo>
                      <a:pt x="156770" y="55665"/>
                    </a:lnTo>
                    <a:lnTo>
                      <a:pt x="156248" y="55168"/>
                    </a:lnTo>
                    <a:lnTo>
                      <a:pt x="155701" y="54670"/>
                    </a:lnTo>
                    <a:lnTo>
                      <a:pt x="155154" y="54173"/>
                    </a:lnTo>
                    <a:lnTo>
                      <a:pt x="154607" y="53700"/>
                    </a:lnTo>
                    <a:lnTo>
                      <a:pt x="154034" y="53252"/>
                    </a:lnTo>
                    <a:lnTo>
                      <a:pt x="153438" y="52805"/>
                    </a:lnTo>
                    <a:lnTo>
                      <a:pt x="152841" y="52382"/>
                    </a:lnTo>
                    <a:lnTo>
                      <a:pt x="152244" y="51959"/>
                    </a:lnTo>
                    <a:lnTo>
                      <a:pt x="151622" y="51586"/>
                    </a:lnTo>
                    <a:lnTo>
                      <a:pt x="151000" y="51188"/>
                    </a:lnTo>
                    <a:lnTo>
                      <a:pt x="150353" y="50840"/>
                    </a:lnTo>
                    <a:lnTo>
                      <a:pt x="149707" y="50492"/>
                    </a:lnTo>
                    <a:lnTo>
                      <a:pt x="149060" y="50143"/>
                    </a:lnTo>
                    <a:lnTo>
                      <a:pt x="148388" y="49845"/>
                    </a:lnTo>
                    <a:lnTo>
                      <a:pt x="147717" y="49522"/>
                    </a:lnTo>
                    <a:lnTo>
                      <a:pt x="147045" y="49248"/>
                    </a:lnTo>
                    <a:lnTo>
                      <a:pt x="146349" y="48974"/>
                    </a:lnTo>
                    <a:lnTo>
                      <a:pt x="145652" y="48726"/>
                    </a:lnTo>
                    <a:lnTo>
                      <a:pt x="144956" y="48502"/>
                    </a:lnTo>
                    <a:lnTo>
                      <a:pt x="144235" y="48278"/>
                    </a:lnTo>
                    <a:lnTo>
                      <a:pt x="143513" y="48079"/>
                    </a:lnTo>
                    <a:lnTo>
                      <a:pt x="142792" y="47905"/>
                    </a:lnTo>
                    <a:lnTo>
                      <a:pt x="137594" y="46686"/>
                    </a:lnTo>
                    <a:lnTo>
                      <a:pt x="132072" y="45318"/>
                    </a:lnTo>
                    <a:lnTo>
                      <a:pt x="129311" y="44622"/>
                    </a:lnTo>
                    <a:lnTo>
                      <a:pt x="126551" y="43900"/>
                    </a:lnTo>
                    <a:lnTo>
                      <a:pt x="123864" y="43179"/>
                    </a:lnTo>
                    <a:lnTo>
                      <a:pt x="121278" y="42458"/>
                    </a:lnTo>
                    <a:lnTo>
                      <a:pt x="118815" y="41737"/>
                    </a:lnTo>
                    <a:lnTo>
                      <a:pt x="116552" y="41040"/>
                    </a:lnTo>
                    <a:lnTo>
                      <a:pt x="114463" y="40369"/>
                    </a:lnTo>
                    <a:lnTo>
                      <a:pt x="113517" y="40045"/>
                    </a:lnTo>
                    <a:lnTo>
                      <a:pt x="112647" y="39722"/>
                    </a:lnTo>
                    <a:lnTo>
                      <a:pt x="111826" y="39399"/>
                    </a:lnTo>
                    <a:lnTo>
                      <a:pt x="111080" y="39100"/>
                    </a:lnTo>
                    <a:lnTo>
                      <a:pt x="110433" y="38802"/>
                    </a:lnTo>
                    <a:lnTo>
                      <a:pt x="109836" y="38503"/>
                    </a:lnTo>
                    <a:lnTo>
                      <a:pt x="109364" y="38230"/>
                    </a:lnTo>
                    <a:lnTo>
                      <a:pt x="108966" y="37981"/>
                    </a:lnTo>
                    <a:lnTo>
                      <a:pt x="108643" y="37732"/>
                    </a:lnTo>
                    <a:lnTo>
                      <a:pt x="108543" y="37608"/>
                    </a:lnTo>
                    <a:lnTo>
                      <a:pt x="108444" y="37483"/>
                    </a:lnTo>
                    <a:lnTo>
                      <a:pt x="108220" y="37110"/>
                    </a:lnTo>
                    <a:lnTo>
                      <a:pt x="107996" y="36613"/>
                    </a:lnTo>
                    <a:lnTo>
                      <a:pt x="107747" y="36041"/>
                    </a:lnTo>
                    <a:lnTo>
                      <a:pt x="107523" y="35394"/>
                    </a:lnTo>
                    <a:lnTo>
                      <a:pt x="107299" y="34648"/>
                    </a:lnTo>
                    <a:lnTo>
                      <a:pt x="107051" y="33877"/>
                    </a:lnTo>
                    <a:lnTo>
                      <a:pt x="106827" y="33031"/>
                    </a:lnTo>
                    <a:lnTo>
                      <a:pt x="106603" y="32111"/>
                    </a:lnTo>
                    <a:lnTo>
                      <a:pt x="106155" y="30196"/>
                    </a:lnTo>
                    <a:lnTo>
                      <a:pt x="105732" y="28156"/>
                    </a:lnTo>
                    <a:lnTo>
                      <a:pt x="105310" y="26042"/>
                    </a:lnTo>
                    <a:lnTo>
                      <a:pt x="104912" y="23903"/>
                    </a:lnTo>
                    <a:lnTo>
                      <a:pt x="104563" y="21839"/>
                    </a:lnTo>
                    <a:lnTo>
                      <a:pt x="104240" y="19849"/>
                    </a:lnTo>
                    <a:lnTo>
                      <a:pt x="103718" y="16392"/>
                    </a:lnTo>
                    <a:lnTo>
                      <a:pt x="103370" y="14004"/>
                    </a:lnTo>
                    <a:lnTo>
                      <a:pt x="103245" y="13108"/>
                    </a:lnTo>
                    <a:lnTo>
                      <a:pt x="88844" y="8855"/>
                    </a:lnTo>
                    <a:lnTo>
                      <a:pt x="89391" y="1195"/>
                    </a:lnTo>
                    <a:lnTo>
                      <a:pt x="80164" y="1"/>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15"/>
              <p:cNvSpPr/>
              <p:nvPr/>
            </p:nvSpPr>
            <p:spPr>
              <a:xfrm>
                <a:off x="1934081" y="2035016"/>
                <a:ext cx="1389207" cy="1967652"/>
              </a:xfrm>
              <a:custGeom>
                <a:avLst/>
                <a:gdLst/>
                <a:ahLst/>
                <a:cxnLst/>
                <a:rect l="l" t="t" r="r" b="b"/>
                <a:pathLst>
                  <a:path w="67380" h="95436" extrusionOk="0">
                    <a:moveTo>
                      <a:pt x="33478" y="0"/>
                    </a:moveTo>
                    <a:lnTo>
                      <a:pt x="32857" y="25"/>
                    </a:lnTo>
                    <a:lnTo>
                      <a:pt x="31862" y="75"/>
                    </a:lnTo>
                    <a:lnTo>
                      <a:pt x="30519" y="174"/>
                    </a:lnTo>
                    <a:lnTo>
                      <a:pt x="29748" y="249"/>
                    </a:lnTo>
                    <a:lnTo>
                      <a:pt x="28902" y="348"/>
                    </a:lnTo>
                    <a:lnTo>
                      <a:pt x="28006" y="497"/>
                    </a:lnTo>
                    <a:lnTo>
                      <a:pt x="27061" y="647"/>
                    </a:lnTo>
                    <a:lnTo>
                      <a:pt x="26042" y="846"/>
                    </a:lnTo>
                    <a:lnTo>
                      <a:pt x="24997" y="1070"/>
                    </a:lnTo>
                    <a:lnTo>
                      <a:pt x="23903" y="1318"/>
                    </a:lnTo>
                    <a:lnTo>
                      <a:pt x="22758" y="1617"/>
                    </a:lnTo>
                    <a:lnTo>
                      <a:pt x="21589" y="1965"/>
                    </a:lnTo>
                    <a:lnTo>
                      <a:pt x="20396" y="2363"/>
                    </a:lnTo>
                    <a:lnTo>
                      <a:pt x="19202" y="2786"/>
                    </a:lnTo>
                    <a:lnTo>
                      <a:pt x="17958" y="3283"/>
                    </a:lnTo>
                    <a:lnTo>
                      <a:pt x="16739" y="3830"/>
                    </a:lnTo>
                    <a:lnTo>
                      <a:pt x="15496" y="4427"/>
                    </a:lnTo>
                    <a:lnTo>
                      <a:pt x="14252" y="5099"/>
                    </a:lnTo>
                    <a:lnTo>
                      <a:pt x="13630" y="5447"/>
                    </a:lnTo>
                    <a:lnTo>
                      <a:pt x="13008" y="5820"/>
                    </a:lnTo>
                    <a:lnTo>
                      <a:pt x="12387" y="6193"/>
                    </a:lnTo>
                    <a:lnTo>
                      <a:pt x="11790" y="6616"/>
                    </a:lnTo>
                    <a:lnTo>
                      <a:pt x="11168" y="7014"/>
                    </a:lnTo>
                    <a:lnTo>
                      <a:pt x="10571" y="7462"/>
                    </a:lnTo>
                    <a:lnTo>
                      <a:pt x="9974" y="7909"/>
                    </a:lnTo>
                    <a:lnTo>
                      <a:pt x="9377" y="8382"/>
                    </a:lnTo>
                    <a:lnTo>
                      <a:pt x="8780" y="8879"/>
                    </a:lnTo>
                    <a:lnTo>
                      <a:pt x="8208" y="9402"/>
                    </a:lnTo>
                    <a:lnTo>
                      <a:pt x="7636" y="9924"/>
                    </a:lnTo>
                    <a:lnTo>
                      <a:pt x="7064" y="10471"/>
                    </a:lnTo>
                    <a:lnTo>
                      <a:pt x="6517" y="11043"/>
                    </a:lnTo>
                    <a:lnTo>
                      <a:pt x="5970" y="11640"/>
                    </a:lnTo>
                    <a:lnTo>
                      <a:pt x="5422" y="12237"/>
                    </a:lnTo>
                    <a:lnTo>
                      <a:pt x="4900" y="12884"/>
                    </a:lnTo>
                    <a:lnTo>
                      <a:pt x="4403" y="13531"/>
                    </a:lnTo>
                    <a:lnTo>
                      <a:pt x="3880" y="14202"/>
                    </a:lnTo>
                    <a:lnTo>
                      <a:pt x="3632" y="14774"/>
                    </a:lnTo>
                    <a:lnTo>
                      <a:pt x="3333" y="15471"/>
                    </a:lnTo>
                    <a:lnTo>
                      <a:pt x="2960" y="16466"/>
                    </a:lnTo>
                    <a:lnTo>
                      <a:pt x="2537" y="17759"/>
                    </a:lnTo>
                    <a:lnTo>
                      <a:pt x="2313" y="18505"/>
                    </a:lnTo>
                    <a:lnTo>
                      <a:pt x="2065" y="19351"/>
                    </a:lnTo>
                    <a:lnTo>
                      <a:pt x="1841" y="20246"/>
                    </a:lnTo>
                    <a:lnTo>
                      <a:pt x="1617" y="21216"/>
                    </a:lnTo>
                    <a:lnTo>
                      <a:pt x="1393" y="22261"/>
                    </a:lnTo>
                    <a:lnTo>
                      <a:pt x="1169" y="23380"/>
                    </a:lnTo>
                    <a:lnTo>
                      <a:pt x="945" y="24574"/>
                    </a:lnTo>
                    <a:lnTo>
                      <a:pt x="771" y="25842"/>
                    </a:lnTo>
                    <a:lnTo>
                      <a:pt x="572" y="27186"/>
                    </a:lnTo>
                    <a:lnTo>
                      <a:pt x="423" y="28603"/>
                    </a:lnTo>
                    <a:lnTo>
                      <a:pt x="274" y="30096"/>
                    </a:lnTo>
                    <a:lnTo>
                      <a:pt x="174" y="31663"/>
                    </a:lnTo>
                    <a:lnTo>
                      <a:pt x="75" y="33304"/>
                    </a:lnTo>
                    <a:lnTo>
                      <a:pt x="25" y="35020"/>
                    </a:lnTo>
                    <a:lnTo>
                      <a:pt x="0" y="36836"/>
                    </a:lnTo>
                    <a:lnTo>
                      <a:pt x="25" y="38701"/>
                    </a:lnTo>
                    <a:lnTo>
                      <a:pt x="75" y="40642"/>
                    </a:lnTo>
                    <a:lnTo>
                      <a:pt x="174" y="42681"/>
                    </a:lnTo>
                    <a:lnTo>
                      <a:pt x="324" y="44770"/>
                    </a:lnTo>
                    <a:lnTo>
                      <a:pt x="498" y="46959"/>
                    </a:lnTo>
                    <a:lnTo>
                      <a:pt x="746" y="49223"/>
                    </a:lnTo>
                    <a:lnTo>
                      <a:pt x="1045" y="51561"/>
                    </a:lnTo>
                    <a:lnTo>
                      <a:pt x="1468" y="59719"/>
                    </a:lnTo>
                    <a:lnTo>
                      <a:pt x="1791" y="65663"/>
                    </a:lnTo>
                    <a:lnTo>
                      <a:pt x="1915" y="67852"/>
                    </a:lnTo>
                    <a:lnTo>
                      <a:pt x="1990" y="69071"/>
                    </a:lnTo>
                    <a:lnTo>
                      <a:pt x="2065" y="69270"/>
                    </a:lnTo>
                    <a:lnTo>
                      <a:pt x="2214" y="69568"/>
                    </a:lnTo>
                    <a:lnTo>
                      <a:pt x="2438" y="69966"/>
                    </a:lnTo>
                    <a:lnTo>
                      <a:pt x="2761" y="70464"/>
                    </a:lnTo>
                    <a:lnTo>
                      <a:pt x="3607" y="71682"/>
                    </a:lnTo>
                    <a:lnTo>
                      <a:pt x="4726" y="73150"/>
                    </a:lnTo>
                    <a:lnTo>
                      <a:pt x="6044" y="74866"/>
                    </a:lnTo>
                    <a:lnTo>
                      <a:pt x="7537" y="76731"/>
                    </a:lnTo>
                    <a:lnTo>
                      <a:pt x="9153" y="78721"/>
                    </a:lnTo>
                    <a:lnTo>
                      <a:pt x="10845" y="80786"/>
                    </a:lnTo>
                    <a:lnTo>
                      <a:pt x="12611" y="82850"/>
                    </a:lnTo>
                    <a:lnTo>
                      <a:pt x="14376" y="84865"/>
                    </a:lnTo>
                    <a:lnTo>
                      <a:pt x="16093" y="86805"/>
                    </a:lnTo>
                    <a:lnTo>
                      <a:pt x="17734" y="88596"/>
                    </a:lnTo>
                    <a:lnTo>
                      <a:pt x="19251" y="90187"/>
                    </a:lnTo>
                    <a:lnTo>
                      <a:pt x="19948" y="90884"/>
                    </a:lnTo>
                    <a:lnTo>
                      <a:pt x="20619" y="91530"/>
                    </a:lnTo>
                    <a:lnTo>
                      <a:pt x="21216" y="92078"/>
                    </a:lnTo>
                    <a:lnTo>
                      <a:pt x="21764" y="92575"/>
                    </a:lnTo>
                    <a:lnTo>
                      <a:pt x="22261" y="92948"/>
                    </a:lnTo>
                    <a:lnTo>
                      <a:pt x="22684" y="93247"/>
                    </a:lnTo>
                    <a:lnTo>
                      <a:pt x="23057" y="93495"/>
                    </a:lnTo>
                    <a:lnTo>
                      <a:pt x="23480" y="93694"/>
                    </a:lnTo>
                    <a:lnTo>
                      <a:pt x="23903" y="93893"/>
                    </a:lnTo>
                    <a:lnTo>
                      <a:pt x="24325" y="94092"/>
                    </a:lnTo>
                    <a:lnTo>
                      <a:pt x="24773" y="94266"/>
                    </a:lnTo>
                    <a:lnTo>
                      <a:pt x="25221" y="94416"/>
                    </a:lnTo>
                    <a:lnTo>
                      <a:pt x="26116" y="94689"/>
                    </a:lnTo>
                    <a:lnTo>
                      <a:pt x="27036" y="94913"/>
                    </a:lnTo>
                    <a:lnTo>
                      <a:pt x="27957" y="95087"/>
                    </a:lnTo>
                    <a:lnTo>
                      <a:pt x="28852" y="95212"/>
                    </a:lnTo>
                    <a:lnTo>
                      <a:pt x="29723" y="95311"/>
                    </a:lnTo>
                    <a:lnTo>
                      <a:pt x="30543" y="95386"/>
                    </a:lnTo>
                    <a:lnTo>
                      <a:pt x="31290" y="95411"/>
                    </a:lnTo>
                    <a:lnTo>
                      <a:pt x="31961" y="95435"/>
                    </a:lnTo>
                    <a:lnTo>
                      <a:pt x="33379" y="95435"/>
                    </a:lnTo>
                    <a:lnTo>
                      <a:pt x="33702" y="95411"/>
                    </a:lnTo>
                    <a:lnTo>
                      <a:pt x="34001" y="95435"/>
                    </a:lnTo>
                    <a:lnTo>
                      <a:pt x="35418" y="95435"/>
                    </a:lnTo>
                    <a:lnTo>
                      <a:pt x="36090" y="95411"/>
                    </a:lnTo>
                    <a:lnTo>
                      <a:pt x="36861" y="95386"/>
                    </a:lnTo>
                    <a:lnTo>
                      <a:pt x="37657" y="95311"/>
                    </a:lnTo>
                    <a:lnTo>
                      <a:pt x="38527" y="95212"/>
                    </a:lnTo>
                    <a:lnTo>
                      <a:pt x="39423" y="95087"/>
                    </a:lnTo>
                    <a:lnTo>
                      <a:pt x="40343" y="94913"/>
                    </a:lnTo>
                    <a:lnTo>
                      <a:pt x="41263" y="94689"/>
                    </a:lnTo>
                    <a:lnTo>
                      <a:pt x="42184" y="94416"/>
                    </a:lnTo>
                    <a:lnTo>
                      <a:pt x="42631" y="94266"/>
                    </a:lnTo>
                    <a:lnTo>
                      <a:pt x="43054" y="94092"/>
                    </a:lnTo>
                    <a:lnTo>
                      <a:pt x="43502" y="93893"/>
                    </a:lnTo>
                    <a:lnTo>
                      <a:pt x="43925" y="93694"/>
                    </a:lnTo>
                    <a:lnTo>
                      <a:pt x="44323" y="93495"/>
                    </a:lnTo>
                    <a:lnTo>
                      <a:pt x="44721" y="93247"/>
                    </a:lnTo>
                    <a:lnTo>
                      <a:pt x="45143" y="92948"/>
                    </a:lnTo>
                    <a:lnTo>
                      <a:pt x="45616" y="92575"/>
                    </a:lnTo>
                    <a:lnTo>
                      <a:pt x="46163" y="92078"/>
                    </a:lnTo>
                    <a:lnTo>
                      <a:pt x="46785" y="91530"/>
                    </a:lnTo>
                    <a:lnTo>
                      <a:pt x="47432" y="90884"/>
                    </a:lnTo>
                    <a:lnTo>
                      <a:pt x="48128" y="90187"/>
                    </a:lnTo>
                    <a:lnTo>
                      <a:pt x="49645" y="88596"/>
                    </a:lnTo>
                    <a:lnTo>
                      <a:pt x="51287" y="86805"/>
                    </a:lnTo>
                    <a:lnTo>
                      <a:pt x="53028" y="84865"/>
                    </a:lnTo>
                    <a:lnTo>
                      <a:pt x="54769" y="82850"/>
                    </a:lnTo>
                    <a:lnTo>
                      <a:pt x="56535" y="80786"/>
                    </a:lnTo>
                    <a:lnTo>
                      <a:pt x="58251" y="78721"/>
                    </a:lnTo>
                    <a:lnTo>
                      <a:pt x="59868" y="76731"/>
                    </a:lnTo>
                    <a:lnTo>
                      <a:pt x="61360" y="74866"/>
                    </a:lnTo>
                    <a:lnTo>
                      <a:pt x="62678" y="73150"/>
                    </a:lnTo>
                    <a:lnTo>
                      <a:pt x="63773" y="71682"/>
                    </a:lnTo>
                    <a:lnTo>
                      <a:pt x="64618" y="70464"/>
                    </a:lnTo>
                    <a:lnTo>
                      <a:pt x="64942" y="69966"/>
                    </a:lnTo>
                    <a:lnTo>
                      <a:pt x="65191" y="69568"/>
                    </a:lnTo>
                    <a:lnTo>
                      <a:pt x="65340" y="69270"/>
                    </a:lnTo>
                    <a:lnTo>
                      <a:pt x="65390" y="69071"/>
                    </a:lnTo>
                    <a:lnTo>
                      <a:pt x="65489" y="67852"/>
                    </a:lnTo>
                    <a:lnTo>
                      <a:pt x="65613" y="65663"/>
                    </a:lnTo>
                    <a:lnTo>
                      <a:pt x="65937" y="59719"/>
                    </a:lnTo>
                    <a:lnTo>
                      <a:pt x="66335" y="51561"/>
                    </a:lnTo>
                    <a:lnTo>
                      <a:pt x="66633" y="49223"/>
                    </a:lnTo>
                    <a:lnTo>
                      <a:pt x="66882" y="46959"/>
                    </a:lnTo>
                    <a:lnTo>
                      <a:pt x="67081" y="44770"/>
                    </a:lnTo>
                    <a:lnTo>
                      <a:pt x="67205" y="42681"/>
                    </a:lnTo>
                    <a:lnTo>
                      <a:pt x="67305" y="40642"/>
                    </a:lnTo>
                    <a:lnTo>
                      <a:pt x="67379" y="38701"/>
                    </a:lnTo>
                    <a:lnTo>
                      <a:pt x="67379" y="36836"/>
                    </a:lnTo>
                    <a:lnTo>
                      <a:pt x="67354" y="35020"/>
                    </a:lnTo>
                    <a:lnTo>
                      <a:pt x="67305" y="33304"/>
                    </a:lnTo>
                    <a:lnTo>
                      <a:pt x="67230" y="31663"/>
                    </a:lnTo>
                    <a:lnTo>
                      <a:pt x="67106" y="30096"/>
                    </a:lnTo>
                    <a:lnTo>
                      <a:pt x="66956" y="28603"/>
                    </a:lnTo>
                    <a:lnTo>
                      <a:pt x="66807" y="27186"/>
                    </a:lnTo>
                    <a:lnTo>
                      <a:pt x="66633" y="25842"/>
                    </a:lnTo>
                    <a:lnTo>
                      <a:pt x="66434" y="24574"/>
                    </a:lnTo>
                    <a:lnTo>
                      <a:pt x="66235" y="23380"/>
                    </a:lnTo>
                    <a:lnTo>
                      <a:pt x="66011" y="22261"/>
                    </a:lnTo>
                    <a:lnTo>
                      <a:pt x="65787" y="21216"/>
                    </a:lnTo>
                    <a:lnTo>
                      <a:pt x="65539" y="20246"/>
                    </a:lnTo>
                    <a:lnTo>
                      <a:pt x="65315" y="19351"/>
                    </a:lnTo>
                    <a:lnTo>
                      <a:pt x="65091" y="18505"/>
                    </a:lnTo>
                    <a:lnTo>
                      <a:pt x="64867" y="17759"/>
                    </a:lnTo>
                    <a:lnTo>
                      <a:pt x="64444" y="16466"/>
                    </a:lnTo>
                    <a:lnTo>
                      <a:pt x="64071" y="15471"/>
                    </a:lnTo>
                    <a:lnTo>
                      <a:pt x="63773" y="14774"/>
                    </a:lnTo>
                    <a:lnTo>
                      <a:pt x="63499" y="14202"/>
                    </a:lnTo>
                    <a:lnTo>
                      <a:pt x="63002" y="13531"/>
                    </a:lnTo>
                    <a:lnTo>
                      <a:pt x="62479" y="12884"/>
                    </a:lnTo>
                    <a:lnTo>
                      <a:pt x="61957" y="12237"/>
                    </a:lnTo>
                    <a:lnTo>
                      <a:pt x="61410" y="11640"/>
                    </a:lnTo>
                    <a:lnTo>
                      <a:pt x="60888" y="11043"/>
                    </a:lnTo>
                    <a:lnTo>
                      <a:pt x="60316" y="10471"/>
                    </a:lnTo>
                    <a:lnTo>
                      <a:pt x="59744" y="9924"/>
                    </a:lnTo>
                    <a:lnTo>
                      <a:pt x="59171" y="9402"/>
                    </a:lnTo>
                    <a:lnTo>
                      <a:pt x="58599" y="8879"/>
                    </a:lnTo>
                    <a:lnTo>
                      <a:pt x="58002" y="8382"/>
                    </a:lnTo>
                    <a:lnTo>
                      <a:pt x="57430" y="7909"/>
                    </a:lnTo>
                    <a:lnTo>
                      <a:pt x="56833" y="7462"/>
                    </a:lnTo>
                    <a:lnTo>
                      <a:pt x="56212" y="7014"/>
                    </a:lnTo>
                    <a:lnTo>
                      <a:pt x="55615" y="6616"/>
                    </a:lnTo>
                    <a:lnTo>
                      <a:pt x="54993" y="6193"/>
                    </a:lnTo>
                    <a:lnTo>
                      <a:pt x="54371" y="5820"/>
                    </a:lnTo>
                    <a:lnTo>
                      <a:pt x="53774" y="5447"/>
                    </a:lnTo>
                    <a:lnTo>
                      <a:pt x="53152" y="5099"/>
                    </a:lnTo>
                    <a:lnTo>
                      <a:pt x="51909" y="4427"/>
                    </a:lnTo>
                    <a:lnTo>
                      <a:pt x="50665" y="3830"/>
                    </a:lnTo>
                    <a:lnTo>
                      <a:pt x="49422" y="3283"/>
                    </a:lnTo>
                    <a:lnTo>
                      <a:pt x="48203" y="2786"/>
                    </a:lnTo>
                    <a:lnTo>
                      <a:pt x="46984" y="2363"/>
                    </a:lnTo>
                    <a:lnTo>
                      <a:pt x="45790" y="1965"/>
                    </a:lnTo>
                    <a:lnTo>
                      <a:pt x="44621" y="1617"/>
                    </a:lnTo>
                    <a:lnTo>
                      <a:pt x="43502" y="1318"/>
                    </a:lnTo>
                    <a:lnTo>
                      <a:pt x="42408" y="1070"/>
                    </a:lnTo>
                    <a:lnTo>
                      <a:pt x="41338" y="846"/>
                    </a:lnTo>
                    <a:lnTo>
                      <a:pt x="40343" y="647"/>
                    </a:lnTo>
                    <a:lnTo>
                      <a:pt x="39373" y="497"/>
                    </a:lnTo>
                    <a:lnTo>
                      <a:pt x="38478" y="348"/>
                    </a:lnTo>
                    <a:lnTo>
                      <a:pt x="37632" y="249"/>
                    </a:lnTo>
                    <a:lnTo>
                      <a:pt x="36861" y="174"/>
                    </a:lnTo>
                    <a:lnTo>
                      <a:pt x="35543" y="75"/>
                    </a:lnTo>
                    <a:lnTo>
                      <a:pt x="34548" y="25"/>
                    </a:lnTo>
                    <a:lnTo>
                      <a:pt x="33901" y="0"/>
                    </a:lnTo>
                    <a:lnTo>
                      <a:pt x="33702" y="25"/>
                    </a:lnTo>
                    <a:lnTo>
                      <a:pt x="33478" y="0"/>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15"/>
              <p:cNvSpPr/>
              <p:nvPr/>
            </p:nvSpPr>
            <p:spPr>
              <a:xfrm>
                <a:off x="3280198" y="2814976"/>
                <a:ext cx="130777" cy="429256"/>
              </a:xfrm>
              <a:custGeom>
                <a:avLst/>
                <a:gdLst/>
                <a:ahLst/>
                <a:cxnLst/>
                <a:rect l="l" t="t" r="r" b="b"/>
                <a:pathLst>
                  <a:path w="6343" h="20820" extrusionOk="0">
                    <a:moveTo>
                      <a:pt x="3681" y="1"/>
                    </a:moveTo>
                    <a:lnTo>
                      <a:pt x="3432" y="51"/>
                    </a:lnTo>
                    <a:lnTo>
                      <a:pt x="3209" y="125"/>
                    </a:lnTo>
                    <a:lnTo>
                      <a:pt x="2960" y="250"/>
                    </a:lnTo>
                    <a:lnTo>
                      <a:pt x="2736" y="399"/>
                    </a:lnTo>
                    <a:lnTo>
                      <a:pt x="2512" y="548"/>
                    </a:lnTo>
                    <a:lnTo>
                      <a:pt x="2313" y="747"/>
                    </a:lnTo>
                    <a:lnTo>
                      <a:pt x="2089" y="946"/>
                    </a:lnTo>
                    <a:lnTo>
                      <a:pt x="1691" y="1394"/>
                    </a:lnTo>
                    <a:lnTo>
                      <a:pt x="1318" y="1891"/>
                    </a:lnTo>
                    <a:lnTo>
                      <a:pt x="995" y="2389"/>
                    </a:lnTo>
                    <a:lnTo>
                      <a:pt x="696" y="2886"/>
                    </a:lnTo>
                    <a:lnTo>
                      <a:pt x="473" y="3359"/>
                    </a:lnTo>
                    <a:lnTo>
                      <a:pt x="124" y="4080"/>
                    </a:lnTo>
                    <a:lnTo>
                      <a:pt x="0" y="4354"/>
                    </a:lnTo>
                    <a:lnTo>
                      <a:pt x="398" y="20819"/>
                    </a:lnTo>
                    <a:lnTo>
                      <a:pt x="3756" y="16964"/>
                    </a:lnTo>
                    <a:lnTo>
                      <a:pt x="3930" y="16392"/>
                    </a:lnTo>
                    <a:lnTo>
                      <a:pt x="4402" y="14900"/>
                    </a:lnTo>
                    <a:lnTo>
                      <a:pt x="4701" y="13880"/>
                    </a:lnTo>
                    <a:lnTo>
                      <a:pt x="4999" y="12736"/>
                    </a:lnTo>
                    <a:lnTo>
                      <a:pt x="5323" y="11467"/>
                    </a:lnTo>
                    <a:lnTo>
                      <a:pt x="5621" y="10149"/>
                    </a:lnTo>
                    <a:lnTo>
                      <a:pt x="5895" y="8781"/>
                    </a:lnTo>
                    <a:lnTo>
                      <a:pt x="6119" y="7413"/>
                    </a:lnTo>
                    <a:lnTo>
                      <a:pt x="6193" y="6717"/>
                    </a:lnTo>
                    <a:lnTo>
                      <a:pt x="6268" y="6070"/>
                    </a:lnTo>
                    <a:lnTo>
                      <a:pt x="6318" y="5398"/>
                    </a:lnTo>
                    <a:lnTo>
                      <a:pt x="6342" y="4776"/>
                    </a:lnTo>
                    <a:lnTo>
                      <a:pt x="6342" y="4155"/>
                    </a:lnTo>
                    <a:lnTo>
                      <a:pt x="6318" y="3583"/>
                    </a:lnTo>
                    <a:lnTo>
                      <a:pt x="6243" y="3035"/>
                    </a:lnTo>
                    <a:lnTo>
                      <a:pt x="6168" y="2513"/>
                    </a:lnTo>
                    <a:lnTo>
                      <a:pt x="6044" y="2040"/>
                    </a:lnTo>
                    <a:lnTo>
                      <a:pt x="5870" y="1618"/>
                    </a:lnTo>
                    <a:lnTo>
                      <a:pt x="5696" y="1220"/>
                    </a:lnTo>
                    <a:lnTo>
                      <a:pt x="5571" y="1046"/>
                    </a:lnTo>
                    <a:lnTo>
                      <a:pt x="5447" y="896"/>
                    </a:lnTo>
                    <a:lnTo>
                      <a:pt x="5198" y="623"/>
                    </a:lnTo>
                    <a:lnTo>
                      <a:pt x="4950" y="399"/>
                    </a:lnTo>
                    <a:lnTo>
                      <a:pt x="4676" y="225"/>
                    </a:lnTo>
                    <a:lnTo>
                      <a:pt x="4427" y="100"/>
                    </a:lnTo>
                    <a:lnTo>
                      <a:pt x="4179" y="26"/>
                    </a:lnTo>
                    <a:lnTo>
                      <a:pt x="3930" y="1"/>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15"/>
              <p:cNvSpPr/>
              <p:nvPr/>
            </p:nvSpPr>
            <p:spPr>
              <a:xfrm>
                <a:off x="1846395" y="2814976"/>
                <a:ext cx="131292" cy="429256"/>
              </a:xfrm>
              <a:custGeom>
                <a:avLst/>
                <a:gdLst/>
                <a:ahLst/>
                <a:cxnLst/>
                <a:rect l="l" t="t" r="r" b="b"/>
                <a:pathLst>
                  <a:path w="6368" h="20820" extrusionOk="0">
                    <a:moveTo>
                      <a:pt x="2413" y="1"/>
                    </a:moveTo>
                    <a:lnTo>
                      <a:pt x="2164" y="26"/>
                    </a:lnTo>
                    <a:lnTo>
                      <a:pt x="1915" y="100"/>
                    </a:lnTo>
                    <a:lnTo>
                      <a:pt x="1667" y="225"/>
                    </a:lnTo>
                    <a:lnTo>
                      <a:pt x="1418" y="399"/>
                    </a:lnTo>
                    <a:lnTo>
                      <a:pt x="1169" y="623"/>
                    </a:lnTo>
                    <a:lnTo>
                      <a:pt x="895" y="896"/>
                    </a:lnTo>
                    <a:lnTo>
                      <a:pt x="771" y="1046"/>
                    </a:lnTo>
                    <a:lnTo>
                      <a:pt x="672" y="1220"/>
                    </a:lnTo>
                    <a:lnTo>
                      <a:pt x="473" y="1618"/>
                    </a:lnTo>
                    <a:lnTo>
                      <a:pt x="323" y="2040"/>
                    </a:lnTo>
                    <a:lnTo>
                      <a:pt x="199" y="2513"/>
                    </a:lnTo>
                    <a:lnTo>
                      <a:pt x="100" y="3035"/>
                    </a:lnTo>
                    <a:lnTo>
                      <a:pt x="50" y="3583"/>
                    </a:lnTo>
                    <a:lnTo>
                      <a:pt x="25" y="4155"/>
                    </a:lnTo>
                    <a:lnTo>
                      <a:pt x="0" y="4776"/>
                    </a:lnTo>
                    <a:lnTo>
                      <a:pt x="25" y="5398"/>
                    </a:lnTo>
                    <a:lnTo>
                      <a:pt x="75" y="6070"/>
                    </a:lnTo>
                    <a:lnTo>
                      <a:pt x="149" y="6717"/>
                    </a:lnTo>
                    <a:lnTo>
                      <a:pt x="224" y="7413"/>
                    </a:lnTo>
                    <a:lnTo>
                      <a:pt x="448" y="8781"/>
                    </a:lnTo>
                    <a:lnTo>
                      <a:pt x="721" y="10149"/>
                    </a:lnTo>
                    <a:lnTo>
                      <a:pt x="1020" y="11467"/>
                    </a:lnTo>
                    <a:lnTo>
                      <a:pt x="1343" y="12736"/>
                    </a:lnTo>
                    <a:lnTo>
                      <a:pt x="1642" y="13880"/>
                    </a:lnTo>
                    <a:lnTo>
                      <a:pt x="1940" y="14900"/>
                    </a:lnTo>
                    <a:lnTo>
                      <a:pt x="2413" y="16392"/>
                    </a:lnTo>
                    <a:lnTo>
                      <a:pt x="2587" y="16964"/>
                    </a:lnTo>
                    <a:lnTo>
                      <a:pt x="5945" y="20819"/>
                    </a:lnTo>
                    <a:lnTo>
                      <a:pt x="6367" y="4354"/>
                    </a:lnTo>
                    <a:lnTo>
                      <a:pt x="6243" y="4080"/>
                    </a:lnTo>
                    <a:lnTo>
                      <a:pt x="5895" y="3359"/>
                    </a:lnTo>
                    <a:lnTo>
                      <a:pt x="5646" y="2886"/>
                    </a:lnTo>
                    <a:lnTo>
                      <a:pt x="5348" y="2389"/>
                    </a:lnTo>
                    <a:lnTo>
                      <a:pt x="5024" y="1891"/>
                    </a:lnTo>
                    <a:lnTo>
                      <a:pt x="4651" y="1394"/>
                    </a:lnTo>
                    <a:lnTo>
                      <a:pt x="4253" y="946"/>
                    </a:lnTo>
                    <a:lnTo>
                      <a:pt x="4054" y="747"/>
                    </a:lnTo>
                    <a:lnTo>
                      <a:pt x="3830" y="548"/>
                    </a:lnTo>
                    <a:lnTo>
                      <a:pt x="3607" y="399"/>
                    </a:lnTo>
                    <a:lnTo>
                      <a:pt x="3383" y="250"/>
                    </a:lnTo>
                    <a:lnTo>
                      <a:pt x="3134" y="125"/>
                    </a:lnTo>
                    <a:lnTo>
                      <a:pt x="2910" y="51"/>
                    </a:lnTo>
                    <a:lnTo>
                      <a:pt x="2661" y="1"/>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15"/>
              <p:cNvSpPr/>
              <p:nvPr/>
            </p:nvSpPr>
            <p:spPr>
              <a:xfrm>
                <a:off x="2155101" y="3728805"/>
                <a:ext cx="947683" cy="464121"/>
              </a:xfrm>
              <a:custGeom>
                <a:avLst/>
                <a:gdLst/>
                <a:ahLst/>
                <a:cxnLst/>
                <a:rect l="l" t="t" r="r" b="b"/>
                <a:pathLst>
                  <a:path w="45965" h="22511" extrusionOk="0">
                    <a:moveTo>
                      <a:pt x="1294" y="1"/>
                    </a:moveTo>
                    <a:lnTo>
                      <a:pt x="697" y="3682"/>
                    </a:lnTo>
                    <a:lnTo>
                      <a:pt x="348" y="5671"/>
                    </a:lnTo>
                    <a:lnTo>
                      <a:pt x="0" y="7661"/>
                    </a:lnTo>
                    <a:lnTo>
                      <a:pt x="1766" y="9751"/>
                    </a:lnTo>
                    <a:lnTo>
                      <a:pt x="3532" y="11815"/>
                    </a:lnTo>
                    <a:lnTo>
                      <a:pt x="5273" y="13755"/>
                    </a:lnTo>
                    <a:lnTo>
                      <a:pt x="6940" y="15571"/>
                    </a:lnTo>
                    <a:lnTo>
                      <a:pt x="8482" y="17187"/>
                    </a:lnTo>
                    <a:lnTo>
                      <a:pt x="9203" y="17909"/>
                    </a:lnTo>
                    <a:lnTo>
                      <a:pt x="9875" y="18555"/>
                    </a:lnTo>
                    <a:lnTo>
                      <a:pt x="10471" y="19127"/>
                    </a:lnTo>
                    <a:lnTo>
                      <a:pt x="11044" y="19600"/>
                    </a:lnTo>
                    <a:lnTo>
                      <a:pt x="11516" y="19998"/>
                    </a:lnTo>
                    <a:lnTo>
                      <a:pt x="11964" y="20296"/>
                    </a:lnTo>
                    <a:lnTo>
                      <a:pt x="12337" y="20545"/>
                    </a:lnTo>
                    <a:lnTo>
                      <a:pt x="12760" y="20744"/>
                    </a:lnTo>
                    <a:lnTo>
                      <a:pt x="13183" y="20968"/>
                    </a:lnTo>
                    <a:lnTo>
                      <a:pt x="13605" y="21142"/>
                    </a:lnTo>
                    <a:lnTo>
                      <a:pt x="14053" y="21316"/>
                    </a:lnTo>
                    <a:lnTo>
                      <a:pt x="14501" y="21465"/>
                    </a:lnTo>
                    <a:lnTo>
                      <a:pt x="15396" y="21739"/>
                    </a:lnTo>
                    <a:lnTo>
                      <a:pt x="16316" y="21963"/>
                    </a:lnTo>
                    <a:lnTo>
                      <a:pt x="17237" y="22137"/>
                    </a:lnTo>
                    <a:lnTo>
                      <a:pt x="18132" y="22261"/>
                    </a:lnTo>
                    <a:lnTo>
                      <a:pt x="19003" y="22361"/>
                    </a:lnTo>
                    <a:lnTo>
                      <a:pt x="19823" y="22435"/>
                    </a:lnTo>
                    <a:lnTo>
                      <a:pt x="20570" y="22460"/>
                    </a:lnTo>
                    <a:lnTo>
                      <a:pt x="21241" y="22485"/>
                    </a:lnTo>
                    <a:lnTo>
                      <a:pt x="21838" y="22510"/>
                    </a:lnTo>
                    <a:lnTo>
                      <a:pt x="22659" y="22485"/>
                    </a:lnTo>
                    <a:lnTo>
                      <a:pt x="22982" y="22460"/>
                    </a:lnTo>
                    <a:lnTo>
                      <a:pt x="23281" y="22485"/>
                    </a:lnTo>
                    <a:lnTo>
                      <a:pt x="24126" y="22510"/>
                    </a:lnTo>
                    <a:lnTo>
                      <a:pt x="24698" y="22485"/>
                    </a:lnTo>
                    <a:lnTo>
                      <a:pt x="25370" y="22460"/>
                    </a:lnTo>
                    <a:lnTo>
                      <a:pt x="26141" y="22435"/>
                    </a:lnTo>
                    <a:lnTo>
                      <a:pt x="26937" y="22361"/>
                    </a:lnTo>
                    <a:lnTo>
                      <a:pt x="27807" y="22261"/>
                    </a:lnTo>
                    <a:lnTo>
                      <a:pt x="28703" y="22137"/>
                    </a:lnTo>
                    <a:lnTo>
                      <a:pt x="29623" y="21963"/>
                    </a:lnTo>
                    <a:lnTo>
                      <a:pt x="30543" y="21739"/>
                    </a:lnTo>
                    <a:lnTo>
                      <a:pt x="31464" y="21465"/>
                    </a:lnTo>
                    <a:lnTo>
                      <a:pt x="31911" y="21316"/>
                    </a:lnTo>
                    <a:lnTo>
                      <a:pt x="32334" y="21142"/>
                    </a:lnTo>
                    <a:lnTo>
                      <a:pt x="32782" y="20968"/>
                    </a:lnTo>
                    <a:lnTo>
                      <a:pt x="33205" y="20744"/>
                    </a:lnTo>
                    <a:lnTo>
                      <a:pt x="33603" y="20545"/>
                    </a:lnTo>
                    <a:lnTo>
                      <a:pt x="34001" y="20296"/>
                    </a:lnTo>
                    <a:lnTo>
                      <a:pt x="34423" y="19998"/>
                    </a:lnTo>
                    <a:lnTo>
                      <a:pt x="34921" y="19600"/>
                    </a:lnTo>
                    <a:lnTo>
                      <a:pt x="35468" y="19127"/>
                    </a:lnTo>
                    <a:lnTo>
                      <a:pt x="36090" y="18555"/>
                    </a:lnTo>
                    <a:lnTo>
                      <a:pt x="36737" y="17909"/>
                    </a:lnTo>
                    <a:lnTo>
                      <a:pt x="37458" y="17187"/>
                    </a:lnTo>
                    <a:lnTo>
                      <a:pt x="39000" y="15571"/>
                    </a:lnTo>
                    <a:lnTo>
                      <a:pt x="40666" y="13755"/>
                    </a:lnTo>
                    <a:lnTo>
                      <a:pt x="42407" y="11815"/>
                    </a:lnTo>
                    <a:lnTo>
                      <a:pt x="44173" y="9751"/>
                    </a:lnTo>
                    <a:lnTo>
                      <a:pt x="45964" y="7661"/>
                    </a:lnTo>
                    <a:lnTo>
                      <a:pt x="45591" y="5671"/>
                    </a:lnTo>
                    <a:lnTo>
                      <a:pt x="45243" y="3682"/>
                    </a:lnTo>
                    <a:lnTo>
                      <a:pt x="44646" y="1"/>
                    </a:lnTo>
                    <a:lnTo>
                      <a:pt x="43029" y="1891"/>
                    </a:lnTo>
                    <a:lnTo>
                      <a:pt x="41437" y="3707"/>
                    </a:lnTo>
                    <a:lnTo>
                      <a:pt x="39871" y="5423"/>
                    </a:lnTo>
                    <a:lnTo>
                      <a:pt x="38403" y="6990"/>
                    </a:lnTo>
                    <a:lnTo>
                      <a:pt x="37060" y="8383"/>
                    </a:lnTo>
                    <a:lnTo>
                      <a:pt x="36438" y="9004"/>
                    </a:lnTo>
                    <a:lnTo>
                      <a:pt x="35841" y="9576"/>
                    </a:lnTo>
                    <a:lnTo>
                      <a:pt x="35319" y="10049"/>
                    </a:lnTo>
                    <a:lnTo>
                      <a:pt x="34821" y="10472"/>
                    </a:lnTo>
                    <a:lnTo>
                      <a:pt x="34374" y="10820"/>
                    </a:lnTo>
                    <a:lnTo>
                      <a:pt x="34001" y="11094"/>
                    </a:lnTo>
                    <a:lnTo>
                      <a:pt x="33603" y="11342"/>
                    </a:lnTo>
                    <a:lnTo>
                      <a:pt x="33205" y="11541"/>
                    </a:lnTo>
                    <a:lnTo>
                      <a:pt x="32782" y="11740"/>
                    </a:lnTo>
                    <a:lnTo>
                      <a:pt x="32334" y="11939"/>
                    </a:lnTo>
                    <a:lnTo>
                      <a:pt x="31911" y="12113"/>
                    </a:lnTo>
                    <a:lnTo>
                      <a:pt x="31464" y="12263"/>
                    </a:lnTo>
                    <a:lnTo>
                      <a:pt x="30543" y="12536"/>
                    </a:lnTo>
                    <a:lnTo>
                      <a:pt x="29623" y="12760"/>
                    </a:lnTo>
                    <a:lnTo>
                      <a:pt x="28703" y="12934"/>
                    </a:lnTo>
                    <a:lnTo>
                      <a:pt x="27807" y="13059"/>
                    </a:lnTo>
                    <a:lnTo>
                      <a:pt x="26937" y="13158"/>
                    </a:lnTo>
                    <a:lnTo>
                      <a:pt x="26141" y="13233"/>
                    </a:lnTo>
                    <a:lnTo>
                      <a:pt x="25370" y="13258"/>
                    </a:lnTo>
                    <a:lnTo>
                      <a:pt x="24698" y="13282"/>
                    </a:lnTo>
                    <a:lnTo>
                      <a:pt x="23281" y="13282"/>
                    </a:lnTo>
                    <a:lnTo>
                      <a:pt x="22982" y="13258"/>
                    </a:lnTo>
                    <a:lnTo>
                      <a:pt x="22659" y="13282"/>
                    </a:lnTo>
                    <a:lnTo>
                      <a:pt x="21241" y="13282"/>
                    </a:lnTo>
                    <a:lnTo>
                      <a:pt x="20570" y="13258"/>
                    </a:lnTo>
                    <a:lnTo>
                      <a:pt x="19823" y="13233"/>
                    </a:lnTo>
                    <a:lnTo>
                      <a:pt x="19003" y="13158"/>
                    </a:lnTo>
                    <a:lnTo>
                      <a:pt x="18132" y="13059"/>
                    </a:lnTo>
                    <a:lnTo>
                      <a:pt x="17237" y="12934"/>
                    </a:lnTo>
                    <a:lnTo>
                      <a:pt x="16316" y="12760"/>
                    </a:lnTo>
                    <a:lnTo>
                      <a:pt x="15396" y="12536"/>
                    </a:lnTo>
                    <a:lnTo>
                      <a:pt x="14501" y="12263"/>
                    </a:lnTo>
                    <a:lnTo>
                      <a:pt x="14053" y="12113"/>
                    </a:lnTo>
                    <a:lnTo>
                      <a:pt x="13605" y="11939"/>
                    </a:lnTo>
                    <a:lnTo>
                      <a:pt x="13183" y="11740"/>
                    </a:lnTo>
                    <a:lnTo>
                      <a:pt x="12760" y="11541"/>
                    </a:lnTo>
                    <a:lnTo>
                      <a:pt x="12337" y="11342"/>
                    </a:lnTo>
                    <a:lnTo>
                      <a:pt x="11964" y="11094"/>
                    </a:lnTo>
                    <a:lnTo>
                      <a:pt x="11566" y="10820"/>
                    </a:lnTo>
                    <a:lnTo>
                      <a:pt x="11143" y="10472"/>
                    </a:lnTo>
                    <a:lnTo>
                      <a:pt x="10646" y="10049"/>
                    </a:lnTo>
                    <a:lnTo>
                      <a:pt x="10098" y="9576"/>
                    </a:lnTo>
                    <a:lnTo>
                      <a:pt x="9526" y="9004"/>
                    </a:lnTo>
                    <a:lnTo>
                      <a:pt x="8880" y="8383"/>
                    </a:lnTo>
                    <a:lnTo>
                      <a:pt x="7537" y="6990"/>
                    </a:lnTo>
                    <a:lnTo>
                      <a:pt x="6069" y="5423"/>
                    </a:lnTo>
                    <a:lnTo>
                      <a:pt x="4527" y="3707"/>
                    </a:lnTo>
                    <a:lnTo>
                      <a:pt x="2910" y="1891"/>
                    </a:lnTo>
                    <a:lnTo>
                      <a:pt x="129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15"/>
              <p:cNvSpPr/>
              <p:nvPr/>
            </p:nvSpPr>
            <p:spPr>
              <a:xfrm>
                <a:off x="2097661" y="2136021"/>
                <a:ext cx="1062049" cy="738993"/>
              </a:xfrm>
              <a:custGeom>
                <a:avLst/>
                <a:gdLst/>
                <a:ahLst/>
                <a:cxnLst/>
                <a:rect l="l" t="t" r="r" b="b"/>
                <a:pathLst>
                  <a:path w="51512" h="35843" extrusionOk="0">
                    <a:moveTo>
                      <a:pt x="24450" y="1"/>
                    </a:moveTo>
                    <a:lnTo>
                      <a:pt x="23530" y="51"/>
                    </a:lnTo>
                    <a:lnTo>
                      <a:pt x="22410" y="125"/>
                    </a:lnTo>
                    <a:lnTo>
                      <a:pt x="21067" y="274"/>
                    </a:lnTo>
                    <a:lnTo>
                      <a:pt x="20346" y="399"/>
                    </a:lnTo>
                    <a:lnTo>
                      <a:pt x="19600" y="523"/>
                    </a:lnTo>
                    <a:lnTo>
                      <a:pt x="18804" y="672"/>
                    </a:lnTo>
                    <a:lnTo>
                      <a:pt x="17983" y="847"/>
                    </a:lnTo>
                    <a:lnTo>
                      <a:pt x="17162" y="1046"/>
                    </a:lnTo>
                    <a:lnTo>
                      <a:pt x="16292" y="1269"/>
                    </a:lnTo>
                    <a:lnTo>
                      <a:pt x="15421" y="1543"/>
                    </a:lnTo>
                    <a:lnTo>
                      <a:pt x="14526" y="1841"/>
                    </a:lnTo>
                    <a:lnTo>
                      <a:pt x="13606" y="2190"/>
                    </a:lnTo>
                    <a:lnTo>
                      <a:pt x="12710" y="2563"/>
                    </a:lnTo>
                    <a:lnTo>
                      <a:pt x="11790" y="2986"/>
                    </a:lnTo>
                    <a:lnTo>
                      <a:pt x="10895" y="3433"/>
                    </a:lnTo>
                    <a:lnTo>
                      <a:pt x="9974" y="3931"/>
                    </a:lnTo>
                    <a:lnTo>
                      <a:pt x="9079" y="4478"/>
                    </a:lnTo>
                    <a:lnTo>
                      <a:pt x="8208" y="5100"/>
                    </a:lnTo>
                    <a:lnTo>
                      <a:pt x="7338" y="5746"/>
                    </a:lnTo>
                    <a:lnTo>
                      <a:pt x="6492" y="6443"/>
                    </a:lnTo>
                    <a:lnTo>
                      <a:pt x="5671" y="7189"/>
                    </a:lnTo>
                    <a:lnTo>
                      <a:pt x="5273" y="7587"/>
                    </a:lnTo>
                    <a:lnTo>
                      <a:pt x="4875" y="8010"/>
                    </a:lnTo>
                    <a:lnTo>
                      <a:pt x="4478" y="8433"/>
                    </a:lnTo>
                    <a:lnTo>
                      <a:pt x="4104" y="8880"/>
                    </a:lnTo>
                    <a:lnTo>
                      <a:pt x="3731" y="9328"/>
                    </a:lnTo>
                    <a:lnTo>
                      <a:pt x="3383" y="9801"/>
                    </a:lnTo>
                    <a:lnTo>
                      <a:pt x="3010" y="10298"/>
                    </a:lnTo>
                    <a:lnTo>
                      <a:pt x="2687" y="10796"/>
                    </a:lnTo>
                    <a:lnTo>
                      <a:pt x="2339" y="11318"/>
                    </a:lnTo>
                    <a:lnTo>
                      <a:pt x="2040" y="11865"/>
                    </a:lnTo>
                    <a:lnTo>
                      <a:pt x="1717" y="12412"/>
                    </a:lnTo>
                    <a:lnTo>
                      <a:pt x="1418" y="12984"/>
                    </a:lnTo>
                    <a:lnTo>
                      <a:pt x="1070" y="13755"/>
                    </a:lnTo>
                    <a:lnTo>
                      <a:pt x="772" y="14502"/>
                    </a:lnTo>
                    <a:lnTo>
                      <a:pt x="523" y="15273"/>
                    </a:lnTo>
                    <a:lnTo>
                      <a:pt x="299" y="16019"/>
                    </a:lnTo>
                    <a:lnTo>
                      <a:pt x="150" y="16765"/>
                    </a:lnTo>
                    <a:lnTo>
                      <a:pt x="50" y="17536"/>
                    </a:lnTo>
                    <a:lnTo>
                      <a:pt x="1" y="18282"/>
                    </a:lnTo>
                    <a:lnTo>
                      <a:pt x="25" y="19028"/>
                    </a:lnTo>
                    <a:lnTo>
                      <a:pt x="75" y="19774"/>
                    </a:lnTo>
                    <a:lnTo>
                      <a:pt x="175" y="20496"/>
                    </a:lnTo>
                    <a:lnTo>
                      <a:pt x="324" y="21242"/>
                    </a:lnTo>
                    <a:lnTo>
                      <a:pt x="548" y="21963"/>
                    </a:lnTo>
                    <a:lnTo>
                      <a:pt x="796" y="22685"/>
                    </a:lnTo>
                    <a:lnTo>
                      <a:pt x="1120" y="23431"/>
                    </a:lnTo>
                    <a:lnTo>
                      <a:pt x="1468" y="24127"/>
                    </a:lnTo>
                    <a:lnTo>
                      <a:pt x="1891" y="24848"/>
                    </a:lnTo>
                    <a:lnTo>
                      <a:pt x="2289" y="25445"/>
                    </a:lnTo>
                    <a:lnTo>
                      <a:pt x="2687" y="26017"/>
                    </a:lnTo>
                    <a:lnTo>
                      <a:pt x="3134" y="26589"/>
                    </a:lnTo>
                    <a:lnTo>
                      <a:pt x="3607" y="27162"/>
                    </a:lnTo>
                    <a:lnTo>
                      <a:pt x="4129" y="27709"/>
                    </a:lnTo>
                    <a:lnTo>
                      <a:pt x="4652" y="28231"/>
                    </a:lnTo>
                    <a:lnTo>
                      <a:pt x="5199" y="28753"/>
                    </a:lnTo>
                    <a:lnTo>
                      <a:pt x="5796" y="29251"/>
                    </a:lnTo>
                    <a:lnTo>
                      <a:pt x="6393" y="29748"/>
                    </a:lnTo>
                    <a:lnTo>
                      <a:pt x="7039" y="30221"/>
                    </a:lnTo>
                    <a:lnTo>
                      <a:pt x="7686" y="30669"/>
                    </a:lnTo>
                    <a:lnTo>
                      <a:pt x="8358" y="31116"/>
                    </a:lnTo>
                    <a:lnTo>
                      <a:pt x="9054" y="31564"/>
                    </a:lnTo>
                    <a:lnTo>
                      <a:pt x="9750" y="31962"/>
                    </a:lnTo>
                    <a:lnTo>
                      <a:pt x="10472" y="32360"/>
                    </a:lnTo>
                    <a:lnTo>
                      <a:pt x="11218" y="32733"/>
                    </a:lnTo>
                    <a:lnTo>
                      <a:pt x="11989" y="33081"/>
                    </a:lnTo>
                    <a:lnTo>
                      <a:pt x="12760" y="33429"/>
                    </a:lnTo>
                    <a:lnTo>
                      <a:pt x="13556" y="33753"/>
                    </a:lnTo>
                    <a:lnTo>
                      <a:pt x="14352" y="34051"/>
                    </a:lnTo>
                    <a:lnTo>
                      <a:pt x="15148" y="34325"/>
                    </a:lnTo>
                    <a:lnTo>
                      <a:pt x="15969" y="34574"/>
                    </a:lnTo>
                    <a:lnTo>
                      <a:pt x="16814" y="34797"/>
                    </a:lnTo>
                    <a:lnTo>
                      <a:pt x="17635" y="35021"/>
                    </a:lnTo>
                    <a:lnTo>
                      <a:pt x="18481" y="35195"/>
                    </a:lnTo>
                    <a:lnTo>
                      <a:pt x="19326" y="35369"/>
                    </a:lnTo>
                    <a:lnTo>
                      <a:pt x="20197" y="35519"/>
                    </a:lnTo>
                    <a:lnTo>
                      <a:pt x="21042" y="35618"/>
                    </a:lnTo>
                    <a:lnTo>
                      <a:pt x="21888" y="35718"/>
                    </a:lnTo>
                    <a:lnTo>
                      <a:pt x="22759" y="35792"/>
                    </a:lnTo>
                    <a:lnTo>
                      <a:pt x="23629" y="35817"/>
                    </a:lnTo>
                    <a:lnTo>
                      <a:pt x="24475" y="35842"/>
                    </a:lnTo>
                    <a:lnTo>
                      <a:pt x="25097" y="35817"/>
                    </a:lnTo>
                    <a:lnTo>
                      <a:pt x="25694" y="35817"/>
                    </a:lnTo>
                    <a:lnTo>
                      <a:pt x="25768" y="35792"/>
                    </a:lnTo>
                    <a:lnTo>
                      <a:pt x="25843" y="35817"/>
                    </a:lnTo>
                    <a:lnTo>
                      <a:pt x="26440" y="35817"/>
                    </a:lnTo>
                    <a:lnTo>
                      <a:pt x="27037" y="35842"/>
                    </a:lnTo>
                    <a:lnTo>
                      <a:pt x="27907" y="35817"/>
                    </a:lnTo>
                    <a:lnTo>
                      <a:pt x="28753" y="35792"/>
                    </a:lnTo>
                    <a:lnTo>
                      <a:pt x="29623" y="35718"/>
                    </a:lnTo>
                    <a:lnTo>
                      <a:pt x="30469" y="35618"/>
                    </a:lnTo>
                    <a:lnTo>
                      <a:pt x="31340" y="35519"/>
                    </a:lnTo>
                    <a:lnTo>
                      <a:pt x="32185" y="35369"/>
                    </a:lnTo>
                    <a:lnTo>
                      <a:pt x="33031" y="35195"/>
                    </a:lnTo>
                    <a:lnTo>
                      <a:pt x="33877" y="35021"/>
                    </a:lnTo>
                    <a:lnTo>
                      <a:pt x="34722" y="34797"/>
                    </a:lnTo>
                    <a:lnTo>
                      <a:pt x="35543" y="34574"/>
                    </a:lnTo>
                    <a:lnTo>
                      <a:pt x="36364" y="34325"/>
                    </a:lnTo>
                    <a:lnTo>
                      <a:pt x="37185" y="34051"/>
                    </a:lnTo>
                    <a:lnTo>
                      <a:pt x="37981" y="33753"/>
                    </a:lnTo>
                    <a:lnTo>
                      <a:pt x="38752" y="33429"/>
                    </a:lnTo>
                    <a:lnTo>
                      <a:pt x="39523" y="33081"/>
                    </a:lnTo>
                    <a:lnTo>
                      <a:pt x="40294" y="32733"/>
                    </a:lnTo>
                    <a:lnTo>
                      <a:pt x="41040" y="32360"/>
                    </a:lnTo>
                    <a:lnTo>
                      <a:pt x="41761" y="31962"/>
                    </a:lnTo>
                    <a:lnTo>
                      <a:pt x="42482" y="31564"/>
                    </a:lnTo>
                    <a:lnTo>
                      <a:pt x="43179" y="31116"/>
                    </a:lnTo>
                    <a:lnTo>
                      <a:pt x="43850" y="30693"/>
                    </a:lnTo>
                    <a:lnTo>
                      <a:pt x="44497" y="30221"/>
                    </a:lnTo>
                    <a:lnTo>
                      <a:pt x="45119" y="29748"/>
                    </a:lnTo>
                    <a:lnTo>
                      <a:pt x="45716" y="29251"/>
                    </a:lnTo>
                    <a:lnTo>
                      <a:pt x="46313" y="28753"/>
                    </a:lnTo>
                    <a:lnTo>
                      <a:pt x="46860" y="28231"/>
                    </a:lnTo>
                    <a:lnTo>
                      <a:pt x="47407" y="27709"/>
                    </a:lnTo>
                    <a:lnTo>
                      <a:pt x="47905" y="27162"/>
                    </a:lnTo>
                    <a:lnTo>
                      <a:pt x="48377" y="26589"/>
                    </a:lnTo>
                    <a:lnTo>
                      <a:pt x="48825" y="26017"/>
                    </a:lnTo>
                    <a:lnTo>
                      <a:pt x="49248" y="25445"/>
                    </a:lnTo>
                    <a:lnTo>
                      <a:pt x="49621" y="24848"/>
                    </a:lnTo>
                    <a:lnTo>
                      <a:pt x="50044" y="24152"/>
                    </a:lnTo>
                    <a:lnTo>
                      <a:pt x="50417" y="23431"/>
                    </a:lnTo>
                    <a:lnTo>
                      <a:pt x="50715" y="22709"/>
                    </a:lnTo>
                    <a:lnTo>
                      <a:pt x="50989" y="21963"/>
                    </a:lnTo>
                    <a:lnTo>
                      <a:pt x="51188" y="21242"/>
                    </a:lnTo>
                    <a:lnTo>
                      <a:pt x="51337" y="20496"/>
                    </a:lnTo>
                    <a:lnTo>
                      <a:pt x="51461" y="19774"/>
                    </a:lnTo>
                    <a:lnTo>
                      <a:pt x="51511" y="19028"/>
                    </a:lnTo>
                    <a:lnTo>
                      <a:pt x="51511" y="18282"/>
                    </a:lnTo>
                    <a:lnTo>
                      <a:pt x="51461" y="17536"/>
                    </a:lnTo>
                    <a:lnTo>
                      <a:pt x="51362" y="16765"/>
                    </a:lnTo>
                    <a:lnTo>
                      <a:pt x="51213" y="16019"/>
                    </a:lnTo>
                    <a:lnTo>
                      <a:pt x="51014" y="15273"/>
                    </a:lnTo>
                    <a:lnTo>
                      <a:pt x="50765" y="14502"/>
                    </a:lnTo>
                    <a:lnTo>
                      <a:pt x="50442" y="13755"/>
                    </a:lnTo>
                    <a:lnTo>
                      <a:pt x="50093" y="12984"/>
                    </a:lnTo>
                    <a:lnTo>
                      <a:pt x="49795" y="12412"/>
                    </a:lnTo>
                    <a:lnTo>
                      <a:pt x="49496" y="11865"/>
                    </a:lnTo>
                    <a:lnTo>
                      <a:pt x="49173" y="11318"/>
                    </a:lnTo>
                    <a:lnTo>
                      <a:pt x="48850" y="10796"/>
                    </a:lnTo>
                    <a:lnTo>
                      <a:pt x="48502" y="10298"/>
                    </a:lnTo>
                    <a:lnTo>
                      <a:pt x="48153" y="9801"/>
                    </a:lnTo>
                    <a:lnTo>
                      <a:pt x="47780" y="9328"/>
                    </a:lnTo>
                    <a:lnTo>
                      <a:pt x="47407" y="8880"/>
                    </a:lnTo>
                    <a:lnTo>
                      <a:pt x="47034" y="8433"/>
                    </a:lnTo>
                    <a:lnTo>
                      <a:pt x="46661" y="8010"/>
                    </a:lnTo>
                    <a:lnTo>
                      <a:pt x="46263" y="7587"/>
                    </a:lnTo>
                    <a:lnTo>
                      <a:pt x="45865" y="7189"/>
                    </a:lnTo>
                    <a:lnTo>
                      <a:pt x="45044" y="6443"/>
                    </a:lnTo>
                    <a:lnTo>
                      <a:pt x="44174" y="5746"/>
                    </a:lnTo>
                    <a:lnTo>
                      <a:pt x="43328" y="5100"/>
                    </a:lnTo>
                    <a:lnTo>
                      <a:pt x="42433" y="4478"/>
                    </a:lnTo>
                    <a:lnTo>
                      <a:pt x="41537" y="3931"/>
                    </a:lnTo>
                    <a:lnTo>
                      <a:pt x="40642" y="3433"/>
                    </a:lnTo>
                    <a:lnTo>
                      <a:pt x="39722" y="2986"/>
                    </a:lnTo>
                    <a:lnTo>
                      <a:pt x="38826" y="2563"/>
                    </a:lnTo>
                    <a:lnTo>
                      <a:pt x="37906" y="2190"/>
                    </a:lnTo>
                    <a:lnTo>
                      <a:pt x="37011" y="1841"/>
                    </a:lnTo>
                    <a:lnTo>
                      <a:pt x="36115" y="1543"/>
                    </a:lnTo>
                    <a:lnTo>
                      <a:pt x="35220" y="1269"/>
                    </a:lnTo>
                    <a:lnTo>
                      <a:pt x="34374" y="1046"/>
                    </a:lnTo>
                    <a:lnTo>
                      <a:pt x="33528" y="847"/>
                    </a:lnTo>
                    <a:lnTo>
                      <a:pt x="32708" y="672"/>
                    </a:lnTo>
                    <a:lnTo>
                      <a:pt x="31912" y="523"/>
                    </a:lnTo>
                    <a:lnTo>
                      <a:pt x="31166" y="399"/>
                    </a:lnTo>
                    <a:lnTo>
                      <a:pt x="30444" y="274"/>
                    </a:lnTo>
                    <a:lnTo>
                      <a:pt x="29126" y="125"/>
                    </a:lnTo>
                    <a:lnTo>
                      <a:pt x="27982" y="51"/>
                    </a:lnTo>
                    <a:lnTo>
                      <a:pt x="2706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5"/>
              <p:cNvSpPr/>
              <p:nvPr/>
            </p:nvSpPr>
            <p:spPr>
              <a:xfrm>
                <a:off x="2636107" y="2307826"/>
                <a:ext cx="421030" cy="461028"/>
              </a:xfrm>
              <a:custGeom>
                <a:avLst/>
                <a:gdLst/>
                <a:ahLst/>
                <a:cxnLst/>
                <a:rect l="l" t="t" r="r" b="b"/>
                <a:pathLst>
                  <a:path w="20421" h="22361" extrusionOk="0">
                    <a:moveTo>
                      <a:pt x="14874" y="0"/>
                    </a:moveTo>
                    <a:lnTo>
                      <a:pt x="14899" y="274"/>
                    </a:lnTo>
                    <a:lnTo>
                      <a:pt x="14899" y="572"/>
                    </a:lnTo>
                    <a:lnTo>
                      <a:pt x="14874" y="871"/>
                    </a:lnTo>
                    <a:lnTo>
                      <a:pt x="14799" y="1144"/>
                    </a:lnTo>
                    <a:lnTo>
                      <a:pt x="14725" y="1443"/>
                    </a:lnTo>
                    <a:lnTo>
                      <a:pt x="14625" y="1716"/>
                    </a:lnTo>
                    <a:lnTo>
                      <a:pt x="14526" y="1965"/>
                    </a:lnTo>
                    <a:lnTo>
                      <a:pt x="14377" y="2214"/>
                    </a:lnTo>
                    <a:lnTo>
                      <a:pt x="14153" y="2537"/>
                    </a:lnTo>
                    <a:lnTo>
                      <a:pt x="14775" y="2736"/>
                    </a:lnTo>
                    <a:lnTo>
                      <a:pt x="15347" y="2960"/>
                    </a:lnTo>
                    <a:lnTo>
                      <a:pt x="15919" y="3258"/>
                    </a:lnTo>
                    <a:lnTo>
                      <a:pt x="16441" y="3582"/>
                    </a:lnTo>
                    <a:lnTo>
                      <a:pt x="16938" y="3930"/>
                    </a:lnTo>
                    <a:lnTo>
                      <a:pt x="17411" y="4328"/>
                    </a:lnTo>
                    <a:lnTo>
                      <a:pt x="17834" y="4751"/>
                    </a:lnTo>
                    <a:lnTo>
                      <a:pt x="18207" y="5223"/>
                    </a:lnTo>
                    <a:lnTo>
                      <a:pt x="18257" y="5348"/>
                    </a:lnTo>
                    <a:lnTo>
                      <a:pt x="18257" y="5472"/>
                    </a:lnTo>
                    <a:lnTo>
                      <a:pt x="18232" y="5596"/>
                    </a:lnTo>
                    <a:lnTo>
                      <a:pt x="18132" y="5721"/>
                    </a:lnTo>
                    <a:lnTo>
                      <a:pt x="18033" y="5771"/>
                    </a:lnTo>
                    <a:lnTo>
                      <a:pt x="17834" y="5771"/>
                    </a:lnTo>
                    <a:lnTo>
                      <a:pt x="17759" y="5746"/>
                    </a:lnTo>
                    <a:lnTo>
                      <a:pt x="17685" y="5696"/>
                    </a:lnTo>
                    <a:lnTo>
                      <a:pt x="17635" y="5621"/>
                    </a:lnTo>
                    <a:lnTo>
                      <a:pt x="17262" y="5198"/>
                    </a:lnTo>
                    <a:lnTo>
                      <a:pt x="16864" y="4776"/>
                    </a:lnTo>
                    <a:lnTo>
                      <a:pt x="16416" y="4403"/>
                    </a:lnTo>
                    <a:lnTo>
                      <a:pt x="15919" y="4079"/>
                    </a:lnTo>
                    <a:lnTo>
                      <a:pt x="15396" y="3781"/>
                    </a:lnTo>
                    <a:lnTo>
                      <a:pt x="14849" y="3507"/>
                    </a:lnTo>
                    <a:lnTo>
                      <a:pt x="14252" y="3308"/>
                    </a:lnTo>
                    <a:lnTo>
                      <a:pt x="13655" y="3134"/>
                    </a:lnTo>
                    <a:lnTo>
                      <a:pt x="13158" y="3607"/>
                    </a:lnTo>
                    <a:lnTo>
                      <a:pt x="12660" y="4079"/>
                    </a:lnTo>
                    <a:lnTo>
                      <a:pt x="12461" y="4253"/>
                    </a:lnTo>
                    <a:lnTo>
                      <a:pt x="11989" y="4676"/>
                    </a:lnTo>
                    <a:lnTo>
                      <a:pt x="11566" y="5149"/>
                    </a:lnTo>
                    <a:lnTo>
                      <a:pt x="11367" y="5373"/>
                    </a:lnTo>
                    <a:lnTo>
                      <a:pt x="11168" y="5646"/>
                    </a:lnTo>
                    <a:lnTo>
                      <a:pt x="11019" y="5895"/>
                    </a:lnTo>
                    <a:lnTo>
                      <a:pt x="10895" y="6169"/>
                    </a:lnTo>
                    <a:lnTo>
                      <a:pt x="10820" y="6367"/>
                    </a:lnTo>
                    <a:lnTo>
                      <a:pt x="10770" y="6591"/>
                    </a:lnTo>
                    <a:lnTo>
                      <a:pt x="10696" y="7014"/>
                    </a:lnTo>
                    <a:lnTo>
                      <a:pt x="10646" y="7462"/>
                    </a:lnTo>
                    <a:lnTo>
                      <a:pt x="10621" y="7934"/>
                    </a:lnTo>
                    <a:lnTo>
                      <a:pt x="10621" y="8009"/>
                    </a:lnTo>
                    <a:lnTo>
                      <a:pt x="11143" y="8059"/>
                    </a:lnTo>
                    <a:lnTo>
                      <a:pt x="11666" y="8158"/>
                    </a:lnTo>
                    <a:lnTo>
                      <a:pt x="12188" y="8332"/>
                    </a:lnTo>
                    <a:lnTo>
                      <a:pt x="12660" y="8531"/>
                    </a:lnTo>
                    <a:lnTo>
                      <a:pt x="13108" y="8805"/>
                    </a:lnTo>
                    <a:lnTo>
                      <a:pt x="13506" y="9103"/>
                    </a:lnTo>
                    <a:lnTo>
                      <a:pt x="13705" y="9278"/>
                    </a:lnTo>
                    <a:lnTo>
                      <a:pt x="13879" y="9477"/>
                    </a:lnTo>
                    <a:lnTo>
                      <a:pt x="14053" y="9651"/>
                    </a:lnTo>
                    <a:lnTo>
                      <a:pt x="14203" y="9874"/>
                    </a:lnTo>
                    <a:lnTo>
                      <a:pt x="14277" y="9999"/>
                    </a:lnTo>
                    <a:lnTo>
                      <a:pt x="14277" y="10123"/>
                    </a:lnTo>
                    <a:lnTo>
                      <a:pt x="14227" y="10272"/>
                    </a:lnTo>
                    <a:lnTo>
                      <a:pt x="14128" y="10372"/>
                    </a:lnTo>
                    <a:lnTo>
                      <a:pt x="14028" y="10422"/>
                    </a:lnTo>
                    <a:lnTo>
                      <a:pt x="13854" y="10422"/>
                    </a:lnTo>
                    <a:lnTo>
                      <a:pt x="13755" y="10397"/>
                    </a:lnTo>
                    <a:lnTo>
                      <a:pt x="13705" y="10347"/>
                    </a:lnTo>
                    <a:lnTo>
                      <a:pt x="13630" y="10272"/>
                    </a:lnTo>
                    <a:lnTo>
                      <a:pt x="13357" y="9949"/>
                    </a:lnTo>
                    <a:lnTo>
                      <a:pt x="13034" y="9651"/>
                    </a:lnTo>
                    <a:lnTo>
                      <a:pt x="12685" y="9377"/>
                    </a:lnTo>
                    <a:lnTo>
                      <a:pt x="12312" y="9153"/>
                    </a:lnTo>
                    <a:lnTo>
                      <a:pt x="11914" y="8979"/>
                    </a:lnTo>
                    <a:lnTo>
                      <a:pt x="11467" y="8855"/>
                    </a:lnTo>
                    <a:lnTo>
                      <a:pt x="11044" y="8755"/>
                    </a:lnTo>
                    <a:lnTo>
                      <a:pt x="10571" y="8705"/>
                    </a:lnTo>
                    <a:lnTo>
                      <a:pt x="10546" y="9054"/>
                    </a:lnTo>
                    <a:lnTo>
                      <a:pt x="10472" y="9427"/>
                    </a:lnTo>
                    <a:lnTo>
                      <a:pt x="10397" y="9750"/>
                    </a:lnTo>
                    <a:lnTo>
                      <a:pt x="10273" y="10049"/>
                    </a:lnTo>
                    <a:lnTo>
                      <a:pt x="10123" y="10347"/>
                    </a:lnTo>
                    <a:lnTo>
                      <a:pt x="9949" y="10646"/>
                    </a:lnTo>
                    <a:lnTo>
                      <a:pt x="9750" y="10919"/>
                    </a:lnTo>
                    <a:lnTo>
                      <a:pt x="9527" y="11193"/>
                    </a:lnTo>
                    <a:lnTo>
                      <a:pt x="9278" y="11466"/>
                    </a:lnTo>
                    <a:lnTo>
                      <a:pt x="9029" y="11715"/>
                    </a:lnTo>
                    <a:lnTo>
                      <a:pt x="9228" y="12063"/>
                    </a:lnTo>
                    <a:lnTo>
                      <a:pt x="9452" y="12411"/>
                    </a:lnTo>
                    <a:lnTo>
                      <a:pt x="9726" y="12735"/>
                    </a:lnTo>
                    <a:lnTo>
                      <a:pt x="10024" y="13033"/>
                    </a:lnTo>
                    <a:lnTo>
                      <a:pt x="10347" y="13332"/>
                    </a:lnTo>
                    <a:lnTo>
                      <a:pt x="10696" y="13580"/>
                    </a:lnTo>
                    <a:lnTo>
                      <a:pt x="11069" y="13829"/>
                    </a:lnTo>
                    <a:lnTo>
                      <a:pt x="11467" y="14028"/>
                    </a:lnTo>
                    <a:lnTo>
                      <a:pt x="11591" y="14128"/>
                    </a:lnTo>
                    <a:lnTo>
                      <a:pt x="11666" y="14252"/>
                    </a:lnTo>
                    <a:lnTo>
                      <a:pt x="11666" y="14376"/>
                    </a:lnTo>
                    <a:lnTo>
                      <a:pt x="11641" y="14526"/>
                    </a:lnTo>
                    <a:lnTo>
                      <a:pt x="11591" y="14600"/>
                    </a:lnTo>
                    <a:lnTo>
                      <a:pt x="11516" y="14675"/>
                    </a:lnTo>
                    <a:lnTo>
                      <a:pt x="11417" y="14700"/>
                    </a:lnTo>
                    <a:lnTo>
                      <a:pt x="11317" y="14725"/>
                    </a:lnTo>
                    <a:lnTo>
                      <a:pt x="11243" y="14700"/>
                    </a:lnTo>
                    <a:lnTo>
                      <a:pt x="11168" y="14675"/>
                    </a:lnTo>
                    <a:lnTo>
                      <a:pt x="10745" y="14451"/>
                    </a:lnTo>
                    <a:lnTo>
                      <a:pt x="10322" y="14202"/>
                    </a:lnTo>
                    <a:lnTo>
                      <a:pt x="9949" y="13904"/>
                    </a:lnTo>
                    <a:lnTo>
                      <a:pt x="9576" y="13605"/>
                    </a:lnTo>
                    <a:lnTo>
                      <a:pt x="9253" y="13257"/>
                    </a:lnTo>
                    <a:lnTo>
                      <a:pt x="8954" y="12909"/>
                    </a:lnTo>
                    <a:lnTo>
                      <a:pt x="8681" y="12536"/>
                    </a:lnTo>
                    <a:lnTo>
                      <a:pt x="8457" y="12138"/>
                    </a:lnTo>
                    <a:lnTo>
                      <a:pt x="8159" y="12337"/>
                    </a:lnTo>
                    <a:lnTo>
                      <a:pt x="7835" y="12511"/>
                    </a:lnTo>
                    <a:lnTo>
                      <a:pt x="7537" y="12660"/>
                    </a:lnTo>
                    <a:lnTo>
                      <a:pt x="7213" y="12785"/>
                    </a:lnTo>
                    <a:lnTo>
                      <a:pt x="6865" y="12909"/>
                    </a:lnTo>
                    <a:lnTo>
                      <a:pt x="6517" y="13008"/>
                    </a:lnTo>
                    <a:lnTo>
                      <a:pt x="6169" y="13083"/>
                    </a:lnTo>
                    <a:lnTo>
                      <a:pt x="5821" y="13133"/>
                    </a:lnTo>
                    <a:lnTo>
                      <a:pt x="5721" y="13307"/>
                    </a:lnTo>
                    <a:lnTo>
                      <a:pt x="5597" y="13481"/>
                    </a:lnTo>
                    <a:lnTo>
                      <a:pt x="5447" y="13655"/>
                    </a:lnTo>
                    <a:lnTo>
                      <a:pt x="5298" y="13804"/>
                    </a:lnTo>
                    <a:lnTo>
                      <a:pt x="5124" y="13954"/>
                    </a:lnTo>
                    <a:lnTo>
                      <a:pt x="4950" y="14103"/>
                    </a:lnTo>
                    <a:lnTo>
                      <a:pt x="4751" y="14227"/>
                    </a:lnTo>
                    <a:lnTo>
                      <a:pt x="4527" y="14327"/>
                    </a:lnTo>
                    <a:lnTo>
                      <a:pt x="4104" y="14501"/>
                    </a:lnTo>
                    <a:lnTo>
                      <a:pt x="3632" y="14625"/>
                    </a:lnTo>
                    <a:lnTo>
                      <a:pt x="3134" y="14700"/>
                    </a:lnTo>
                    <a:lnTo>
                      <a:pt x="2612" y="14725"/>
                    </a:lnTo>
                    <a:lnTo>
                      <a:pt x="2139" y="14725"/>
                    </a:lnTo>
                    <a:lnTo>
                      <a:pt x="1791" y="14700"/>
                    </a:lnTo>
                    <a:lnTo>
                      <a:pt x="1443" y="14650"/>
                    </a:lnTo>
                    <a:lnTo>
                      <a:pt x="1145" y="14575"/>
                    </a:lnTo>
                    <a:lnTo>
                      <a:pt x="821" y="14501"/>
                    </a:lnTo>
                    <a:lnTo>
                      <a:pt x="548" y="14401"/>
                    </a:lnTo>
                    <a:lnTo>
                      <a:pt x="274" y="14277"/>
                    </a:lnTo>
                    <a:lnTo>
                      <a:pt x="0" y="14153"/>
                    </a:lnTo>
                    <a:lnTo>
                      <a:pt x="0" y="14501"/>
                    </a:lnTo>
                    <a:lnTo>
                      <a:pt x="0" y="14849"/>
                    </a:lnTo>
                    <a:lnTo>
                      <a:pt x="25" y="15222"/>
                    </a:lnTo>
                    <a:lnTo>
                      <a:pt x="75" y="15570"/>
                    </a:lnTo>
                    <a:lnTo>
                      <a:pt x="150" y="15918"/>
                    </a:lnTo>
                    <a:lnTo>
                      <a:pt x="175" y="15943"/>
                    </a:lnTo>
                    <a:lnTo>
                      <a:pt x="349" y="16192"/>
                    </a:lnTo>
                    <a:lnTo>
                      <a:pt x="523" y="16441"/>
                    </a:lnTo>
                    <a:lnTo>
                      <a:pt x="722" y="16640"/>
                    </a:lnTo>
                    <a:lnTo>
                      <a:pt x="946" y="16864"/>
                    </a:lnTo>
                    <a:lnTo>
                      <a:pt x="1169" y="17038"/>
                    </a:lnTo>
                    <a:lnTo>
                      <a:pt x="1393" y="17212"/>
                    </a:lnTo>
                    <a:lnTo>
                      <a:pt x="1642" y="17386"/>
                    </a:lnTo>
                    <a:lnTo>
                      <a:pt x="1891" y="17510"/>
                    </a:lnTo>
                    <a:lnTo>
                      <a:pt x="2139" y="17635"/>
                    </a:lnTo>
                    <a:lnTo>
                      <a:pt x="2388" y="17734"/>
                    </a:lnTo>
                    <a:lnTo>
                      <a:pt x="2662" y="17834"/>
                    </a:lnTo>
                    <a:lnTo>
                      <a:pt x="2910" y="17883"/>
                    </a:lnTo>
                    <a:lnTo>
                      <a:pt x="3184" y="17933"/>
                    </a:lnTo>
                    <a:lnTo>
                      <a:pt x="3458" y="17958"/>
                    </a:lnTo>
                    <a:lnTo>
                      <a:pt x="4129" y="17958"/>
                    </a:lnTo>
                    <a:lnTo>
                      <a:pt x="4229" y="18033"/>
                    </a:lnTo>
                    <a:lnTo>
                      <a:pt x="4328" y="18132"/>
                    </a:lnTo>
                    <a:lnTo>
                      <a:pt x="4378" y="18256"/>
                    </a:lnTo>
                    <a:lnTo>
                      <a:pt x="4353" y="18406"/>
                    </a:lnTo>
                    <a:lnTo>
                      <a:pt x="4303" y="18530"/>
                    </a:lnTo>
                    <a:lnTo>
                      <a:pt x="4204" y="18605"/>
                    </a:lnTo>
                    <a:lnTo>
                      <a:pt x="4055" y="18654"/>
                    </a:lnTo>
                    <a:lnTo>
                      <a:pt x="3607" y="18679"/>
                    </a:lnTo>
                    <a:lnTo>
                      <a:pt x="3209" y="18654"/>
                    </a:lnTo>
                    <a:lnTo>
                      <a:pt x="2836" y="18605"/>
                    </a:lnTo>
                    <a:lnTo>
                      <a:pt x="2463" y="18530"/>
                    </a:lnTo>
                    <a:lnTo>
                      <a:pt x="2115" y="18406"/>
                    </a:lnTo>
                    <a:lnTo>
                      <a:pt x="1741" y="18256"/>
                    </a:lnTo>
                    <a:lnTo>
                      <a:pt x="1393" y="18082"/>
                    </a:lnTo>
                    <a:lnTo>
                      <a:pt x="1070" y="17859"/>
                    </a:lnTo>
                    <a:lnTo>
                      <a:pt x="747" y="17610"/>
                    </a:lnTo>
                    <a:lnTo>
                      <a:pt x="995" y="18107"/>
                    </a:lnTo>
                    <a:lnTo>
                      <a:pt x="1294" y="18555"/>
                    </a:lnTo>
                    <a:lnTo>
                      <a:pt x="1617" y="19003"/>
                    </a:lnTo>
                    <a:lnTo>
                      <a:pt x="1965" y="19425"/>
                    </a:lnTo>
                    <a:lnTo>
                      <a:pt x="2363" y="19823"/>
                    </a:lnTo>
                    <a:lnTo>
                      <a:pt x="2786" y="20197"/>
                    </a:lnTo>
                    <a:lnTo>
                      <a:pt x="3234" y="20570"/>
                    </a:lnTo>
                    <a:lnTo>
                      <a:pt x="3706" y="20893"/>
                    </a:lnTo>
                    <a:lnTo>
                      <a:pt x="4179" y="21191"/>
                    </a:lnTo>
                    <a:lnTo>
                      <a:pt x="4701" y="21465"/>
                    </a:lnTo>
                    <a:lnTo>
                      <a:pt x="5248" y="21689"/>
                    </a:lnTo>
                    <a:lnTo>
                      <a:pt x="5796" y="21888"/>
                    </a:lnTo>
                    <a:lnTo>
                      <a:pt x="6368" y="22062"/>
                    </a:lnTo>
                    <a:lnTo>
                      <a:pt x="6940" y="22211"/>
                    </a:lnTo>
                    <a:lnTo>
                      <a:pt x="7562" y="22286"/>
                    </a:lnTo>
                    <a:lnTo>
                      <a:pt x="8159" y="22360"/>
                    </a:lnTo>
                    <a:lnTo>
                      <a:pt x="8208" y="22360"/>
                    </a:lnTo>
                    <a:lnTo>
                      <a:pt x="8034" y="22211"/>
                    </a:lnTo>
                    <a:lnTo>
                      <a:pt x="7885" y="22087"/>
                    </a:lnTo>
                    <a:lnTo>
                      <a:pt x="7711" y="21838"/>
                    </a:lnTo>
                    <a:lnTo>
                      <a:pt x="7562" y="21589"/>
                    </a:lnTo>
                    <a:lnTo>
                      <a:pt x="7462" y="21341"/>
                    </a:lnTo>
                    <a:lnTo>
                      <a:pt x="7388" y="21067"/>
                    </a:lnTo>
                    <a:lnTo>
                      <a:pt x="7338" y="20793"/>
                    </a:lnTo>
                    <a:lnTo>
                      <a:pt x="7338" y="20520"/>
                    </a:lnTo>
                    <a:lnTo>
                      <a:pt x="7363" y="20246"/>
                    </a:lnTo>
                    <a:lnTo>
                      <a:pt x="7437" y="19973"/>
                    </a:lnTo>
                    <a:lnTo>
                      <a:pt x="7512" y="19848"/>
                    </a:lnTo>
                    <a:lnTo>
                      <a:pt x="7611" y="19749"/>
                    </a:lnTo>
                    <a:lnTo>
                      <a:pt x="7736" y="19724"/>
                    </a:lnTo>
                    <a:lnTo>
                      <a:pt x="7810" y="19724"/>
                    </a:lnTo>
                    <a:lnTo>
                      <a:pt x="7885" y="19749"/>
                    </a:lnTo>
                    <a:lnTo>
                      <a:pt x="8009" y="19799"/>
                    </a:lnTo>
                    <a:lnTo>
                      <a:pt x="8084" y="19923"/>
                    </a:lnTo>
                    <a:lnTo>
                      <a:pt x="8134" y="20047"/>
                    </a:lnTo>
                    <a:lnTo>
                      <a:pt x="8109" y="20172"/>
                    </a:lnTo>
                    <a:lnTo>
                      <a:pt x="8059" y="20371"/>
                    </a:lnTo>
                    <a:lnTo>
                      <a:pt x="8059" y="20545"/>
                    </a:lnTo>
                    <a:lnTo>
                      <a:pt x="8059" y="20744"/>
                    </a:lnTo>
                    <a:lnTo>
                      <a:pt x="8084" y="20918"/>
                    </a:lnTo>
                    <a:lnTo>
                      <a:pt x="8134" y="21117"/>
                    </a:lnTo>
                    <a:lnTo>
                      <a:pt x="8208" y="21291"/>
                    </a:lnTo>
                    <a:lnTo>
                      <a:pt x="8308" y="21440"/>
                    </a:lnTo>
                    <a:lnTo>
                      <a:pt x="8432" y="21614"/>
                    </a:lnTo>
                    <a:lnTo>
                      <a:pt x="8606" y="21788"/>
                    </a:lnTo>
                    <a:lnTo>
                      <a:pt x="8780" y="21913"/>
                    </a:lnTo>
                    <a:lnTo>
                      <a:pt x="8954" y="22012"/>
                    </a:lnTo>
                    <a:lnTo>
                      <a:pt x="9153" y="22112"/>
                    </a:lnTo>
                    <a:lnTo>
                      <a:pt x="9352" y="22161"/>
                    </a:lnTo>
                    <a:lnTo>
                      <a:pt x="9551" y="22211"/>
                    </a:lnTo>
                    <a:lnTo>
                      <a:pt x="9900" y="22261"/>
                    </a:lnTo>
                    <a:lnTo>
                      <a:pt x="10621" y="22137"/>
                    </a:lnTo>
                    <a:lnTo>
                      <a:pt x="11292" y="21962"/>
                    </a:lnTo>
                    <a:lnTo>
                      <a:pt x="11989" y="21739"/>
                    </a:lnTo>
                    <a:lnTo>
                      <a:pt x="12636" y="21490"/>
                    </a:lnTo>
                    <a:lnTo>
                      <a:pt x="13282" y="21191"/>
                    </a:lnTo>
                    <a:lnTo>
                      <a:pt x="13879" y="20843"/>
                    </a:lnTo>
                    <a:lnTo>
                      <a:pt x="14476" y="20445"/>
                    </a:lnTo>
                    <a:lnTo>
                      <a:pt x="15023" y="20022"/>
                    </a:lnTo>
                    <a:lnTo>
                      <a:pt x="14650" y="19948"/>
                    </a:lnTo>
                    <a:lnTo>
                      <a:pt x="14277" y="19873"/>
                    </a:lnTo>
                    <a:lnTo>
                      <a:pt x="13904" y="19749"/>
                    </a:lnTo>
                    <a:lnTo>
                      <a:pt x="13556" y="19624"/>
                    </a:lnTo>
                    <a:lnTo>
                      <a:pt x="13232" y="19450"/>
                    </a:lnTo>
                    <a:lnTo>
                      <a:pt x="12909" y="19251"/>
                    </a:lnTo>
                    <a:lnTo>
                      <a:pt x="12611" y="19052"/>
                    </a:lnTo>
                    <a:lnTo>
                      <a:pt x="12337" y="18804"/>
                    </a:lnTo>
                    <a:lnTo>
                      <a:pt x="12262" y="18704"/>
                    </a:lnTo>
                    <a:lnTo>
                      <a:pt x="12238" y="18555"/>
                    </a:lnTo>
                    <a:lnTo>
                      <a:pt x="12262" y="18431"/>
                    </a:lnTo>
                    <a:lnTo>
                      <a:pt x="12337" y="18306"/>
                    </a:lnTo>
                    <a:lnTo>
                      <a:pt x="12437" y="18232"/>
                    </a:lnTo>
                    <a:lnTo>
                      <a:pt x="12586" y="18207"/>
                    </a:lnTo>
                    <a:lnTo>
                      <a:pt x="12710" y="18232"/>
                    </a:lnTo>
                    <a:lnTo>
                      <a:pt x="12835" y="18281"/>
                    </a:lnTo>
                    <a:lnTo>
                      <a:pt x="13133" y="18555"/>
                    </a:lnTo>
                    <a:lnTo>
                      <a:pt x="13481" y="18779"/>
                    </a:lnTo>
                    <a:lnTo>
                      <a:pt x="13854" y="18953"/>
                    </a:lnTo>
                    <a:lnTo>
                      <a:pt x="14252" y="19127"/>
                    </a:lnTo>
                    <a:lnTo>
                      <a:pt x="14650" y="19227"/>
                    </a:lnTo>
                    <a:lnTo>
                      <a:pt x="15073" y="19326"/>
                    </a:lnTo>
                    <a:lnTo>
                      <a:pt x="15521" y="19351"/>
                    </a:lnTo>
                    <a:lnTo>
                      <a:pt x="16068" y="19351"/>
                    </a:lnTo>
                    <a:lnTo>
                      <a:pt x="16416" y="19227"/>
                    </a:lnTo>
                    <a:lnTo>
                      <a:pt x="16789" y="19077"/>
                    </a:lnTo>
                    <a:lnTo>
                      <a:pt x="17137" y="18903"/>
                    </a:lnTo>
                    <a:lnTo>
                      <a:pt x="17461" y="18704"/>
                    </a:lnTo>
                    <a:lnTo>
                      <a:pt x="17784" y="18505"/>
                    </a:lnTo>
                    <a:lnTo>
                      <a:pt x="18083" y="18306"/>
                    </a:lnTo>
                    <a:lnTo>
                      <a:pt x="18381" y="18058"/>
                    </a:lnTo>
                    <a:lnTo>
                      <a:pt x="18655" y="17834"/>
                    </a:lnTo>
                    <a:lnTo>
                      <a:pt x="18903" y="17560"/>
                    </a:lnTo>
                    <a:lnTo>
                      <a:pt x="19152" y="17311"/>
                    </a:lnTo>
                    <a:lnTo>
                      <a:pt x="19351" y="17038"/>
                    </a:lnTo>
                    <a:lnTo>
                      <a:pt x="19575" y="16739"/>
                    </a:lnTo>
                    <a:lnTo>
                      <a:pt x="19749" y="16441"/>
                    </a:lnTo>
                    <a:lnTo>
                      <a:pt x="19923" y="16142"/>
                    </a:lnTo>
                    <a:lnTo>
                      <a:pt x="20048" y="15819"/>
                    </a:lnTo>
                    <a:lnTo>
                      <a:pt x="20172" y="15496"/>
                    </a:lnTo>
                    <a:lnTo>
                      <a:pt x="20246" y="15247"/>
                    </a:lnTo>
                    <a:lnTo>
                      <a:pt x="20321" y="14998"/>
                    </a:lnTo>
                    <a:lnTo>
                      <a:pt x="20396" y="14476"/>
                    </a:lnTo>
                    <a:lnTo>
                      <a:pt x="20147" y="14700"/>
                    </a:lnTo>
                    <a:lnTo>
                      <a:pt x="19849" y="14899"/>
                    </a:lnTo>
                    <a:lnTo>
                      <a:pt x="19525" y="15098"/>
                    </a:lnTo>
                    <a:lnTo>
                      <a:pt x="19202" y="15247"/>
                    </a:lnTo>
                    <a:lnTo>
                      <a:pt x="18754" y="15421"/>
                    </a:lnTo>
                    <a:lnTo>
                      <a:pt x="18306" y="15521"/>
                    </a:lnTo>
                    <a:lnTo>
                      <a:pt x="17859" y="15595"/>
                    </a:lnTo>
                    <a:lnTo>
                      <a:pt x="17386" y="15620"/>
                    </a:lnTo>
                    <a:lnTo>
                      <a:pt x="17113" y="15620"/>
                    </a:lnTo>
                    <a:lnTo>
                      <a:pt x="16814" y="15570"/>
                    </a:lnTo>
                    <a:lnTo>
                      <a:pt x="16516" y="15545"/>
                    </a:lnTo>
                    <a:lnTo>
                      <a:pt x="16242" y="15471"/>
                    </a:lnTo>
                    <a:lnTo>
                      <a:pt x="16118" y="15396"/>
                    </a:lnTo>
                    <a:lnTo>
                      <a:pt x="16018" y="15297"/>
                    </a:lnTo>
                    <a:lnTo>
                      <a:pt x="15968" y="15172"/>
                    </a:lnTo>
                    <a:lnTo>
                      <a:pt x="15993" y="15023"/>
                    </a:lnTo>
                    <a:lnTo>
                      <a:pt x="16043" y="14899"/>
                    </a:lnTo>
                    <a:lnTo>
                      <a:pt x="16143" y="14824"/>
                    </a:lnTo>
                    <a:lnTo>
                      <a:pt x="16267" y="14774"/>
                    </a:lnTo>
                    <a:lnTo>
                      <a:pt x="16416" y="14774"/>
                    </a:lnTo>
                    <a:lnTo>
                      <a:pt x="16739" y="14849"/>
                    </a:lnTo>
                    <a:lnTo>
                      <a:pt x="17038" y="14899"/>
                    </a:lnTo>
                    <a:lnTo>
                      <a:pt x="17685" y="14899"/>
                    </a:lnTo>
                    <a:lnTo>
                      <a:pt x="18008" y="14849"/>
                    </a:lnTo>
                    <a:lnTo>
                      <a:pt x="18306" y="14799"/>
                    </a:lnTo>
                    <a:lnTo>
                      <a:pt x="18605" y="14700"/>
                    </a:lnTo>
                    <a:lnTo>
                      <a:pt x="18903" y="14600"/>
                    </a:lnTo>
                    <a:lnTo>
                      <a:pt x="19177" y="14476"/>
                    </a:lnTo>
                    <a:lnTo>
                      <a:pt x="19426" y="14327"/>
                    </a:lnTo>
                    <a:lnTo>
                      <a:pt x="19650" y="14177"/>
                    </a:lnTo>
                    <a:lnTo>
                      <a:pt x="19849" y="14003"/>
                    </a:lnTo>
                    <a:lnTo>
                      <a:pt x="20023" y="13829"/>
                    </a:lnTo>
                    <a:lnTo>
                      <a:pt x="20172" y="13630"/>
                    </a:lnTo>
                    <a:lnTo>
                      <a:pt x="20321" y="13431"/>
                    </a:lnTo>
                    <a:lnTo>
                      <a:pt x="20421" y="13232"/>
                    </a:lnTo>
                    <a:lnTo>
                      <a:pt x="20371" y="12834"/>
                    </a:lnTo>
                    <a:lnTo>
                      <a:pt x="20271" y="12461"/>
                    </a:lnTo>
                    <a:lnTo>
                      <a:pt x="20172" y="12088"/>
                    </a:lnTo>
                    <a:lnTo>
                      <a:pt x="20023" y="11740"/>
                    </a:lnTo>
                    <a:lnTo>
                      <a:pt x="19873" y="11392"/>
                    </a:lnTo>
                    <a:lnTo>
                      <a:pt x="19674" y="11068"/>
                    </a:lnTo>
                    <a:lnTo>
                      <a:pt x="19475" y="10745"/>
                    </a:lnTo>
                    <a:lnTo>
                      <a:pt x="19227" y="10422"/>
                    </a:lnTo>
                    <a:lnTo>
                      <a:pt x="18729" y="11019"/>
                    </a:lnTo>
                    <a:lnTo>
                      <a:pt x="18456" y="11292"/>
                    </a:lnTo>
                    <a:lnTo>
                      <a:pt x="18157" y="11591"/>
                    </a:lnTo>
                    <a:lnTo>
                      <a:pt x="17834" y="11839"/>
                    </a:lnTo>
                    <a:lnTo>
                      <a:pt x="17511" y="12088"/>
                    </a:lnTo>
                    <a:lnTo>
                      <a:pt x="17162" y="12312"/>
                    </a:lnTo>
                    <a:lnTo>
                      <a:pt x="16764" y="12511"/>
                    </a:lnTo>
                    <a:lnTo>
                      <a:pt x="16317" y="12685"/>
                    </a:lnTo>
                    <a:lnTo>
                      <a:pt x="15819" y="12834"/>
                    </a:lnTo>
                    <a:lnTo>
                      <a:pt x="15297" y="12934"/>
                    </a:lnTo>
                    <a:lnTo>
                      <a:pt x="15048" y="12959"/>
                    </a:lnTo>
                    <a:lnTo>
                      <a:pt x="14675" y="12959"/>
                    </a:lnTo>
                    <a:lnTo>
                      <a:pt x="14650" y="13332"/>
                    </a:lnTo>
                    <a:lnTo>
                      <a:pt x="14600" y="13705"/>
                    </a:lnTo>
                    <a:lnTo>
                      <a:pt x="14501" y="14078"/>
                    </a:lnTo>
                    <a:lnTo>
                      <a:pt x="14377" y="14451"/>
                    </a:lnTo>
                    <a:lnTo>
                      <a:pt x="14203" y="14799"/>
                    </a:lnTo>
                    <a:lnTo>
                      <a:pt x="14004" y="15147"/>
                    </a:lnTo>
                    <a:lnTo>
                      <a:pt x="13780" y="15471"/>
                    </a:lnTo>
                    <a:lnTo>
                      <a:pt x="13531" y="15794"/>
                    </a:lnTo>
                    <a:lnTo>
                      <a:pt x="13730" y="15943"/>
                    </a:lnTo>
                    <a:lnTo>
                      <a:pt x="13979" y="16117"/>
                    </a:lnTo>
                    <a:lnTo>
                      <a:pt x="14227" y="16267"/>
                    </a:lnTo>
                    <a:lnTo>
                      <a:pt x="14501" y="16391"/>
                    </a:lnTo>
                    <a:lnTo>
                      <a:pt x="14775" y="16491"/>
                    </a:lnTo>
                    <a:lnTo>
                      <a:pt x="15048" y="16590"/>
                    </a:lnTo>
                    <a:lnTo>
                      <a:pt x="15347" y="16665"/>
                    </a:lnTo>
                    <a:lnTo>
                      <a:pt x="15645" y="16714"/>
                    </a:lnTo>
                    <a:lnTo>
                      <a:pt x="15769" y="16764"/>
                    </a:lnTo>
                    <a:lnTo>
                      <a:pt x="15869" y="16839"/>
                    </a:lnTo>
                    <a:lnTo>
                      <a:pt x="15919" y="16963"/>
                    </a:lnTo>
                    <a:lnTo>
                      <a:pt x="15944" y="17112"/>
                    </a:lnTo>
                    <a:lnTo>
                      <a:pt x="15894" y="17237"/>
                    </a:lnTo>
                    <a:lnTo>
                      <a:pt x="15819" y="17336"/>
                    </a:lnTo>
                    <a:lnTo>
                      <a:pt x="15720" y="17386"/>
                    </a:lnTo>
                    <a:lnTo>
                      <a:pt x="15595" y="17411"/>
                    </a:lnTo>
                    <a:lnTo>
                      <a:pt x="15546" y="17411"/>
                    </a:lnTo>
                    <a:lnTo>
                      <a:pt x="15173" y="17361"/>
                    </a:lnTo>
                    <a:lnTo>
                      <a:pt x="14824" y="17262"/>
                    </a:lnTo>
                    <a:lnTo>
                      <a:pt x="14476" y="17162"/>
                    </a:lnTo>
                    <a:lnTo>
                      <a:pt x="14153" y="17013"/>
                    </a:lnTo>
                    <a:lnTo>
                      <a:pt x="13854" y="16864"/>
                    </a:lnTo>
                    <a:lnTo>
                      <a:pt x="13556" y="16690"/>
                    </a:lnTo>
                    <a:lnTo>
                      <a:pt x="13257" y="16491"/>
                    </a:lnTo>
                    <a:lnTo>
                      <a:pt x="13009" y="16267"/>
                    </a:lnTo>
                    <a:lnTo>
                      <a:pt x="12611" y="16565"/>
                    </a:lnTo>
                    <a:lnTo>
                      <a:pt x="12213" y="16814"/>
                    </a:lnTo>
                    <a:lnTo>
                      <a:pt x="11790" y="17013"/>
                    </a:lnTo>
                    <a:lnTo>
                      <a:pt x="11342" y="17212"/>
                    </a:lnTo>
                    <a:lnTo>
                      <a:pt x="10870" y="17336"/>
                    </a:lnTo>
                    <a:lnTo>
                      <a:pt x="10397" y="17436"/>
                    </a:lnTo>
                    <a:lnTo>
                      <a:pt x="10273" y="17660"/>
                    </a:lnTo>
                    <a:lnTo>
                      <a:pt x="10173" y="17883"/>
                    </a:lnTo>
                    <a:lnTo>
                      <a:pt x="10123" y="18132"/>
                    </a:lnTo>
                    <a:lnTo>
                      <a:pt x="10099" y="18381"/>
                    </a:lnTo>
                    <a:lnTo>
                      <a:pt x="10123" y="18630"/>
                    </a:lnTo>
                    <a:lnTo>
                      <a:pt x="10198" y="18853"/>
                    </a:lnTo>
                    <a:lnTo>
                      <a:pt x="10298" y="19077"/>
                    </a:lnTo>
                    <a:lnTo>
                      <a:pt x="10447" y="19301"/>
                    </a:lnTo>
                    <a:lnTo>
                      <a:pt x="10521" y="19425"/>
                    </a:lnTo>
                    <a:lnTo>
                      <a:pt x="10521" y="19550"/>
                    </a:lnTo>
                    <a:lnTo>
                      <a:pt x="10497" y="19699"/>
                    </a:lnTo>
                    <a:lnTo>
                      <a:pt x="10397" y="19799"/>
                    </a:lnTo>
                    <a:lnTo>
                      <a:pt x="10298" y="19873"/>
                    </a:lnTo>
                    <a:lnTo>
                      <a:pt x="10099" y="19873"/>
                    </a:lnTo>
                    <a:lnTo>
                      <a:pt x="10024" y="19848"/>
                    </a:lnTo>
                    <a:lnTo>
                      <a:pt x="9974" y="19823"/>
                    </a:lnTo>
                    <a:lnTo>
                      <a:pt x="9900" y="19749"/>
                    </a:lnTo>
                    <a:lnTo>
                      <a:pt x="9726" y="19525"/>
                    </a:lnTo>
                    <a:lnTo>
                      <a:pt x="9601" y="19251"/>
                    </a:lnTo>
                    <a:lnTo>
                      <a:pt x="9477" y="18978"/>
                    </a:lnTo>
                    <a:lnTo>
                      <a:pt x="9427" y="18704"/>
                    </a:lnTo>
                    <a:lnTo>
                      <a:pt x="9402" y="18431"/>
                    </a:lnTo>
                    <a:lnTo>
                      <a:pt x="9402" y="18132"/>
                    </a:lnTo>
                    <a:lnTo>
                      <a:pt x="9452" y="17859"/>
                    </a:lnTo>
                    <a:lnTo>
                      <a:pt x="9527" y="17585"/>
                    </a:lnTo>
                    <a:lnTo>
                      <a:pt x="9527" y="17585"/>
                    </a:lnTo>
                    <a:lnTo>
                      <a:pt x="9352" y="17610"/>
                    </a:lnTo>
                    <a:lnTo>
                      <a:pt x="8581" y="17734"/>
                    </a:lnTo>
                    <a:lnTo>
                      <a:pt x="8208" y="17784"/>
                    </a:lnTo>
                    <a:lnTo>
                      <a:pt x="7835" y="17883"/>
                    </a:lnTo>
                    <a:lnTo>
                      <a:pt x="7487" y="17983"/>
                    </a:lnTo>
                    <a:lnTo>
                      <a:pt x="7114" y="18132"/>
                    </a:lnTo>
                    <a:lnTo>
                      <a:pt x="6766" y="18306"/>
                    </a:lnTo>
                    <a:lnTo>
                      <a:pt x="6467" y="18530"/>
                    </a:lnTo>
                    <a:lnTo>
                      <a:pt x="6194" y="18754"/>
                    </a:lnTo>
                    <a:lnTo>
                      <a:pt x="6094" y="18878"/>
                    </a:lnTo>
                    <a:lnTo>
                      <a:pt x="5995" y="19028"/>
                    </a:lnTo>
                    <a:lnTo>
                      <a:pt x="5920" y="19152"/>
                    </a:lnTo>
                    <a:lnTo>
                      <a:pt x="5845" y="19301"/>
                    </a:lnTo>
                    <a:lnTo>
                      <a:pt x="5821" y="19450"/>
                    </a:lnTo>
                    <a:lnTo>
                      <a:pt x="5796" y="19600"/>
                    </a:lnTo>
                    <a:lnTo>
                      <a:pt x="5771" y="19724"/>
                    </a:lnTo>
                    <a:lnTo>
                      <a:pt x="5696" y="19848"/>
                    </a:lnTo>
                    <a:lnTo>
                      <a:pt x="5572" y="19923"/>
                    </a:lnTo>
                    <a:lnTo>
                      <a:pt x="5447" y="19948"/>
                    </a:lnTo>
                    <a:lnTo>
                      <a:pt x="5423" y="19948"/>
                    </a:lnTo>
                    <a:lnTo>
                      <a:pt x="5298" y="19898"/>
                    </a:lnTo>
                    <a:lnTo>
                      <a:pt x="5174" y="19823"/>
                    </a:lnTo>
                    <a:lnTo>
                      <a:pt x="5099" y="19724"/>
                    </a:lnTo>
                    <a:lnTo>
                      <a:pt x="5099" y="19575"/>
                    </a:lnTo>
                    <a:lnTo>
                      <a:pt x="5099" y="19376"/>
                    </a:lnTo>
                    <a:lnTo>
                      <a:pt x="5149" y="19177"/>
                    </a:lnTo>
                    <a:lnTo>
                      <a:pt x="5199" y="19003"/>
                    </a:lnTo>
                    <a:lnTo>
                      <a:pt x="5273" y="18829"/>
                    </a:lnTo>
                    <a:lnTo>
                      <a:pt x="5373" y="18654"/>
                    </a:lnTo>
                    <a:lnTo>
                      <a:pt x="5497" y="18505"/>
                    </a:lnTo>
                    <a:lnTo>
                      <a:pt x="5622" y="18356"/>
                    </a:lnTo>
                    <a:lnTo>
                      <a:pt x="5746" y="18207"/>
                    </a:lnTo>
                    <a:lnTo>
                      <a:pt x="6044" y="17933"/>
                    </a:lnTo>
                    <a:lnTo>
                      <a:pt x="6393" y="17709"/>
                    </a:lnTo>
                    <a:lnTo>
                      <a:pt x="6766" y="17510"/>
                    </a:lnTo>
                    <a:lnTo>
                      <a:pt x="7139" y="17361"/>
                    </a:lnTo>
                    <a:lnTo>
                      <a:pt x="6865" y="17237"/>
                    </a:lnTo>
                    <a:lnTo>
                      <a:pt x="6517" y="17087"/>
                    </a:lnTo>
                    <a:lnTo>
                      <a:pt x="6268" y="16938"/>
                    </a:lnTo>
                    <a:lnTo>
                      <a:pt x="6020" y="16789"/>
                    </a:lnTo>
                    <a:lnTo>
                      <a:pt x="5796" y="16590"/>
                    </a:lnTo>
                    <a:lnTo>
                      <a:pt x="5572" y="16391"/>
                    </a:lnTo>
                    <a:lnTo>
                      <a:pt x="5373" y="16167"/>
                    </a:lnTo>
                    <a:lnTo>
                      <a:pt x="5199" y="15943"/>
                    </a:lnTo>
                    <a:lnTo>
                      <a:pt x="5050" y="15695"/>
                    </a:lnTo>
                    <a:lnTo>
                      <a:pt x="4950" y="15471"/>
                    </a:lnTo>
                    <a:lnTo>
                      <a:pt x="4925" y="15322"/>
                    </a:lnTo>
                    <a:lnTo>
                      <a:pt x="4950" y="15197"/>
                    </a:lnTo>
                    <a:lnTo>
                      <a:pt x="5025" y="15073"/>
                    </a:lnTo>
                    <a:lnTo>
                      <a:pt x="5149" y="14998"/>
                    </a:lnTo>
                    <a:lnTo>
                      <a:pt x="5298" y="14973"/>
                    </a:lnTo>
                    <a:lnTo>
                      <a:pt x="5423" y="14998"/>
                    </a:lnTo>
                    <a:lnTo>
                      <a:pt x="5547" y="15098"/>
                    </a:lnTo>
                    <a:lnTo>
                      <a:pt x="5622" y="15197"/>
                    </a:lnTo>
                    <a:lnTo>
                      <a:pt x="5696" y="15396"/>
                    </a:lnTo>
                    <a:lnTo>
                      <a:pt x="5796" y="15570"/>
                    </a:lnTo>
                    <a:lnTo>
                      <a:pt x="5945" y="15744"/>
                    </a:lnTo>
                    <a:lnTo>
                      <a:pt x="6094" y="15894"/>
                    </a:lnTo>
                    <a:lnTo>
                      <a:pt x="6268" y="16068"/>
                    </a:lnTo>
                    <a:lnTo>
                      <a:pt x="6442" y="16217"/>
                    </a:lnTo>
                    <a:lnTo>
                      <a:pt x="6641" y="16341"/>
                    </a:lnTo>
                    <a:lnTo>
                      <a:pt x="6840" y="16441"/>
                    </a:lnTo>
                    <a:lnTo>
                      <a:pt x="7213" y="16615"/>
                    </a:lnTo>
                    <a:lnTo>
                      <a:pt x="7537" y="16739"/>
                    </a:lnTo>
                    <a:lnTo>
                      <a:pt x="7910" y="16839"/>
                    </a:lnTo>
                    <a:lnTo>
                      <a:pt x="8457" y="16963"/>
                    </a:lnTo>
                    <a:lnTo>
                      <a:pt x="8557" y="17013"/>
                    </a:lnTo>
                    <a:lnTo>
                      <a:pt x="9253" y="16889"/>
                    </a:lnTo>
                    <a:lnTo>
                      <a:pt x="10198" y="16739"/>
                    </a:lnTo>
                    <a:lnTo>
                      <a:pt x="10671" y="16665"/>
                    </a:lnTo>
                    <a:lnTo>
                      <a:pt x="11118" y="16515"/>
                    </a:lnTo>
                    <a:lnTo>
                      <a:pt x="11417" y="16416"/>
                    </a:lnTo>
                    <a:lnTo>
                      <a:pt x="11715" y="16267"/>
                    </a:lnTo>
                    <a:lnTo>
                      <a:pt x="12014" y="16117"/>
                    </a:lnTo>
                    <a:lnTo>
                      <a:pt x="12287" y="15943"/>
                    </a:lnTo>
                    <a:lnTo>
                      <a:pt x="12536" y="15744"/>
                    </a:lnTo>
                    <a:lnTo>
                      <a:pt x="12785" y="15521"/>
                    </a:lnTo>
                    <a:lnTo>
                      <a:pt x="12984" y="15297"/>
                    </a:lnTo>
                    <a:lnTo>
                      <a:pt x="13183" y="15073"/>
                    </a:lnTo>
                    <a:lnTo>
                      <a:pt x="13382" y="14824"/>
                    </a:lnTo>
                    <a:lnTo>
                      <a:pt x="13531" y="14551"/>
                    </a:lnTo>
                    <a:lnTo>
                      <a:pt x="13655" y="14277"/>
                    </a:lnTo>
                    <a:lnTo>
                      <a:pt x="13780" y="14003"/>
                    </a:lnTo>
                    <a:lnTo>
                      <a:pt x="13854" y="13730"/>
                    </a:lnTo>
                    <a:lnTo>
                      <a:pt x="13929" y="13431"/>
                    </a:lnTo>
                    <a:lnTo>
                      <a:pt x="13954" y="13158"/>
                    </a:lnTo>
                    <a:lnTo>
                      <a:pt x="13954" y="12859"/>
                    </a:lnTo>
                    <a:lnTo>
                      <a:pt x="13630" y="12785"/>
                    </a:lnTo>
                    <a:lnTo>
                      <a:pt x="13282" y="12660"/>
                    </a:lnTo>
                    <a:lnTo>
                      <a:pt x="12984" y="12511"/>
                    </a:lnTo>
                    <a:lnTo>
                      <a:pt x="12685" y="12312"/>
                    </a:lnTo>
                    <a:lnTo>
                      <a:pt x="12586" y="12213"/>
                    </a:lnTo>
                    <a:lnTo>
                      <a:pt x="12536" y="12088"/>
                    </a:lnTo>
                    <a:lnTo>
                      <a:pt x="12561" y="11939"/>
                    </a:lnTo>
                    <a:lnTo>
                      <a:pt x="12611" y="11815"/>
                    </a:lnTo>
                    <a:lnTo>
                      <a:pt x="12735" y="11715"/>
                    </a:lnTo>
                    <a:lnTo>
                      <a:pt x="12859" y="11690"/>
                    </a:lnTo>
                    <a:lnTo>
                      <a:pt x="12984" y="11690"/>
                    </a:lnTo>
                    <a:lnTo>
                      <a:pt x="13108" y="11740"/>
                    </a:lnTo>
                    <a:lnTo>
                      <a:pt x="13282" y="11864"/>
                    </a:lnTo>
                    <a:lnTo>
                      <a:pt x="13481" y="11964"/>
                    </a:lnTo>
                    <a:lnTo>
                      <a:pt x="13680" y="12063"/>
                    </a:lnTo>
                    <a:lnTo>
                      <a:pt x="13879" y="12113"/>
                    </a:lnTo>
                    <a:lnTo>
                      <a:pt x="14103" y="12188"/>
                    </a:lnTo>
                    <a:lnTo>
                      <a:pt x="14327" y="12213"/>
                    </a:lnTo>
                    <a:lnTo>
                      <a:pt x="14775" y="12237"/>
                    </a:lnTo>
                    <a:lnTo>
                      <a:pt x="15222" y="12213"/>
                    </a:lnTo>
                    <a:lnTo>
                      <a:pt x="15670" y="12138"/>
                    </a:lnTo>
                    <a:lnTo>
                      <a:pt x="16093" y="12014"/>
                    </a:lnTo>
                    <a:lnTo>
                      <a:pt x="16466" y="11864"/>
                    </a:lnTo>
                    <a:lnTo>
                      <a:pt x="16814" y="11690"/>
                    </a:lnTo>
                    <a:lnTo>
                      <a:pt x="17113" y="11491"/>
                    </a:lnTo>
                    <a:lnTo>
                      <a:pt x="17411" y="11267"/>
                    </a:lnTo>
                    <a:lnTo>
                      <a:pt x="17685" y="11043"/>
                    </a:lnTo>
                    <a:lnTo>
                      <a:pt x="17958" y="10795"/>
                    </a:lnTo>
                    <a:lnTo>
                      <a:pt x="18207" y="10521"/>
                    </a:lnTo>
                    <a:lnTo>
                      <a:pt x="18655" y="9999"/>
                    </a:lnTo>
                    <a:lnTo>
                      <a:pt x="18306" y="9601"/>
                    </a:lnTo>
                    <a:lnTo>
                      <a:pt x="17933" y="9228"/>
                    </a:lnTo>
                    <a:lnTo>
                      <a:pt x="17511" y="8904"/>
                    </a:lnTo>
                    <a:lnTo>
                      <a:pt x="17063" y="8606"/>
                    </a:lnTo>
                    <a:lnTo>
                      <a:pt x="16590" y="8357"/>
                    </a:lnTo>
                    <a:lnTo>
                      <a:pt x="16068" y="8133"/>
                    </a:lnTo>
                    <a:lnTo>
                      <a:pt x="15546" y="7934"/>
                    </a:lnTo>
                    <a:lnTo>
                      <a:pt x="14998" y="7810"/>
                    </a:lnTo>
                    <a:lnTo>
                      <a:pt x="14874" y="7760"/>
                    </a:lnTo>
                    <a:lnTo>
                      <a:pt x="14775" y="7661"/>
                    </a:lnTo>
                    <a:lnTo>
                      <a:pt x="14725" y="7536"/>
                    </a:lnTo>
                    <a:lnTo>
                      <a:pt x="14725" y="7387"/>
                    </a:lnTo>
                    <a:lnTo>
                      <a:pt x="14775" y="7263"/>
                    </a:lnTo>
                    <a:lnTo>
                      <a:pt x="14874" y="7163"/>
                    </a:lnTo>
                    <a:lnTo>
                      <a:pt x="14998" y="7114"/>
                    </a:lnTo>
                    <a:lnTo>
                      <a:pt x="15148" y="7114"/>
                    </a:lnTo>
                    <a:lnTo>
                      <a:pt x="15720" y="7263"/>
                    </a:lnTo>
                    <a:lnTo>
                      <a:pt x="16267" y="7437"/>
                    </a:lnTo>
                    <a:lnTo>
                      <a:pt x="16814" y="7661"/>
                    </a:lnTo>
                    <a:lnTo>
                      <a:pt x="17336" y="7934"/>
                    </a:lnTo>
                    <a:lnTo>
                      <a:pt x="17809" y="8258"/>
                    </a:lnTo>
                    <a:lnTo>
                      <a:pt x="18257" y="8581"/>
                    </a:lnTo>
                    <a:lnTo>
                      <a:pt x="18680" y="8954"/>
                    </a:lnTo>
                    <a:lnTo>
                      <a:pt x="19053" y="9377"/>
                    </a:lnTo>
                    <a:lnTo>
                      <a:pt x="19202" y="9029"/>
                    </a:lnTo>
                    <a:lnTo>
                      <a:pt x="19351" y="8705"/>
                    </a:lnTo>
                    <a:lnTo>
                      <a:pt x="19451" y="8357"/>
                    </a:lnTo>
                    <a:lnTo>
                      <a:pt x="19550" y="8009"/>
                    </a:lnTo>
                    <a:lnTo>
                      <a:pt x="19625" y="7661"/>
                    </a:lnTo>
                    <a:lnTo>
                      <a:pt x="19674" y="7313"/>
                    </a:lnTo>
                    <a:lnTo>
                      <a:pt x="19724" y="6964"/>
                    </a:lnTo>
                    <a:lnTo>
                      <a:pt x="19724" y="6616"/>
                    </a:lnTo>
                    <a:lnTo>
                      <a:pt x="19724" y="6268"/>
                    </a:lnTo>
                    <a:lnTo>
                      <a:pt x="19699" y="5920"/>
                    </a:lnTo>
                    <a:lnTo>
                      <a:pt x="19674" y="5547"/>
                    </a:lnTo>
                    <a:lnTo>
                      <a:pt x="19600" y="5198"/>
                    </a:lnTo>
                    <a:lnTo>
                      <a:pt x="19525" y="4850"/>
                    </a:lnTo>
                    <a:lnTo>
                      <a:pt x="19426" y="4527"/>
                    </a:lnTo>
                    <a:lnTo>
                      <a:pt x="19301" y="4179"/>
                    </a:lnTo>
                    <a:lnTo>
                      <a:pt x="19152" y="3855"/>
                    </a:lnTo>
                    <a:lnTo>
                      <a:pt x="18978" y="3532"/>
                    </a:lnTo>
                    <a:lnTo>
                      <a:pt x="18804" y="3234"/>
                    </a:lnTo>
                    <a:lnTo>
                      <a:pt x="18630" y="2935"/>
                    </a:lnTo>
                    <a:lnTo>
                      <a:pt x="18406" y="2661"/>
                    </a:lnTo>
                    <a:lnTo>
                      <a:pt x="18182" y="2363"/>
                    </a:lnTo>
                    <a:lnTo>
                      <a:pt x="17958" y="2089"/>
                    </a:lnTo>
                    <a:lnTo>
                      <a:pt x="17685" y="1841"/>
                    </a:lnTo>
                    <a:lnTo>
                      <a:pt x="17436" y="1592"/>
                    </a:lnTo>
                    <a:lnTo>
                      <a:pt x="17137" y="1343"/>
                    </a:lnTo>
                    <a:lnTo>
                      <a:pt x="16864" y="1119"/>
                    </a:lnTo>
                    <a:lnTo>
                      <a:pt x="16541" y="896"/>
                    </a:lnTo>
                    <a:lnTo>
                      <a:pt x="16242" y="697"/>
                    </a:lnTo>
                    <a:lnTo>
                      <a:pt x="15894" y="498"/>
                    </a:lnTo>
                    <a:lnTo>
                      <a:pt x="15570" y="323"/>
                    </a:lnTo>
                    <a:lnTo>
                      <a:pt x="15222" y="149"/>
                    </a:lnTo>
                    <a:lnTo>
                      <a:pt x="1487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5"/>
              <p:cNvSpPr/>
              <p:nvPr/>
            </p:nvSpPr>
            <p:spPr>
              <a:xfrm>
                <a:off x="2636107" y="2212429"/>
                <a:ext cx="292830" cy="384640"/>
              </a:xfrm>
              <a:custGeom>
                <a:avLst/>
                <a:gdLst/>
                <a:ahLst/>
                <a:cxnLst/>
                <a:rect l="l" t="t" r="r" b="b"/>
                <a:pathLst>
                  <a:path w="14203" h="18656" extrusionOk="0">
                    <a:moveTo>
                      <a:pt x="4826" y="1"/>
                    </a:moveTo>
                    <a:lnTo>
                      <a:pt x="4453" y="26"/>
                    </a:lnTo>
                    <a:lnTo>
                      <a:pt x="4104" y="76"/>
                    </a:lnTo>
                    <a:lnTo>
                      <a:pt x="3756" y="125"/>
                    </a:lnTo>
                    <a:lnTo>
                      <a:pt x="3433" y="200"/>
                    </a:lnTo>
                    <a:lnTo>
                      <a:pt x="3109" y="299"/>
                    </a:lnTo>
                    <a:lnTo>
                      <a:pt x="2786" y="399"/>
                    </a:lnTo>
                    <a:lnTo>
                      <a:pt x="2488" y="523"/>
                    </a:lnTo>
                    <a:lnTo>
                      <a:pt x="2115" y="722"/>
                    </a:lnTo>
                    <a:lnTo>
                      <a:pt x="1791" y="971"/>
                    </a:lnTo>
                    <a:lnTo>
                      <a:pt x="1518" y="1220"/>
                    </a:lnTo>
                    <a:lnTo>
                      <a:pt x="1294" y="1493"/>
                    </a:lnTo>
                    <a:lnTo>
                      <a:pt x="1095" y="1792"/>
                    </a:lnTo>
                    <a:lnTo>
                      <a:pt x="946" y="2115"/>
                    </a:lnTo>
                    <a:lnTo>
                      <a:pt x="821" y="2438"/>
                    </a:lnTo>
                    <a:lnTo>
                      <a:pt x="722" y="2762"/>
                    </a:lnTo>
                    <a:lnTo>
                      <a:pt x="1169" y="2538"/>
                    </a:lnTo>
                    <a:lnTo>
                      <a:pt x="1642" y="2339"/>
                    </a:lnTo>
                    <a:lnTo>
                      <a:pt x="2139" y="2190"/>
                    </a:lnTo>
                    <a:lnTo>
                      <a:pt x="2637" y="2040"/>
                    </a:lnTo>
                    <a:lnTo>
                      <a:pt x="3159" y="1916"/>
                    </a:lnTo>
                    <a:lnTo>
                      <a:pt x="3657" y="1841"/>
                    </a:lnTo>
                    <a:lnTo>
                      <a:pt x="4179" y="1767"/>
                    </a:lnTo>
                    <a:lnTo>
                      <a:pt x="4726" y="1742"/>
                    </a:lnTo>
                    <a:lnTo>
                      <a:pt x="5248" y="1717"/>
                    </a:lnTo>
                    <a:lnTo>
                      <a:pt x="5796" y="1742"/>
                    </a:lnTo>
                    <a:lnTo>
                      <a:pt x="6318" y="1792"/>
                    </a:lnTo>
                    <a:lnTo>
                      <a:pt x="6840" y="1866"/>
                    </a:lnTo>
                    <a:lnTo>
                      <a:pt x="7388" y="1966"/>
                    </a:lnTo>
                    <a:lnTo>
                      <a:pt x="7910" y="2090"/>
                    </a:lnTo>
                    <a:lnTo>
                      <a:pt x="8432" y="2264"/>
                    </a:lnTo>
                    <a:lnTo>
                      <a:pt x="8954" y="2438"/>
                    </a:lnTo>
                    <a:lnTo>
                      <a:pt x="9079" y="2513"/>
                    </a:lnTo>
                    <a:lnTo>
                      <a:pt x="9153" y="2637"/>
                    </a:lnTo>
                    <a:lnTo>
                      <a:pt x="9178" y="2762"/>
                    </a:lnTo>
                    <a:lnTo>
                      <a:pt x="9153" y="2911"/>
                    </a:lnTo>
                    <a:lnTo>
                      <a:pt x="9079" y="3010"/>
                    </a:lnTo>
                    <a:lnTo>
                      <a:pt x="8954" y="3110"/>
                    </a:lnTo>
                    <a:lnTo>
                      <a:pt x="8830" y="3135"/>
                    </a:lnTo>
                    <a:lnTo>
                      <a:pt x="8681" y="3110"/>
                    </a:lnTo>
                    <a:lnTo>
                      <a:pt x="8159" y="2911"/>
                    </a:lnTo>
                    <a:lnTo>
                      <a:pt x="7636" y="2762"/>
                    </a:lnTo>
                    <a:lnTo>
                      <a:pt x="7089" y="2637"/>
                    </a:lnTo>
                    <a:lnTo>
                      <a:pt x="6542" y="2538"/>
                    </a:lnTo>
                    <a:lnTo>
                      <a:pt x="6020" y="2463"/>
                    </a:lnTo>
                    <a:lnTo>
                      <a:pt x="5472" y="2438"/>
                    </a:lnTo>
                    <a:lnTo>
                      <a:pt x="4925" y="2438"/>
                    </a:lnTo>
                    <a:lnTo>
                      <a:pt x="4403" y="2463"/>
                    </a:lnTo>
                    <a:lnTo>
                      <a:pt x="3856" y="2513"/>
                    </a:lnTo>
                    <a:lnTo>
                      <a:pt x="3333" y="2612"/>
                    </a:lnTo>
                    <a:lnTo>
                      <a:pt x="2811" y="2712"/>
                    </a:lnTo>
                    <a:lnTo>
                      <a:pt x="2314" y="2861"/>
                    </a:lnTo>
                    <a:lnTo>
                      <a:pt x="1816" y="3035"/>
                    </a:lnTo>
                    <a:lnTo>
                      <a:pt x="1344" y="3234"/>
                    </a:lnTo>
                    <a:lnTo>
                      <a:pt x="871" y="3483"/>
                    </a:lnTo>
                    <a:lnTo>
                      <a:pt x="423" y="3732"/>
                    </a:lnTo>
                    <a:lnTo>
                      <a:pt x="274" y="4378"/>
                    </a:lnTo>
                    <a:lnTo>
                      <a:pt x="125" y="5000"/>
                    </a:lnTo>
                    <a:lnTo>
                      <a:pt x="50" y="5622"/>
                    </a:lnTo>
                    <a:lnTo>
                      <a:pt x="0" y="5945"/>
                    </a:lnTo>
                    <a:lnTo>
                      <a:pt x="0" y="6244"/>
                    </a:lnTo>
                    <a:lnTo>
                      <a:pt x="0" y="7637"/>
                    </a:lnTo>
                    <a:lnTo>
                      <a:pt x="771" y="7438"/>
                    </a:lnTo>
                    <a:lnTo>
                      <a:pt x="1543" y="7313"/>
                    </a:lnTo>
                    <a:lnTo>
                      <a:pt x="2338" y="7214"/>
                    </a:lnTo>
                    <a:lnTo>
                      <a:pt x="3109" y="7189"/>
                    </a:lnTo>
                    <a:lnTo>
                      <a:pt x="3905" y="7214"/>
                    </a:lnTo>
                    <a:lnTo>
                      <a:pt x="4701" y="7264"/>
                    </a:lnTo>
                    <a:lnTo>
                      <a:pt x="5522" y="7388"/>
                    </a:lnTo>
                    <a:lnTo>
                      <a:pt x="6318" y="7562"/>
                    </a:lnTo>
                    <a:lnTo>
                      <a:pt x="6467" y="7637"/>
                    </a:lnTo>
                    <a:lnTo>
                      <a:pt x="6542" y="7736"/>
                    </a:lnTo>
                    <a:lnTo>
                      <a:pt x="6592" y="7861"/>
                    </a:lnTo>
                    <a:lnTo>
                      <a:pt x="6592" y="8010"/>
                    </a:lnTo>
                    <a:lnTo>
                      <a:pt x="6517" y="8134"/>
                    </a:lnTo>
                    <a:lnTo>
                      <a:pt x="6417" y="8234"/>
                    </a:lnTo>
                    <a:lnTo>
                      <a:pt x="6293" y="8259"/>
                    </a:lnTo>
                    <a:lnTo>
                      <a:pt x="6219" y="8283"/>
                    </a:lnTo>
                    <a:lnTo>
                      <a:pt x="6169" y="8259"/>
                    </a:lnTo>
                    <a:lnTo>
                      <a:pt x="5373" y="8084"/>
                    </a:lnTo>
                    <a:lnTo>
                      <a:pt x="4577" y="7985"/>
                    </a:lnTo>
                    <a:lnTo>
                      <a:pt x="3806" y="7910"/>
                    </a:lnTo>
                    <a:lnTo>
                      <a:pt x="3035" y="7885"/>
                    </a:lnTo>
                    <a:lnTo>
                      <a:pt x="2264" y="7935"/>
                    </a:lnTo>
                    <a:lnTo>
                      <a:pt x="1518" y="8035"/>
                    </a:lnTo>
                    <a:lnTo>
                      <a:pt x="747" y="8184"/>
                    </a:lnTo>
                    <a:lnTo>
                      <a:pt x="0" y="8383"/>
                    </a:lnTo>
                    <a:lnTo>
                      <a:pt x="0" y="13905"/>
                    </a:lnTo>
                    <a:lnTo>
                      <a:pt x="299" y="13730"/>
                    </a:lnTo>
                    <a:lnTo>
                      <a:pt x="597" y="13581"/>
                    </a:lnTo>
                    <a:lnTo>
                      <a:pt x="896" y="13432"/>
                    </a:lnTo>
                    <a:lnTo>
                      <a:pt x="1244" y="13332"/>
                    </a:lnTo>
                    <a:lnTo>
                      <a:pt x="1592" y="13233"/>
                    </a:lnTo>
                    <a:lnTo>
                      <a:pt x="1940" y="13134"/>
                    </a:lnTo>
                    <a:lnTo>
                      <a:pt x="2687" y="12984"/>
                    </a:lnTo>
                    <a:lnTo>
                      <a:pt x="3184" y="12910"/>
                    </a:lnTo>
                    <a:lnTo>
                      <a:pt x="3682" y="12860"/>
                    </a:lnTo>
                    <a:lnTo>
                      <a:pt x="4179" y="12885"/>
                    </a:lnTo>
                    <a:lnTo>
                      <a:pt x="4676" y="12910"/>
                    </a:lnTo>
                    <a:lnTo>
                      <a:pt x="5174" y="12984"/>
                    </a:lnTo>
                    <a:lnTo>
                      <a:pt x="5671" y="13109"/>
                    </a:lnTo>
                    <a:lnTo>
                      <a:pt x="6119" y="13258"/>
                    </a:lnTo>
                    <a:lnTo>
                      <a:pt x="6592" y="13432"/>
                    </a:lnTo>
                    <a:lnTo>
                      <a:pt x="6691" y="13531"/>
                    </a:lnTo>
                    <a:lnTo>
                      <a:pt x="6766" y="13631"/>
                    </a:lnTo>
                    <a:lnTo>
                      <a:pt x="6791" y="13780"/>
                    </a:lnTo>
                    <a:lnTo>
                      <a:pt x="6766" y="13905"/>
                    </a:lnTo>
                    <a:lnTo>
                      <a:pt x="6666" y="14029"/>
                    </a:lnTo>
                    <a:lnTo>
                      <a:pt x="6567" y="14104"/>
                    </a:lnTo>
                    <a:lnTo>
                      <a:pt x="6417" y="14128"/>
                    </a:lnTo>
                    <a:lnTo>
                      <a:pt x="6293" y="14079"/>
                    </a:lnTo>
                    <a:lnTo>
                      <a:pt x="5895" y="13929"/>
                    </a:lnTo>
                    <a:lnTo>
                      <a:pt x="5472" y="13780"/>
                    </a:lnTo>
                    <a:lnTo>
                      <a:pt x="5025" y="13681"/>
                    </a:lnTo>
                    <a:lnTo>
                      <a:pt x="4602" y="13631"/>
                    </a:lnTo>
                    <a:lnTo>
                      <a:pt x="4154" y="13581"/>
                    </a:lnTo>
                    <a:lnTo>
                      <a:pt x="3706" y="13581"/>
                    </a:lnTo>
                    <a:lnTo>
                      <a:pt x="3259" y="13606"/>
                    </a:lnTo>
                    <a:lnTo>
                      <a:pt x="2836" y="13681"/>
                    </a:lnTo>
                    <a:lnTo>
                      <a:pt x="1965" y="13855"/>
                    </a:lnTo>
                    <a:lnTo>
                      <a:pt x="1567" y="13979"/>
                    </a:lnTo>
                    <a:lnTo>
                      <a:pt x="1219" y="14079"/>
                    </a:lnTo>
                    <a:lnTo>
                      <a:pt x="871" y="14228"/>
                    </a:lnTo>
                    <a:lnTo>
                      <a:pt x="548" y="14402"/>
                    </a:lnTo>
                    <a:lnTo>
                      <a:pt x="274" y="14601"/>
                    </a:lnTo>
                    <a:lnTo>
                      <a:pt x="0" y="14850"/>
                    </a:lnTo>
                    <a:lnTo>
                      <a:pt x="0" y="17959"/>
                    </a:lnTo>
                    <a:lnTo>
                      <a:pt x="274" y="18108"/>
                    </a:lnTo>
                    <a:lnTo>
                      <a:pt x="548" y="18257"/>
                    </a:lnTo>
                    <a:lnTo>
                      <a:pt x="821" y="18382"/>
                    </a:lnTo>
                    <a:lnTo>
                      <a:pt x="1120" y="18481"/>
                    </a:lnTo>
                    <a:lnTo>
                      <a:pt x="1418" y="18556"/>
                    </a:lnTo>
                    <a:lnTo>
                      <a:pt x="1766" y="18605"/>
                    </a:lnTo>
                    <a:lnTo>
                      <a:pt x="2139" y="18630"/>
                    </a:lnTo>
                    <a:lnTo>
                      <a:pt x="2537" y="18655"/>
                    </a:lnTo>
                    <a:lnTo>
                      <a:pt x="3010" y="18630"/>
                    </a:lnTo>
                    <a:lnTo>
                      <a:pt x="3458" y="18556"/>
                    </a:lnTo>
                    <a:lnTo>
                      <a:pt x="3856" y="18456"/>
                    </a:lnTo>
                    <a:lnTo>
                      <a:pt x="4229" y="18307"/>
                    </a:lnTo>
                    <a:lnTo>
                      <a:pt x="4477" y="18183"/>
                    </a:lnTo>
                    <a:lnTo>
                      <a:pt x="4701" y="18009"/>
                    </a:lnTo>
                    <a:lnTo>
                      <a:pt x="4900" y="17834"/>
                    </a:lnTo>
                    <a:lnTo>
                      <a:pt x="5050" y="17635"/>
                    </a:lnTo>
                    <a:lnTo>
                      <a:pt x="4776" y="17511"/>
                    </a:lnTo>
                    <a:lnTo>
                      <a:pt x="4502" y="17362"/>
                    </a:lnTo>
                    <a:lnTo>
                      <a:pt x="4229" y="17213"/>
                    </a:lnTo>
                    <a:lnTo>
                      <a:pt x="4005" y="17038"/>
                    </a:lnTo>
                    <a:lnTo>
                      <a:pt x="3781" y="16840"/>
                    </a:lnTo>
                    <a:lnTo>
                      <a:pt x="3557" y="16616"/>
                    </a:lnTo>
                    <a:lnTo>
                      <a:pt x="3383" y="16417"/>
                    </a:lnTo>
                    <a:lnTo>
                      <a:pt x="3209" y="16168"/>
                    </a:lnTo>
                    <a:lnTo>
                      <a:pt x="3159" y="16044"/>
                    </a:lnTo>
                    <a:lnTo>
                      <a:pt x="3184" y="15894"/>
                    </a:lnTo>
                    <a:lnTo>
                      <a:pt x="3234" y="15770"/>
                    </a:lnTo>
                    <a:lnTo>
                      <a:pt x="3333" y="15670"/>
                    </a:lnTo>
                    <a:lnTo>
                      <a:pt x="3458" y="15621"/>
                    </a:lnTo>
                    <a:lnTo>
                      <a:pt x="3607" y="15646"/>
                    </a:lnTo>
                    <a:lnTo>
                      <a:pt x="3731" y="15695"/>
                    </a:lnTo>
                    <a:lnTo>
                      <a:pt x="3831" y="15795"/>
                    </a:lnTo>
                    <a:lnTo>
                      <a:pt x="3980" y="15994"/>
                    </a:lnTo>
                    <a:lnTo>
                      <a:pt x="4129" y="16193"/>
                    </a:lnTo>
                    <a:lnTo>
                      <a:pt x="4328" y="16392"/>
                    </a:lnTo>
                    <a:lnTo>
                      <a:pt x="4527" y="16541"/>
                    </a:lnTo>
                    <a:lnTo>
                      <a:pt x="4751" y="16715"/>
                    </a:lnTo>
                    <a:lnTo>
                      <a:pt x="5000" y="16840"/>
                    </a:lnTo>
                    <a:lnTo>
                      <a:pt x="5248" y="16964"/>
                    </a:lnTo>
                    <a:lnTo>
                      <a:pt x="5522" y="17063"/>
                    </a:lnTo>
                    <a:lnTo>
                      <a:pt x="5547" y="17063"/>
                    </a:lnTo>
                    <a:lnTo>
                      <a:pt x="5920" y="17014"/>
                    </a:lnTo>
                    <a:lnTo>
                      <a:pt x="6268" y="16964"/>
                    </a:lnTo>
                    <a:lnTo>
                      <a:pt x="6641" y="16864"/>
                    </a:lnTo>
                    <a:lnTo>
                      <a:pt x="6990" y="16740"/>
                    </a:lnTo>
                    <a:lnTo>
                      <a:pt x="7338" y="16591"/>
                    </a:lnTo>
                    <a:lnTo>
                      <a:pt x="7661" y="16417"/>
                    </a:lnTo>
                    <a:lnTo>
                      <a:pt x="7960" y="16243"/>
                    </a:lnTo>
                    <a:lnTo>
                      <a:pt x="8258" y="16044"/>
                    </a:lnTo>
                    <a:lnTo>
                      <a:pt x="8532" y="15820"/>
                    </a:lnTo>
                    <a:lnTo>
                      <a:pt x="8805" y="15571"/>
                    </a:lnTo>
                    <a:lnTo>
                      <a:pt x="9029" y="15322"/>
                    </a:lnTo>
                    <a:lnTo>
                      <a:pt x="9228" y="15049"/>
                    </a:lnTo>
                    <a:lnTo>
                      <a:pt x="9427" y="14775"/>
                    </a:lnTo>
                    <a:lnTo>
                      <a:pt x="9576" y="14477"/>
                    </a:lnTo>
                    <a:lnTo>
                      <a:pt x="9701" y="14178"/>
                    </a:lnTo>
                    <a:lnTo>
                      <a:pt x="9775" y="13880"/>
                    </a:lnTo>
                    <a:lnTo>
                      <a:pt x="9850" y="13556"/>
                    </a:lnTo>
                    <a:lnTo>
                      <a:pt x="9875" y="13233"/>
                    </a:lnTo>
                    <a:lnTo>
                      <a:pt x="9924" y="12537"/>
                    </a:lnTo>
                    <a:lnTo>
                      <a:pt x="9949" y="12014"/>
                    </a:lnTo>
                    <a:lnTo>
                      <a:pt x="9900" y="11989"/>
                    </a:lnTo>
                    <a:lnTo>
                      <a:pt x="9576" y="11790"/>
                    </a:lnTo>
                    <a:lnTo>
                      <a:pt x="9253" y="11591"/>
                    </a:lnTo>
                    <a:lnTo>
                      <a:pt x="8905" y="11417"/>
                    </a:lnTo>
                    <a:lnTo>
                      <a:pt x="8557" y="11243"/>
                    </a:lnTo>
                    <a:lnTo>
                      <a:pt x="7835" y="10945"/>
                    </a:lnTo>
                    <a:lnTo>
                      <a:pt x="7089" y="10696"/>
                    </a:lnTo>
                    <a:lnTo>
                      <a:pt x="6318" y="10522"/>
                    </a:lnTo>
                    <a:lnTo>
                      <a:pt x="5920" y="10447"/>
                    </a:lnTo>
                    <a:lnTo>
                      <a:pt x="5522" y="10373"/>
                    </a:lnTo>
                    <a:lnTo>
                      <a:pt x="5124" y="10323"/>
                    </a:lnTo>
                    <a:lnTo>
                      <a:pt x="4726" y="10298"/>
                    </a:lnTo>
                    <a:lnTo>
                      <a:pt x="3930" y="10298"/>
                    </a:lnTo>
                    <a:lnTo>
                      <a:pt x="3781" y="10248"/>
                    </a:lnTo>
                    <a:lnTo>
                      <a:pt x="3682" y="10174"/>
                    </a:lnTo>
                    <a:lnTo>
                      <a:pt x="3607" y="10074"/>
                    </a:lnTo>
                    <a:lnTo>
                      <a:pt x="3557" y="9950"/>
                    </a:lnTo>
                    <a:lnTo>
                      <a:pt x="3582" y="9801"/>
                    </a:lnTo>
                    <a:lnTo>
                      <a:pt x="3657" y="9676"/>
                    </a:lnTo>
                    <a:lnTo>
                      <a:pt x="3781" y="9602"/>
                    </a:lnTo>
                    <a:lnTo>
                      <a:pt x="3930" y="9577"/>
                    </a:lnTo>
                    <a:lnTo>
                      <a:pt x="4751" y="9577"/>
                    </a:lnTo>
                    <a:lnTo>
                      <a:pt x="5547" y="9651"/>
                    </a:lnTo>
                    <a:lnTo>
                      <a:pt x="6343" y="9801"/>
                    </a:lnTo>
                    <a:lnTo>
                      <a:pt x="7139" y="9975"/>
                    </a:lnTo>
                    <a:lnTo>
                      <a:pt x="7910" y="10223"/>
                    </a:lnTo>
                    <a:lnTo>
                      <a:pt x="8631" y="10497"/>
                    </a:lnTo>
                    <a:lnTo>
                      <a:pt x="9352" y="10845"/>
                    </a:lnTo>
                    <a:lnTo>
                      <a:pt x="10024" y="11243"/>
                    </a:lnTo>
                    <a:lnTo>
                      <a:pt x="10099" y="10895"/>
                    </a:lnTo>
                    <a:lnTo>
                      <a:pt x="10223" y="10547"/>
                    </a:lnTo>
                    <a:lnTo>
                      <a:pt x="10372" y="10223"/>
                    </a:lnTo>
                    <a:lnTo>
                      <a:pt x="10546" y="9900"/>
                    </a:lnTo>
                    <a:lnTo>
                      <a:pt x="10770" y="9602"/>
                    </a:lnTo>
                    <a:lnTo>
                      <a:pt x="10994" y="9328"/>
                    </a:lnTo>
                    <a:lnTo>
                      <a:pt x="11218" y="9079"/>
                    </a:lnTo>
                    <a:lnTo>
                      <a:pt x="11491" y="8806"/>
                    </a:lnTo>
                    <a:lnTo>
                      <a:pt x="11989" y="8333"/>
                    </a:lnTo>
                    <a:lnTo>
                      <a:pt x="12188" y="8159"/>
                    </a:lnTo>
                    <a:lnTo>
                      <a:pt x="12238" y="8109"/>
                    </a:lnTo>
                    <a:lnTo>
                      <a:pt x="11715" y="7637"/>
                    </a:lnTo>
                    <a:lnTo>
                      <a:pt x="11442" y="7388"/>
                    </a:lnTo>
                    <a:lnTo>
                      <a:pt x="11143" y="7164"/>
                    </a:lnTo>
                    <a:lnTo>
                      <a:pt x="10845" y="6940"/>
                    </a:lnTo>
                    <a:lnTo>
                      <a:pt x="10497" y="6741"/>
                    </a:lnTo>
                    <a:lnTo>
                      <a:pt x="10148" y="6542"/>
                    </a:lnTo>
                    <a:lnTo>
                      <a:pt x="9750" y="6368"/>
                    </a:lnTo>
                    <a:lnTo>
                      <a:pt x="9352" y="6194"/>
                    </a:lnTo>
                    <a:lnTo>
                      <a:pt x="8905" y="6045"/>
                    </a:lnTo>
                    <a:lnTo>
                      <a:pt x="8432" y="5896"/>
                    </a:lnTo>
                    <a:lnTo>
                      <a:pt x="7935" y="5796"/>
                    </a:lnTo>
                    <a:lnTo>
                      <a:pt x="7388" y="5697"/>
                    </a:lnTo>
                    <a:lnTo>
                      <a:pt x="6815" y="5647"/>
                    </a:lnTo>
                    <a:lnTo>
                      <a:pt x="6194" y="5597"/>
                    </a:lnTo>
                    <a:lnTo>
                      <a:pt x="5522" y="5597"/>
                    </a:lnTo>
                    <a:lnTo>
                      <a:pt x="5373" y="5547"/>
                    </a:lnTo>
                    <a:lnTo>
                      <a:pt x="5273" y="5473"/>
                    </a:lnTo>
                    <a:lnTo>
                      <a:pt x="5199" y="5373"/>
                    </a:lnTo>
                    <a:lnTo>
                      <a:pt x="5174" y="5224"/>
                    </a:lnTo>
                    <a:lnTo>
                      <a:pt x="5199" y="5100"/>
                    </a:lnTo>
                    <a:lnTo>
                      <a:pt x="5273" y="4975"/>
                    </a:lnTo>
                    <a:lnTo>
                      <a:pt x="5373" y="4901"/>
                    </a:lnTo>
                    <a:lnTo>
                      <a:pt x="5522" y="4876"/>
                    </a:lnTo>
                    <a:lnTo>
                      <a:pt x="6243" y="4901"/>
                    </a:lnTo>
                    <a:lnTo>
                      <a:pt x="6915" y="4926"/>
                    </a:lnTo>
                    <a:lnTo>
                      <a:pt x="7537" y="5000"/>
                    </a:lnTo>
                    <a:lnTo>
                      <a:pt x="8109" y="5100"/>
                    </a:lnTo>
                    <a:lnTo>
                      <a:pt x="8656" y="5224"/>
                    </a:lnTo>
                    <a:lnTo>
                      <a:pt x="9153" y="5373"/>
                    </a:lnTo>
                    <a:lnTo>
                      <a:pt x="9626" y="5523"/>
                    </a:lnTo>
                    <a:lnTo>
                      <a:pt x="10074" y="5722"/>
                    </a:lnTo>
                    <a:lnTo>
                      <a:pt x="10497" y="5921"/>
                    </a:lnTo>
                    <a:lnTo>
                      <a:pt x="10870" y="6119"/>
                    </a:lnTo>
                    <a:lnTo>
                      <a:pt x="11243" y="6368"/>
                    </a:lnTo>
                    <a:lnTo>
                      <a:pt x="11591" y="6592"/>
                    </a:lnTo>
                    <a:lnTo>
                      <a:pt x="11914" y="6841"/>
                    </a:lnTo>
                    <a:lnTo>
                      <a:pt x="12213" y="7114"/>
                    </a:lnTo>
                    <a:lnTo>
                      <a:pt x="12760" y="7637"/>
                    </a:lnTo>
                    <a:lnTo>
                      <a:pt x="13058" y="7363"/>
                    </a:lnTo>
                    <a:lnTo>
                      <a:pt x="13332" y="7065"/>
                    </a:lnTo>
                    <a:lnTo>
                      <a:pt x="13556" y="6791"/>
                    </a:lnTo>
                    <a:lnTo>
                      <a:pt x="13780" y="6468"/>
                    </a:lnTo>
                    <a:lnTo>
                      <a:pt x="13904" y="6219"/>
                    </a:lnTo>
                    <a:lnTo>
                      <a:pt x="14028" y="5945"/>
                    </a:lnTo>
                    <a:lnTo>
                      <a:pt x="14103" y="5647"/>
                    </a:lnTo>
                    <a:lnTo>
                      <a:pt x="14178" y="5324"/>
                    </a:lnTo>
                    <a:lnTo>
                      <a:pt x="14203" y="5025"/>
                    </a:lnTo>
                    <a:lnTo>
                      <a:pt x="14178" y="4727"/>
                    </a:lnTo>
                    <a:lnTo>
                      <a:pt x="14103" y="4478"/>
                    </a:lnTo>
                    <a:lnTo>
                      <a:pt x="14053" y="4354"/>
                    </a:lnTo>
                    <a:lnTo>
                      <a:pt x="13979" y="4229"/>
                    </a:lnTo>
                    <a:lnTo>
                      <a:pt x="13630" y="3831"/>
                    </a:lnTo>
                    <a:lnTo>
                      <a:pt x="13556" y="3831"/>
                    </a:lnTo>
                    <a:lnTo>
                      <a:pt x="13282" y="3881"/>
                    </a:lnTo>
                    <a:lnTo>
                      <a:pt x="13034" y="3931"/>
                    </a:lnTo>
                    <a:lnTo>
                      <a:pt x="12760" y="4030"/>
                    </a:lnTo>
                    <a:lnTo>
                      <a:pt x="12536" y="4155"/>
                    </a:lnTo>
                    <a:lnTo>
                      <a:pt x="12312" y="4304"/>
                    </a:lnTo>
                    <a:lnTo>
                      <a:pt x="12138" y="4478"/>
                    </a:lnTo>
                    <a:lnTo>
                      <a:pt x="11989" y="4677"/>
                    </a:lnTo>
                    <a:lnTo>
                      <a:pt x="11889" y="4901"/>
                    </a:lnTo>
                    <a:lnTo>
                      <a:pt x="11840" y="4975"/>
                    </a:lnTo>
                    <a:lnTo>
                      <a:pt x="11740" y="5050"/>
                    </a:lnTo>
                    <a:lnTo>
                      <a:pt x="11666" y="5100"/>
                    </a:lnTo>
                    <a:lnTo>
                      <a:pt x="11541" y="5125"/>
                    </a:lnTo>
                    <a:lnTo>
                      <a:pt x="11417" y="5100"/>
                    </a:lnTo>
                    <a:lnTo>
                      <a:pt x="11292" y="5000"/>
                    </a:lnTo>
                    <a:lnTo>
                      <a:pt x="11218" y="4901"/>
                    </a:lnTo>
                    <a:lnTo>
                      <a:pt x="11193" y="4776"/>
                    </a:lnTo>
                    <a:lnTo>
                      <a:pt x="11218" y="4627"/>
                    </a:lnTo>
                    <a:lnTo>
                      <a:pt x="11342" y="4378"/>
                    </a:lnTo>
                    <a:lnTo>
                      <a:pt x="11516" y="4130"/>
                    </a:lnTo>
                    <a:lnTo>
                      <a:pt x="11715" y="3906"/>
                    </a:lnTo>
                    <a:lnTo>
                      <a:pt x="11939" y="3707"/>
                    </a:lnTo>
                    <a:lnTo>
                      <a:pt x="12188" y="3558"/>
                    </a:lnTo>
                    <a:lnTo>
                      <a:pt x="12461" y="3408"/>
                    </a:lnTo>
                    <a:lnTo>
                      <a:pt x="12735" y="3284"/>
                    </a:lnTo>
                    <a:lnTo>
                      <a:pt x="13034" y="3209"/>
                    </a:lnTo>
                    <a:lnTo>
                      <a:pt x="12536" y="2762"/>
                    </a:lnTo>
                    <a:lnTo>
                      <a:pt x="12014" y="2339"/>
                    </a:lnTo>
                    <a:lnTo>
                      <a:pt x="11467" y="1941"/>
                    </a:lnTo>
                    <a:lnTo>
                      <a:pt x="10870" y="1568"/>
                    </a:lnTo>
                    <a:lnTo>
                      <a:pt x="10273" y="1245"/>
                    </a:lnTo>
                    <a:lnTo>
                      <a:pt x="9626" y="946"/>
                    </a:lnTo>
                    <a:lnTo>
                      <a:pt x="8979" y="697"/>
                    </a:lnTo>
                    <a:lnTo>
                      <a:pt x="8308" y="449"/>
                    </a:lnTo>
                    <a:lnTo>
                      <a:pt x="7910" y="349"/>
                    </a:lnTo>
                    <a:lnTo>
                      <a:pt x="7512" y="250"/>
                    </a:lnTo>
                    <a:lnTo>
                      <a:pt x="7114" y="175"/>
                    </a:lnTo>
                    <a:lnTo>
                      <a:pt x="6716" y="100"/>
                    </a:lnTo>
                    <a:lnTo>
                      <a:pt x="6343" y="51"/>
                    </a:lnTo>
                    <a:lnTo>
                      <a:pt x="594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5"/>
              <p:cNvSpPr/>
              <p:nvPr/>
            </p:nvSpPr>
            <p:spPr>
              <a:xfrm>
                <a:off x="2328927" y="2212429"/>
                <a:ext cx="292336" cy="384640"/>
              </a:xfrm>
              <a:custGeom>
                <a:avLst/>
                <a:gdLst/>
                <a:ahLst/>
                <a:cxnLst/>
                <a:rect l="l" t="t" r="r" b="b"/>
                <a:pathLst>
                  <a:path w="14179" h="18656" extrusionOk="0">
                    <a:moveTo>
                      <a:pt x="8880" y="1"/>
                    </a:moveTo>
                    <a:lnTo>
                      <a:pt x="8159" y="26"/>
                    </a:lnTo>
                    <a:lnTo>
                      <a:pt x="7413" y="100"/>
                    </a:lnTo>
                    <a:lnTo>
                      <a:pt x="6642" y="250"/>
                    </a:lnTo>
                    <a:lnTo>
                      <a:pt x="5871" y="449"/>
                    </a:lnTo>
                    <a:lnTo>
                      <a:pt x="5199" y="697"/>
                    </a:lnTo>
                    <a:lnTo>
                      <a:pt x="4553" y="946"/>
                    </a:lnTo>
                    <a:lnTo>
                      <a:pt x="3931" y="1245"/>
                    </a:lnTo>
                    <a:lnTo>
                      <a:pt x="3309" y="1568"/>
                    </a:lnTo>
                    <a:lnTo>
                      <a:pt x="2737" y="1941"/>
                    </a:lnTo>
                    <a:lnTo>
                      <a:pt x="2165" y="2339"/>
                    </a:lnTo>
                    <a:lnTo>
                      <a:pt x="1642" y="2762"/>
                    </a:lnTo>
                    <a:lnTo>
                      <a:pt x="1145" y="3209"/>
                    </a:lnTo>
                    <a:lnTo>
                      <a:pt x="1444" y="3284"/>
                    </a:lnTo>
                    <a:lnTo>
                      <a:pt x="1742" y="3408"/>
                    </a:lnTo>
                    <a:lnTo>
                      <a:pt x="2016" y="3558"/>
                    </a:lnTo>
                    <a:lnTo>
                      <a:pt x="2264" y="3707"/>
                    </a:lnTo>
                    <a:lnTo>
                      <a:pt x="2488" y="3906"/>
                    </a:lnTo>
                    <a:lnTo>
                      <a:pt x="2687" y="4130"/>
                    </a:lnTo>
                    <a:lnTo>
                      <a:pt x="2836" y="4378"/>
                    </a:lnTo>
                    <a:lnTo>
                      <a:pt x="2961" y="4627"/>
                    </a:lnTo>
                    <a:lnTo>
                      <a:pt x="2986" y="4776"/>
                    </a:lnTo>
                    <a:lnTo>
                      <a:pt x="2961" y="4901"/>
                    </a:lnTo>
                    <a:lnTo>
                      <a:pt x="2886" y="5025"/>
                    </a:lnTo>
                    <a:lnTo>
                      <a:pt x="2762" y="5100"/>
                    </a:lnTo>
                    <a:lnTo>
                      <a:pt x="2637" y="5125"/>
                    </a:lnTo>
                    <a:lnTo>
                      <a:pt x="2538" y="5100"/>
                    </a:lnTo>
                    <a:lnTo>
                      <a:pt x="2438" y="5050"/>
                    </a:lnTo>
                    <a:lnTo>
                      <a:pt x="2364" y="4975"/>
                    </a:lnTo>
                    <a:lnTo>
                      <a:pt x="2314" y="4901"/>
                    </a:lnTo>
                    <a:lnTo>
                      <a:pt x="2190" y="4677"/>
                    </a:lnTo>
                    <a:lnTo>
                      <a:pt x="2040" y="4478"/>
                    </a:lnTo>
                    <a:lnTo>
                      <a:pt x="1866" y="4304"/>
                    </a:lnTo>
                    <a:lnTo>
                      <a:pt x="1642" y="4155"/>
                    </a:lnTo>
                    <a:lnTo>
                      <a:pt x="1419" y="4030"/>
                    </a:lnTo>
                    <a:lnTo>
                      <a:pt x="1170" y="3931"/>
                    </a:lnTo>
                    <a:lnTo>
                      <a:pt x="896" y="3881"/>
                    </a:lnTo>
                    <a:lnTo>
                      <a:pt x="623" y="3831"/>
                    </a:lnTo>
                    <a:lnTo>
                      <a:pt x="548" y="3831"/>
                    </a:lnTo>
                    <a:lnTo>
                      <a:pt x="200" y="4229"/>
                    </a:lnTo>
                    <a:lnTo>
                      <a:pt x="150" y="4354"/>
                    </a:lnTo>
                    <a:lnTo>
                      <a:pt x="76" y="4478"/>
                    </a:lnTo>
                    <a:lnTo>
                      <a:pt x="26" y="4752"/>
                    </a:lnTo>
                    <a:lnTo>
                      <a:pt x="1" y="5025"/>
                    </a:lnTo>
                    <a:lnTo>
                      <a:pt x="26" y="5324"/>
                    </a:lnTo>
                    <a:lnTo>
                      <a:pt x="76" y="5647"/>
                    </a:lnTo>
                    <a:lnTo>
                      <a:pt x="150" y="5945"/>
                    </a:lnTo>
                    <a:lnTo>
                      <a:pt x="275" y="6219"/>
                    </a:lnTo>
                    <a:lnTo>
                      <a:pt x="424" y="6468"/>
                    </a:lnTo>
                    <a:lnTo>
                      <a:pt x="623" y="6791"/>
                    </a:lnTo>
                    <a:lnTo>
                      <a:pt x="871" y="7065"/>
                    </a:lnTo>
                    <a:lnTo>
                      <a:pt x="1120" y="7363"/>
                    </a:lnTo>
                    <a:lnTo>
                      <a:pt x="1419" y="7637"/>
                    </a:lnTo>
                    <a:lnTo>
                      <a:pt x="1991" y="7114"/>
                    </a:lnTo>
                    <a:lnTo>
                      <a:pt x="2289" y="6841"/>
                    </a:lnTo>
                    <a:lnTo>
                      <a:pt x="2613" y="6592"/>
                    </a:lnTo>
                    <a:lnTo>
                      <a:pt x="2936" y="6368"/>
                    </a:lnTo>
                    <a:lnTo>
                      <a:pt x="3309" y="6119"/>
                    </a:lnTo>
                    <a:lnTo>
                      <a:pt x="3682" y="5921"/>
                    </a:lnTo>
                    <a:lnTo>
                      <a:pt x="4105" y="5722"/>
                    </a:lnTo>
                    <a:lnTo>
                      <a:pt x="4553" y="5523"/>
                    </a:lnTo>
                    <a:lnTo>
                      <a:pt x="5025" y="5373"/>
                    </a:lnTo>
                    <a:lnTo>
                      <a:pt x="5523" y="5224"/>
                    </a:lnTo>
                    <a:lnTo>
                      <a:pt x="6070" y="5100"/>
                    </a:lnTo>
                    <a:lnTo>
                      <a:pt x="6667" y="5000"/>
                    </a:lnTo>
                    <a:lnTo>
                      <a:pt x="7289" y="4926"/>
                    </a:lnTo>
                    <a:lnTo>
                      <a:pt x="7960" y="4901"/>
                    </a:lnTo>
                    <a:lnTo>
                      <a:pt x="8656" y="4876"/>
                    </a:lnTo>
                    <a:lnTo>
                      <a:pt x="8806" y="4901"/>
                    </a:lnTo>
                    <a:lnTo>
                      <a:pt x="8905" y="4975"/>
                    </a:lnTo>
                    <a:lnTo>
                      <a:pt x="9005" y="5100"/>
                    </a:lnTo>
                    <a:lnTo>
                      <a:pt x="9030" y="5224"/>
                    </a:lnTo>
                    <a:lnTo>
                      <a:pt x="9005" y="5373"/>
                    </a:lnTo>
                    <a:lnTo>
                      <a:pt x="8905" y="5473"/>
                    </a:lnTo>
                    <a:lnTo>
                      <a:pt x="8806" y="5547"/>
                    </a:lnTo>
                    <a:lnTo>
                      <a:pt x="8656" y="5597"/>
                    </a:lnTo>
                    <a:lnTo>
                      <a:pt x="8010" y="5597"/>
                    </a:lnTo>
                    <a:lnTo>
                      <a:pt x="7388" y="5647"/>
                    </a:lnTo>
                    <a:lnTo>
                      <a:pt x="6791" y="5697"/>
                    </a:lnTo>
                    <a:lnTo>
                      <a:pt x="6269" y="5796"/>
                    </a:lnTo>
                    <a:lnTo>
                      <a:pt x="5746" y="5896"/>
                    </a:lnTo>
                    <a:lnTo>
                      <a:pt x="5274" y="6045"/>
                    </a:lnTo>
                    <a:lnTo>
                      <a:pt x="4851" y="6194"/>
                    </a:lnTo>
                    <a:lnTo>
                      <a:pt x="4428" y="6368"/>
                    </a:lnTo>
                    <a:lnTo>
                      <a:pt x="4055" y="6542"/>
                    </a:lnTo>
                    <a:lnTo>
                      <a:pt x="3682" y="6741"/>
                    </a:lnTo>
                    <a:lnTo>
                      <a:pt x="3359" y="6940"/>
                    </a:lnTo>
                    <a:lnTo>
                      <a:pt x="3035" y="7164"/>
                    </a:lnTo>
                    <a:lnTo>
                      <a:pt x="2737" y="7388"/>
                    </a:lnTo>
                    <a:lnTo>
                      <a:pt x="2463" y="7637"/>
                    </a:lnTo>
                    <a:lnTo>
                      <a:pt x="1941" y="8109"/>
                    </a:lnTo>
                    <a:lnTo>
                      <a:pt x="1991" y="8159"/>
                    </a:lnTo>
                    <a:lnTo>
                      <a:pt x="2190" y="8333"/>
                    </a:lnTo>
                    <a:lnTo>
                      <a:pt x="2712" y="8806"/>
                    </a:lnTo>
                    <a:lnTo>
                      <a:pt x="2961" y="9079"/>
                    </a:lnTo>
                    <a:lnTo>
                      <a:pt x="3209" y="9328"/>
                    </a:lnTo>
                    <a:lnTo>
                      <a:pt x="3433" y="9602"/>
                    </a:lnTo>
                    <a:lnTo>
                      <a:pt x="3632" y="9900"/>
                    </a:lnTo>
                    <a:lnTo>
                      <a:pt x="3806" y="10223"/>
                    </a:lnTo>
                    <a:lnTo>
                      <a:pt x="3956" y="10547"/>
                    </a:lnTo>
                    <a:lnTo>
                      <a:pt x="4080" y="10895"/>
                    </a:lnTo>
                    <a:lnTo>
                      <a:pt x="4155" y="11243"/>
                    </a:lnTo>
                    <a:lnTo>
                      <a:pt x="4478" y="11044"/>
                    </a:lnTo>
                    <a:lnTo>
                      <a:pt x="4826" y="10845"/>
                    </a:lnTo>
                    <a:lnTo>
                      <a:pt x="5547" y="10497"/>
                    </a:lnTo>
                    <a:lnTo>
                      <a:pt x="6294" y="10223"/>
                    </a:lnTo>
                    <a:lnTo>
                      <a:pt x="7065" y="9975"/>
                    </a:lnTo>
                    <a:lnTo>
                      <a:pt x="7836" y="9801"/>
                    </a:lnTo>
                    <a:lnTo>
                      <a:pt x="8632" y="9651"/>
                    </a:lnTo>
                    <a:lnTo>
                      <a:pt x="9452" y="9577"/>
                    </a:lnTo>
                    <a:lnTo>
                      <a:pt x="10273" y="9577"/>
                    </a:lnTo>
                    <a:lnTo>
                      <a:pt x="10398" y="9602"/>
                    </a:lnTo>
                    <a:lnTo>
                      <a:pt x="10522" y="9676"/>
                    </a:lnTo>
                    <a:lnTo>
                      <a:pt x="10597" y="9801"/>
                    </a:lnTo>
                    <a:lnTo>
                      <a:pt x="10621" y="9950"/>
                    </a:lnTo>
                    <a:lnTo>
                      <a:pt x="10621" y="10000"/>
                    </a:lnTo>
                    <a:lnTo>
                      <a:pt x="10597" y="10074"/>
                    </a:lnTo>
                    <a:lnTo>
                      <a:pt x="10497" y="10174"/>
                    </a:lnTo>
                    <a:lnTo>
                      <a:pt x="10398" y="10248"/>
                    </a:lnTo>
                    <a:lnTo>
                      <a:pt x="10248" y="10298"/>
                    </a:lnTo>
                    <a:lnTo>
                      <a:pt x="9452" y="10298"/>
                    </a:lnTo>
                    <a:lnTo>
                      <a:pt x="9054" y="10323"/>
                    </a:lnTo>
                    <a:lnTo>
                      <a:pt x="8656" y="10373"/>
                    </a:lnTo>
                    <a:lnTo>
                      <a:pt x="7861" y="10522"/>
                    </a:lnTo>
                    <a:lnTo>
                      <a:pt x="7090" y="10696"/>
                    </a:lnTo>
                    <a:lnTo>
                      <a:pt x="6343" y="10945"/>
                    </a:lnTo>
                    <a:lnTo>
                      <a:pt x="5970" y="11094"/>
                    </a:lnTo>
                    <a:lnTo>
                      <a:pt x="5622" y="11243"/>
                    </a:lnTo>
                    <a:lnTo>
                      <a:pt x="5274" y="11417"/>
                    </a:lnTo>
                    <a:lnTo>
                      <a:pt x="4926" y="11591"/>
                    </a:lnTo>
                    <a:lnTo>
                      <a:pt x="4602" y="11790"/>
                    </a:lnTo>
                    <a:lnTo>
                      <a:pt x="4279" y="11989"/>
                    </a:lnTo>
                    <a:lnTo>
                      <a:pt x="4254" y="12014"/>
                    </a:lnTo>
                    <a:lnTo>
                      <a:pt x="4279" y="12537"/>
                    </a:lnTo>
                    <a:lnTo>
                      <a:pt x="4304" y="13233"/>
                    </a:lnTo>
                    <a:lnTo>
                      <a:pt x="4354" y="13556"/>
                    </a:lnTo>
                    <a:lnTo>
                      <a:pt x="4403" y="13880"/>
                    </a:lnTo>
                    <a:lnTo>
                      <a:pt x="4503" y="14178"/>
                    </a:lnTo>
                    <a:lnTo>
                      <a:pt x="4627" y="14477"/>
                    </a:lnTo>
                    <a:lnTo>
                      <a:pt x="4776" y="14775"/>
                    </a:lnTo>
                    <a:lnTo>
                      <a:pt x="4951" y="15049"/>
                    </a:lnTo>
                    <a:lnTo>
                      <a:pt x="5149" y="15322"/>
                    </a:lnTo>
                    <a:lnTo>
                      <a:pt x="5398" y="15571"/>
                    </a:lnTo>
                    <a:lnTo>
                      <a:pt x="5647" y="15820"/>
                    </a:lnTo>
                    <a:lnTo>
                      <a:pt x="5921" y="16044"/>
                    </a:lnTo>
                    <a:lnTo>
                      <a:pt x="6219" y="16243"/>
                    </a:lnTo>
                    <a:lnTo>
                      <a:pt x="6517" y="16417"/>
                    </a:lnTo>
                    <a:lnTo>
                      <a:pt x="6866" y="16591"/>
                    </a:lnTo>
                    <a:lnTo>
                      <a:pt x="7189" y="16740"/>
                    </a:lnTo>
                    <a:lnTo>
                      <a:pt x="7537" y="16864"/>
                    </a:lnTo>
                    <a:lnTo>
                      <a:pt x="7910" y="16964"/>
                    </a:lnTo>
                    <a:lnTo>
                      <a:pt x="8283" y="17014"/>
                    </a:lnTo>
                    <a:lnTo>
                      <a:pt x="8656" y="17063"/>
                    </a:lnTo>
                    <a:lnTo>
                      <a:pt x="8681" y="17063"/>
                    </a:lnTo>
                    <a:lnTo>
                      <a:pt x="8930" y="16964"/>
                    </a:lnTo>
                    <a:lnTo>
                      <a:pt x="9179" y="16840"/>
                    </a:lnTo>
                    <a:lnTo>
                      <a:pt x="9428" y="16715"/>
                    </a:lnTo>
                    <a:lnTo>
                      <a:pt x="9651" y="16541"/>
                    </a:lnTo>
                    <a:lnTo>
                      <a:pt x="9850" y="16392"/>
                    </a:lnTo>
                    <a:lnTo>
                      <a:pt x="10049" y="16193"/>
                    </a:lnTo>
                    <a:lnTo>
                      <a:pt x="10223" y="15994"/>
                    </a:lnTo>
                    <a:lnTo>
                      <a:pt x="10373" y="15795"/>
                    </a:lnTo>
                    <a:lnTo>
                      <a:pt x="10472" y="15695"/>
                    </a:lnTo>
                    <a:lnTo>
                      <a:pt x="10597" y="15646"/>
                    </a:lnTo>
                    <a:lnTo>
                      <a:pt x="10721" y="15621"/>
                    </a:lnTo>
                    <a:lnTo>
                      <a:pt x="10870" y="15670"/>
                    </a:lnTo>
                    <a:lnTo>
                      <a:pt x="10970" y="15770"/>
                    </a:lnTo>
                    <a:lnTo>
                      <a:pt x="11019" y="15894"/>
                    </a:lnTo>
                    <a:lnTo>
                      <a:pt x="11019" y="16044"/>
                    </a:lnTo>
                    <a:lnTo>
                      <a:pt x="10970" y="16168"/>
                    </a:lnTo>
                    <a:lnTo>
                      <a:pt x="10796" y="16417"/>
                    </a:lnTo>
                    <a:lnTo>
                      <a:pt x="10621" y="16641"/>
                    </a:lnTo>
                    <a:lnTo>
                      <a:pt x="10422" y="16840"/>
                    </a:lnTo>
                    <a:lnTo>
                      <a:pt x="10199" y="17038"/>
                    </a:lnTo>
                    <a:lnTo>
                      <a:pt x="9950" y="17213"/>
                    </a:lnTo>
                    <a:lnTo>
                      <a:pt x="9701" y="17362"/>
                    </a:lnTo>
                    <a:lnTo>
                      <a:pt x="9428" y="17511"/>
                    </a:lnTo>
                    <a:lnTo>
                      <a:pt x="9129" y="17635"/>
                    </a:lnTo>
                    <a:lnTo>
                      <a:pt x="9303" y="17834"/>
                    </a:lnTo>
                    <a:lnTo>
                      <a:pt x="9477" y="18009"/>
                    </a:lnTo>
                    <a:lnTo>
                      <a:pt x="9701" y="18183"/>
                    </a:lnTo>
                    <a:lnTo>
                      <a:pt x="9975" y="18307"/>
                    </a:lnTo>
                    <a:lnTo>
                      <a:pt x="10323" y="18456"/>
                    </a:lnTo>
                    <a:lnTo>
                      <a:pt x="10746" y="18556"/>
                    </a:lnTo>
                    <a:lnTo>
                      <a:pt x="11169" y="18630"/>
                    </a:lnTo>
                    <a:lnTo>
                      <a:pt x="11641" y="18655"/>
                    </a:lnTo>
                    <a:lnTo>
                      <a:pt x="12039" y="18630"/>
                    </a:lnTo>
                    <a:lnTo>
                      <a:pt x="12412" y="18605"/>
                    </a:lnTo>
                    <a:lnTo>
                      <a:pt x="12760" y="18556"/>
                    </a:lnTo>
                    <a:lnTo>
                      <a:pt x="13084" y="18481"/>
                    </a:lnTo>
                    <a:lnTo>
                      <a:pt x="13382" y="18382"/>
                    </a:lnTo>
                    <a:lnTo>
                      <a:pt x="13656" y="18257"/>
                    </a:lnTo>
                    <a:lnTo>
                      <a:pt x="13929" y="18108"/>
                    </a:lnTo>
                    <a:lnTo>
                      <a:pt x="14178" y="17959"/>
                    </a:lnTo>
                    <a:lnTo>
                      <a:pt x="14178" y="14850"/>
                    </a:lnTo>
                    <a:lnTo>
                      <a:pt x="13929" y="14601"/>
                    </a:lnTo>
                    <a:lnTo>
                      <a:pt x="13631" y="14402"/>
                    </a:lnTo>
                    <a:lnTo>
                      <a:pt x="13308" y="14228"/>
                    </a:lnTo>
                    <a:lnTo>
                      <a:pt x="12984" y="14079"/>
                    </a:lnTo>
                    <a:lnTo>
                      <a:pt x="12611" y="13979"/>
                    </a:lnTo>
                    <a:lnTo>
                      <a:pt x="12213" y="13855"/>
                    </a:lnTo>
                    <a:lnTo>
                      <a:pt x="11368" y="13681"/>
                    </a:lnTo>
                    <a:lnTo>
                      <a:pt x="10920" y="13606"/>
                    </a:lnTo>
                    <a:lnTo>
                      <a:pt x="10472" y="13581"/>
                    </a:lnTo>
                    <a:lnTo>
                      <a:pt x="10024" y="13581"/>
                    </a:lnTo>
                    <a:lnTo>
                      <a:pt x="9602" y="13631"/>
                    </a:lnTo>
                    <a:lnTo>
                      <a:pt x="9154" y="13681"/>
                    </a:lnTo>
                    <a:lnTo>
                      <a:pt x="8731" y="13780"/>
                    </a:lnTo>
                    <a:lnTo>
                      <a:pt x="8308" y="13929"/>
                    </a:lnTo>
                    <a:lnTo>
                      <a:pt x="7910" y="14079"/>
                    </a:lnTo>
                    <a:lnTo>
                      <a:pt x="7761" y="14104"/>
                    </a:lnTo>
                    <a:lnTo>
                      <a:pt x="7637" y="14104"/>
                    </a:lnTo>
                    <a:lnTo>
                      <a:pt x="7512" y="14029"/>
                    </a:lnTo>
                    <a:lnTo>
                      <a:pt x="7438" y="13905"/>
                    </a:lnTo>
                    <a:lnTo>
                      <a:pt x="7388" y="13780"/>
                    </a:lnTo>
                    <a:lnTo>
                      <a:pt x="7413" y="13631"/>
                    </a:lnTo>
                    <a:lnTo>
                      <a:pt x="7487" y="13531"/>
                    </a:lnTo>
                    <a:lnTo>
                      <a:pt x="7612" y="13432"/>
                    </a:lnTo>
                    <a:lnTo>
                      <a:pt x="8060" y="13258"/>
                    </a:lnTo>
                    <a:lnTo>
                      <a:pt x="8532" y="13109"/>
                    </a:lnTo>
                    <a:lnTo>
                      <a:pt x="9005" y="12984"/>
                    </a:lnTo>
                    <a:lnTo>
                      <a:pt x="9502" y="12910"/>
                    </a:lnTo>
                    <a:lnTo>
                      <a:pt x="10000" y="12885"/>
                    </a:lnTo>
                    <a:lnTo>
                      <a:pt x="10497" y="12860"/>
                    </a:lnTo>
                    <a:lnTo>
                      <a:pt x="10994" y="12910"/>
                    </a:lnTo>
                    <a:lnTo>
                      <a:pt x="11492" y="12984"/>
                    </a:lnTo>
                    <a:lnTo>
                      <a:pt x="12238" y="13134"/>
                    </a:lnTo>
                    <a:lnTo>
                      <a:pt x="12611" y="13233"/>
                    </a:lnTo>
                    <a:lnTo>
                      <a:pt x="12959" y="13332"/>
                    </a:lnTo>
                    <a:lnTo>
                      <a:pt x="13283" y="13432"/>
                    </a:lnTo>
                    <a:lnTo>
                      <a:pt x="13606" y="13581"/>
                    </a:lnTo>
                    <a:lnTo>
                      <a:pt x="13905" y="13730"/>
                    </a:lnTo>
                    <a:lnTo>
                      <a:pt x="14178" y="13905"/>
                    </a:lnTo>
                    <a:lnTo>
                      <a:pt x="14178" y="8383"/>
                    </a:lnTo>
                    <a:lnTo>
                      <a:pt x="13432" y="8184"/>
                    </a:lnTo>
                    <a:lnTo>
                      <a:pt x="12686" y="8035"/>
                    </a:lnTo>
                    <a:lnTo>
                      <a:pt x="11915" y="7935"/>
                    </a:lnTo>
                    <a:lnTo>
                      <a:pt x="11169" y="7885"/>
                    </a:lnTo>
                    <a:lnTo>
                      <a:pt x="10398" y="7910"/>
                    </a:lnTo>
                    <a:lnTo>
                      <a:pt x="9602" y="7985"/>
                    </a:lnTo>
                    <a:lnTo>
                      <a:pt x="8831" y="8084"/>
                    </a:lnTo>
                    <a:lnTo>
                      <a:pt x="8035" y="8259"/>
                    </a:lnTo>
                    <a:lnTo>
                      <a:pt x="7960" y="8283"/>
                    </a:lnTo>
                    <a:lnTo>
                      <a:pt x="7885" y="8259"/>
                    </a:lnTo>
                    <a:lnTo>
                      <a:pt x="7761" y="8234"/>
                    </a:lnTo>
                    <a:lnTo>
                      <a:pt x="7662" y="8134"/>
                    </a:lnTo>
                    <a:lnTo>
                      <a:pt x="7587" y="8010"/>
                    </a:lnTo>
                    <a:lnTo>
                      <a:pt x="7587" y="7861"/>
                    </a:lnTo>
                    <a:lnTo>
                      <a:pt x="7637" y="7736"/>
                    </a:lnTo>
                    <a:lnTo>
                      <a:pt x="7736" y="7637"/>
                    </a:lnTo>
                    <a:lnTo>
                      <a:pt x="7861" y="7562"/>
                    </a:lnTo>
                    <a:lnTo>
                      <a:pt x="8681" y="7388"/>
                    </a:lnTo>
                    <a:lnTo>
                      <a:pt x="9477" y="7264"/>
                    </a:lnTo>
                    <a:lnTo>
                      <a:pt x="10273" y="7189"/>
                    </a:lnTo>
                    <a:lnTo>
                      <a:pt x="11069" y="7189"/>
                    </a:lnTo>
                    <a:lnTo>
                      <a:pt x="11865" y="7214"/>
                    </a:lnTo>
                    <a:lnTo>
                      <a:pt x="12636" y="7313"/>
                    </a:lnTo>
                    <a:lnTo>
                      <a:pt x="13407" y="7438"/>
                    </a:lnTo>
                    <a:lnTo>
                      <a:pt x="14178" y="7637"/>
                    </a:lnTo>
                    <a:lnTo>
                      <a:pt x="14178" y="6244"/>
                    </a:lnTo>
                    <a:lnTo>
                      <a:pt x="14178" y="5945"/>
                    </a:lnTo>
                    <a:lnTo>
                      <a:pt x="14153" y="5622"/>
                    </a:lnTo>
                    <a:lnTo>
                      <a:pt x="14054" y="5000"/>
                    </a:lnTo>
                    <a:lnTo>
                      <a:pt x="13929" y="4378"/>
                    </a:lnTo>
                    <a:lnTo>
                      <a:pt x="13755" y="3732"/>
                    </a:lnTo>
                    <a:lnTo>
                      <a:pt x="13308" y="3483"/>
                    </a:lnTo>
                    <a:lnTo>
                      <a:pt x="12860" y="3234"/>
                    </a:lnTo>
                    <a:lnTo>
                      <a:pt x="12362" y="3035"/>
                    </a:lnTo>
                    <a:lnTo>
                      <a:pt x="11865" y="2861"/>
                    </a:lnTo>
                    <a:lnTo>
                      <a:pt x="11368" y="2712"/>
                    </a:lnTo>
                    <a:lnTo>
                      <a:pt x="10845" y="2612"/>
                    </a:lnTo>
                    <a:lnTo>
                      <a:pt x="10323" y="2513"/>
                    </a:lnTo>
                    <a:lnTo>
                      <a:pt x="9801" y="2463"/>
                    </a:lnTo>
                    <a:lnTo>
                      <a:pt x="9253" y="2438"/>
                    </a:lnTo>
                    <a:lnTo>
                      <a:pt x="8706" y="2438"/>
                    </a:lnTo>
                    <a:lnTo>
                      <a:pt x="8184" y="2463"/>
                    </a:lnTo>
                    <a:lnTo>
                      <a:pt x="7637" y="2538"/>
                    </a:lnTo>
                    <a:lnTo>
                      <a:pt x="7090" y="2637"/>
                    </a:lnTo>
                    <a:lnTo>
                      <a:pt x="6567" y="2762"/>
                    </a:lnTo>
                    <a:lnTo>
                      <a:pt x="6020" y="2911"/>
                    </a:lnTo>
                    <a:lnTo>
                      <a:pt x="5498" y="3110"/>
                    </a:lnTo>
                    <a:lnTo>
                      <a:pt x="5348" y="3135"/>
                    </a:lnTo>
                    <a:lnTo>
                      <a:pt x="5224" y="3110"/>
                    </a:lnTo>
                    <a:lnTo>
                      <a:pt x="5125" y="3010"/>
                    </a:lnTo>
                    <a:lnTo>
                      <a:pt x="5025" y="2911"/>
                    </a:lnTo>
                    <a:lnTo>
                      <a:pt x="5000" y="2762"/>
                    </a:lnTo>
                    <a:lnTo>
                      <a:pt x="5050" y="2637"/>
                    </a:lnTo>
                    <a:lnTo>
                      <a:pt x="5125" y="2513"/>
                    </a:lnTo>
                    <a:lnTo>
                      <a:pt x="5249" y="2438"/>
                    </a:lnTo>
                    <a:lnTo>
                      <a:pt x="5746" y="2264"/>
                    </a:lnTo>
                    <a:lnTo>
                      <a:pt x="6269" y="2090"/>
                    </a:lnTo>
                    <a:lnTo>
                      <a:pt x="6816" y="1966"/>
                    </a:lnTo>
                    <a:lnTo>
                      <a:pt x="7338" y="1866"/>
                    </a:lnTo>
                    <a:lnTo>
                      <a:pt x="7861" y="1792"/>
                    </a:lnTo>
                    <a:lnTo>
                      <a:pt x="8408" y="1742"/>
                    </a:lnTo>
                    <a:lnTo>
                      <a:pt x="8930" y="1717"/>
                    </a:lnTo>
                    <a:lnTo>
                      <a:pt x="9477" y="1742"/>
                    </a:lnTo>
                    <a:lnTo>
                      <a:pt x="10000" y="1767"/>
                    </a:lnTo>
                    <a:lnTo>
                      <a:pt x="10522" y="1841"/>
                    </a:lnTo>
                    <a:lnTo>
                      <a:pt x="11044" y="1916"/>
                    </a:lnTo>
                    <a:lnTo>
                      <a:pt x="11542" y="2040"/>
                    </a:lnTo>
                    <a:lnTo>
                      <a:pt x="12039" y="2190"/>
                    </a:lnTo>
                    <a:lnTo>
                      <a:pt x="12537" y="2339"/>
                    </a:lnTo>
                    <a:lnTo>
                      <a:pt x="13009" y="2538"/>
                    </a:lnTo>
                    <a:lnTo>
                      <a:pt x="13482" y="2762"/>
                    </a:lnTo>
                    <a:lnTo>
                      <a:pt x="13482" y="2762"/>
                    </a:lnTo>
                    <a:lnTo>
                      <a:pt x="13357" y="2438"/>
                    </a:lnTo>
                    <a:lnTo>
                      <a:pt x="13233" y="2115"/>
                    </a:lnTo>
                    <a:lnTo>
                      <a:pt x="13084" y="1792"/>
                    </a:lnTo>
                    <a:lnTo>
                      <a:pt x="12885" y="1493"/>
                    </a:lnTo>
                    <a:lnTo>
                      <a:pt x="12661" y="1220"/>
                    </a:lnTo>
                    <a:lnTo>
                      <a:pt x="12387" y="946"/>
                    </a:lnTo>
                    <a:lnTo>
                      <a:pt x="12089" y="722"/>
                    </a:lnTo>
                    <a:lnTo>
                      <a:pt x="11691" y="523"/>
                    </a:lnTo>
                    <a:lnTo>
                      <a:pt x="11392" y="399"/>
                    </a:lnTo>
                    <a:lnTo>
                      <a:pt x="11069" y="299"/>
                    </a:lnTo>
                    <a:lnTo>
                      <a:pt x="10721" y="200"/>
                    </a:lnTo>
                    <a:lnTo>
                      <a:pt x="10373" y="125"/>
                    </a:lnTo>
                    <a:lnTo>
                      <a:pt x="10024" y="76"/>
                    </a:lnTo>
                    <a:lnTo>
                      <a:pt x="9651" y="26"/>
                    </a:lnTo>
                    <a:lnTo>
                      <a:pt x="927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15"/>
              <p:cNvSpPr/>
              <p:nvPr/>
            </p:nvSpPr>
            <p:spPr>
              <a:xfrm>
                <a:off x="2200212" y="2307826"/>
                <a:ext cx="421051" cy="461028"/>
              </a:xfrm>
              <a:custGeom>
                <a:avLst/>
                <a:gdLst/>
                <a:ahLst/>
                <a:cxnLst/>
                <a:rect l="l" t="t" r="r" b="b"/>
                <a:pathLst>
                  <a:path w="20422" h="22361" extrusionOk="0">
                    <a:moveTo>
                      <a:pt x="5572" y="0"/>
                    </a:moveTo>
                    <a:lnTo>
                      <a:pt x="5199" y="149"/>
                    </a:lnTo>
                    <a:lnTo>
                      <a:pt x="4876" y="323"/>
                    </a:lnTo>
                    <a:lnTo>
                      <a:pt x="4528" y="498"/>
                    </a:lnTo>
                    <a:lnTo>
                      <a:pt x="4204" y="697"/>
                    </a:lnTo>
                    <a:lnTo>
                      <a:pt x="3881" y="896"/>
                    </a:lnTo>
                    <a:lnTo>
                      <a:pt x="3583" y="1119"/>
                    </a:lnTo>
                    <a:lnTo>
                      <a:pt x="3284" y="1343"/>
                    </a:lnTo>
                    <a:lnTo>
                      <a:pt x="3011" y="1592"/>
                    </a:lnTo>
                    <a:lnTo>
                      <a:pt x="2737" y="1841"/>
                    </a:lnTo>
                    <a:lnTo>
                      <a:pt x="2488" y="2089"/>
                    </a:lnTo>
                    <a:lnTo>
                      <a:pt x="2239" y="2363"/>
                    </a:lnTo>
                    <a:lnTo>
                      <a:pt x="2016" y="2661"/>
                    </a:lnTo>
                    <a:lnTo>
                      <a:pt x="1817" y="2935"/>
                    </a:lnTo>
                    <a:lnTo>
                      <a:pt x="1618" y="3234"/>
                    </a:lnTo>
                    <a:lnTo>
                      <a:pt x="1444" y="3532"/>
                    </a:lnTo>
                    <a:lnTo>
                      <a:pt x="1294" y="3855"/>
                    </a:lnTo>
                    <a:lnTo>
                      <a:pt x="1145" y="4179"/>
                    </a:lnTo>
                    <a:lnTo>
                      <a:pt x="1021" y="4527"/>
                    </a:lnTo>
                    <a:lnTo>
                      <a:pt x="921" y="4850"/>
                    </a:lnTo>
                    <a:lnTo>
                      <a:pt x="822" y="5198"/>
                    </a:lnTo>
                    <a:lnTo>
                      <a:pt x="772" y="5547"/>
                    </a:lnTo>
                    <a:lnTo>
                      <a:pt x="722" y="5920"/>
                    </a:lnTo>
                    <a:lnTo>
                      <a:pt x="697" y="6268"/>
                    </a:lnTo>
                    <a:lnTo>
                      <a:pt x="697" y="6616"/>
                    </a:lnTo>
                    <a:lnTo>
                      <a:pt x="722" y="6964"/>
                    </a:lnTo>
                    <a:lnTo>
                      <a:pt x="747" y="7313"/>
                    </a:lnTo>
                    <a:lnTo>
                      <a:pt x="797" y="7661"/>
                    </a:lnTo>
                    <a:lnTo>
                      <a:pt x="871" y="8009"/>
                    </a:lnTo>
                    <a:lnTo>
                      <a:pt x="971" y="8357"/>
                    </a:lnTo>
                    <a:lnTo>
                      <a:pt x="1095" y="8705"/>
                    </a:lnTo>
                    <a:lnTo>
                      <a:pt x="1220" y="9029"/>
                    </a:lnTo>
                    <a:lnTo>
                      <a:pt x="1369" y="9377"/>
                    </a:lnTo>
                    <a:lnTo>
                      <a:pt x="1742" y="8954"/>
                    </a:lnTo>
                    <a:lnTo>
                      <a:pt x="2165" y="8581"/>
                    </a:lnTo>
                    <a:lnTo>
                      <a:pt x="2613" y="8258"/>
                    </a:lnTo>
                    <a:lnTo>
                      <a:pt x="3110" y="7934"/>
                    </a:lnTo>
                    <a:lnTo>
                      <a:pt x="3607" y="7661"/>
                    </a:lnTo>
                    <a:lnTo>
                      <a:pt x="4155" y="7437"/>
                    </a:lnTo>
                    <a:lnTo>
                      <a:pt x="4702" y="7263"/>
                    </a:lnTo>
                    <a:lnTo>
                      <a:pt x="5299" y="7114"/>
                    </a:lnTo>
                    <a:lnTo>
                      <a:pt x="5423" y="7114"/>
                    </a:lnTo>
                    <a:lnTo>
                      <a:pt x="5572" y="7163"/>
                    </a:lnTo>
                    <a:lnTo>
                      <a:pt x="5647" y="7263"/>
                    </a:lnTo>
                    <a:lnTo>
                      <a:pt x="5722" y="7387"/>
                    </a:lnTo>
                    <a:lnTo>
                      <a:pt x="5722" y="7536"/>
                    </a:lnTo>
                    <a:lnTo>
                      <a:pt x="5672" y="7661"/>
                    </a:lnTo>
                    <a:lnTo>
                      <a:pt x="5572" y="7760"/>
                    </a:lnTo>
                    <a:lnTo>
                      <a:pt x="5448" y="7810"/>
                    </a:lnTo>
                    <a:lnTo>
                      <a:pt x="4876" y="7934"/>
                    </a:lnTo>
                    <a:lnTo>
                      <a:pt x="4354" y="8133"/>
                    </a:lnTo>
                    <a:lnTo>
                      <a:pt x="3831" y="8357"/>
                    </a:lnTo>
                    <a:lnTo>
                      <a:pt x="3359" y="8606"/>
                    </a:lnTo>
                    <a:lnTo>
                      <a:pt x="2911" y="8904"/>
                    </a:lnTo>
                    <a:lnTo>
                      <a:pt x="2488" y="9228"/>
                    </a:lnTo>
                    <a:lnTo>
                      <a:pt x="2115" y="9601"/>
                    </a:lnTo>
                    <a:lnTo>
                      <a:pt x="1767" y="9999"/>
                    </a:lnTo>
                    <a:lnTo>
                      <a:pt x="2239" y="10521"/>
                    </a:lnTo>
                    <a:lnTo>
                      <a:pt x="2488" y="10795"/>
                    </a:lnTo>
                    <a:lnTo>
                      <a:pt x="2737" y="11043"/>
                    </a:lnTo>
                    <a:lnTo>
                      <a:pt x="3011" y="11267"/>
                    </a:lnTo>
                    <a:lnTo>
                      <a:pt x="3309" y="11491"/>
                    </a:lnTo>
                    <a:lnTo>
                      <a:pt x="3632" y="11690"/>
                    </a:lnTo>
                    <a:lnTo>
                      <a:pt x="3956" y="11864"/>
                    </a:lnTo>
                    <a:lnTo>
                      <a:pt x="4354" y="12014"/>
                    </a:lnTo>
                    <a:lnTo>
                      <a:pt x="4776" y="12138"/>
                    </a:lnTo>
                    <a:lnTo>
                      <a:pt x="5224" y="12213"/>
                    </a:lnTo>
                    <a:lnTo>
                      <a:pt x="5672" y="12237"/>
                    </a:lnTo>
                    <a:lnTo>
                      <a:pt x="6120" y="12213"/>
                    </a:lnTo>
                    <a:lnTo>
                      <a:pt x="6343" y="12188"/>
                    </a:lnTo>
                    <a:lnTo>
                      <a:pt x="6542" y="12113"/>
                    </a:lnTo>
                    <a:lnTo>
                      <a:pt x="6741" y="12063"/>
                    </a:lnTo>
                    <a:lnTo>
                      <a:pt x="6940" y="11964"/>
                    </a:lnTo>
                    <a:lnTo>
                      <a:pt x="7139" y="11864"/>
                    </a:lnTo>
                    <a:lnTo>
                      <a:pt x="7313" y="11740"/>
                    </a:lnTo>
                    <a:lnTo>
                      <a:pt x="7438" y="11690"/>
                    </a:lnTo>
                    <a:lnTo>
                      <a:pt x="7587" y="11690"/>
                    </a:lnTo>
                    <a:lnTo>
                      <a:pt x="7711" y="11715"/>
                    </a:lnTo>
                    <a:lnTo>
                      <a:pt x="7811" y="11815"/>
                    </a:lnTo>
                    <a:lnTo>
                      <a:pt x="7885" y="11939"/>
                    </a:lnTo>
                    <a:lnTo>
                      <a:pt x="7885" y="12088"/>
                    </a:lnTo>
                    <a:lnTo>
                      <a:pt x="7836" y="12213"/>
                    </a:lnTo>
                    <a:lnTo>
                      <a:pt x="7736" y="12312"/>
                    </a:lnTo>
                    <a:lnTo>
                      <a:pt x="7463" y="12511"/>
                    </a:lnTo>
                    <a:lnTo>
                      <a:pt x="7139" y="12660"/>
                    </a:lnTo>
                    <a:lnTo>
                      <a:pt x="6816" y="12785"/>
                    </a:lnTo>
                    <a:lnTo>
                      <a:pt x="6468" y="12859"/>
                    </a:lnTo>
                    <a:lnTo>
                      <a:pt x="6468" y="13158"/>
                    </a:lnTo>
                    <a:lnTo>
                      <a:pt x="6518" y="13431"/>
                    </a:lnTo>
                    <a:lnTo>
                      <a:pt x="6567" y="13730"/>
                    </a:lnTo>
                    <a:lnTo>
                      <a:pt x="6642" y="14003"/>
                    </a:lnTo>
                    <a:lnTo>
                      <a:pt x="6766" y="14277"/>
                    </a:lnTo>
                    <a:lnTo>
                      <a:pt x="6891" y="14551"/>
                    </a:lnTo>
                    <a:lnTo>
                      <a:pt x="7065" y="14824"/>
                    </a:lnTo>
                    <a:lnTo>
                      <a:pt x="7239" y="15073"/>
                    </a:lnTo>
                    <a:lnTo>
                      <a:pt x="7438" y="15297"/>
                    </a:lnTo>
                    <a:lnTo>
                      <a:pt x="7662" y="15521"/>
                    </a:lnTo>
                    <a:lnTo>
                      <a:pt x="7885" y="15744"/>
                    </a:lnTo>
                    <a:lnTo>
                      <a:pt x="8159" y="15943"/>
                    </a:lnTo>
                    <a:lnTo>
                      <a:pt x="8433" y="16117"/>
                    </a:lnTo>
                    <a:lnTo>
                      <a:pt x="8706" y="16267"/>
                    </a:lnTo>
                    <a:lnTo>
                      <a:pt x="9005" y="16416"/>
                    </a:lnTo>
                    <a:lnTo>
                      <a:pt x="9328" y="16515"/>
                    </a:lnTo>
                    <a:lnTo>
                      <a:pt x="9776" y="16665"/>
                    </a:lnTo>
                    <a:lnTo>
                      <a:pt x="10223" y="16739"/>
                    </a:lnTo>
                    <a:lnTo>
                      <a:pt x="11169" y="16889"/>
                    </a:lnTo>
                    <a:lnTo>
                      <a:pt x="11865" y="17013"/>
                    </a:lnTo>
                    <a:lnTo>
                      <a:pt x="11965" y="16963"/>
                    </a:lnTo>
                    <a:lnTo>
                      <a:pt x="12512" y="16839"/>
                    </a:lnTo>
                    <a:lnTo>
                      <a:pt x="12885" y="16739"/>
                    </a:lnTo>
                    <a:lnTo>
                      <a:pt x="13208" y="16615"/>
                    </a:lnTo>
                    <a:lnTo>
                      <a:pt x="13581" y="16441"/>
                    </a:lnTo>
                    <a:lnTo>
                      <a:pt x="13805" y="16341"/>
                    </a:lnTo>
                    <a:lnTo>
                      <a:pt x="13979" y="16217"/>
                    </a:lnTo>
                    <a:lnTo>
                      <a:pt x="14178" y="16068"/>
                    </a:lnTo>
                    <a:lnTo>
                      <a:pt x="14327" y="15894"/>
                    </a:lnTo>
                    <a:lnTo>
                      <a:pt x="14502" y="15744"/>
                    </a:lnTo>
                    <a:lnTo>
                      <a:pt x="14626" y="15570"/>
                    </a:lnTo>
                    <a:lnTo>
                      <a:pt x="14725" y="15396"/>
                    </a:lnTo>
                    <a:lnTo>
                      <a:pt x="14825" y="15197"/>
                    </a:lnTo>
                    <a:lnTo>
                      <a:pt x="14899" y="15098"/>
                    </a:lnTo>
                    <a:lnTo>
                      <a:pt x="14999" y="14998"/>
                    </a:lnTo>
                    <a:lnTo>
                      <a:pt x="15148" y="14973"/>
                    </a:lnTo>
                    <a:lnTo>
                      <a:pt x="15273" y="14998"/>
                    </a:lnTo>
                    <a:lnTo>
                      <a:pt x="15397" y="15073"/>
                    </a:lnTo>
                    <a:lnTo>
                      <a:pt x="15472" y="15197"/>
                    </a:lnTo>
                    <a:lnTo>
                      <a:pt x="15496" y="15322"/>
                    </a:lnTo>
                    <a:lnTo>
                      <a:pt x="15472" y="15471"/>
                    </a:lnTo>
                    <a:lnTo>
                      <a:pt x="15372" y="15695"/>
                    </a:lnTo>
                    <a:lnTo>
                      <a:pt x="15223" y="15943"/>
                    </a:lnTo>
                    <a:lnTo>
                      <a:pt x="15049" y="16167"/>
                    </a:lnTo>
                    <a:lnTo>
                      <a:pt x="14875" y="16391"/>
                    </a:lnTo>
                    <a:lnTo>
                      <a:pt x="14651" y="16590"/>
                    </a:lnTo>
                    <a:lnTo>
                      <a:pt x="14402" y="16789"/>
                    </a:lnTo>
                    <a:lnTo>
                      <a:pt x="14153" y="16938"/>
                    </a:lnTo>
                    <a:lnTo>
                      <a:pt x="13905" y="17087"/>
                    </a:lnTo>
                    <a:lnTo>
                      <a:pt x="13581" y="17237"/>
                    </a:lnTo>
                    <a:lnTo>
                      <a:pt x="13283" y="17361"/>
                    </a:lnTo>
                    <a:lnTo>
                      <a:pt x="13656" y="17510"/>
                    </a:lnTo>
                    <a:lnTo>
                      <a:pt x="14029" y="17709"/>
                    </a:lnTo>
                    <a:lnTo>
                      <a:pt x="14377" y="17933"/>
                    </a:lnTo>
                    <a:lnTo>
                      <a:pt x="14676" y="18207"/>
                    </a:lnTo>
                    <a:lnTo>
                      <a:pt x="14825" y="18356"/>
                    </a:lnTo>
                    <a:lnTo>
                      <a:pt x="14949" y="18505"/>
                    </a:lnTo>
                    <a:lnTo>
                      <a:pt x="15049" y="18654"/>
                    </a:lnTo>
                    <a:lnTo>
                      <a:pt x="15148" y="18829"/>
                    </a:lnTo>
                    <a:lnTo>
                      <a:pt x="15223" y="19003"/>
                    </a:lnTo>
                    <a:lnTo>
                      <a:pt x="15297" y="19177"/>
                    </a:lnTo>
                    <a:lnTo>
                      <a:pt x="15322" y="19376"/>
                    </a:lnTo>
                    <a:lnTo>
                      <a:pt x="15347" y="19575"/>
                    </a:lnTo>
                    <a:lnTo>
                      <a:pt x="15322" y="19724"/>
                    </a:lnTo>
                    <a:lnTo>
                      <a:pt x="15248" y="19823"/>
                    </a:lnTo>
                    <a:lnTo>
                      <a:pt x="15148" y="19898"/>
                    </a:lnTo>
                    <a:lnTo>
                      <a:pt x="14999" y="19948"/>
                    </a:lnTo>
                    <a:lnTo>
                      <a:pt x="14974" y="19948"/>
                    </a:lnTo>
                    <a:lnTo>
                      <a:pt x="14850" y="19923"/>
                    </a:lnTo>
                    <a:lnTo>
                      <a:pt x="14750" y="19848"/>
                    </a:lnTo>
                    <a:lnTo>
                      <a:pt x="14651" y="19724"/>
                    </a:lnTo>
                    <a:lnTo>
                      <a:pt x="14626" y="19600"/>
                    </a:lnTo>
                    <a:lnTo>
                      <a:pt x="14626" y="19450"/>
                    </a:lnTo>
                    <a:lnTo>
                      <a:pt x="14576" y="19301"/>
                    </a:lnTo>
                    <a:lnTo>
                      <a:pt x="14526" y="19152"/>
                    </a:lnTo>
                    <a:lnTo>
                      <a:pt x="14427" y="19028"/>
                    </a:lnTo>
                    <a:lnTo>
                      <a:pt x="14327" y="18878"/>
                    </a:lnTo>
                    <a:lnTo>
                      <a:pt x="14228" y="18754"/>
                    </a:lnTo>
                    <a:lnTo>
                      <a:pt x="13954" y="18530"/>
                    </a:lnTo>
                    <a:lnTo>
                      <a:pt x="13656" y="18306"/>
                    </a:lnTo>
                    <a:lnTo>
                      <a:pt x="13308" y="18132"/>
                    </a:lnTo>
                    <a:lnTo>
                      <a:pt x="12959" y="17983"/>
                    </a:lnTo>
                    <a:lnTo>
                      <a:pt x="12586" y="17883"/>
                    </a:lnTo>
                    <a:lnTo>
                      <a:pt x="12213" y="17784"/>
                    </a:lnTo>
                    <a:lnTo>
                      <a:pt x="11840" y="17734"/>
                    </a:lnTo>
                    <a:lnTo>
                      <a:pt x="11069" y="17610"/>
                    </a:lnTo>
                    <a:lnTo>
                      <a:pt x="10895" y="17585"/>
                    </a:lnTo>
                    <a:lnTo>
                      <a:pt x="10995" y="17859"/>
                    </a:lnTo>
                    <a:lnTo>
                      <a:pt x="11019" y="18132"/>
                    </a:lnTo>
                    <a:lnTo>
                      <a:pt x="11044" y="18431"/>
                    </a:lnTo>
                    <a:lnTo>
                      <a:pt x="11019" y="18704"/>
                    </a:lnTo>
                    <a:lnTo>
                      <a:pt x="10945" y="18978"/>
                    </a:lnTo>
                    <a:lnTo>
                      <a:pt x="10845" y="19251"/>
                    </a:lnTo>
                    <a:lnTo>
                      <a:pt x="10696" y="19525"/>
                    </a:lnTo>
                    <a:lnTo>
                      <a:pt x="10522" y="19749"/>
                    </a:lnTo>
                    <a:lnTo>
                      <a:pt x="10472" y="19823"/>
                    </a:lnTo>
                    <a:lnTo>
                      <a:pt x="10398" y="19848"/>
                    </a:lnTo>
                    <a:lnTo>
                      <a:pt x="10323" y="19873"/>
                    </a:lnTo>
                    <a:lnTo>
                      <a:pt x="10124" y="19873"/>
                    </a:lnTo>
                    <a:lnTo>
                      <a:pt x="10025" y="19799"/>
                    </a:lnTo>
                    <a:lnTo>
                      <a:pt x="9925" y="19699"/>
                    </a:lnTo>
                    <a:lnTo>
                      <a:pt x="9900" y="19550"/>
                    </a:lnTo>
                    <a:lnTo>
                      <a:pt x="9900" y="19425"/>
                    </a:lnTo>
                    <a:lnTo>
                      <a:pt x="9975" y="19301"/>
                    </a:lnTo>
                    <a:lnTo>
                      <a:pt x="10124" y="19077"/>
                    </a:lnTo>
                    <a:lnTo>
                      <a:pt x="10223" y="18853"/>
                    </a:lnTo>
                    <a:lnTo>
                      <a:pt x="10298" y="18630"/>
                    </a:lnTo>
                    <a:lnTo>
                      <a:pt x="10323" y="18381"/>
                    </a:lnTo>
                    <a:lnTo>
                      <a:pt x="10323" y="18132"/>
                    </a:lnTo>
                    <a:lnTo>
                      <a:pt x="10273" y="17883"/>
                    </a:lnTo>
                    <a:lnTo>
                      <a:pt x="10174" y="17660"/>
                    </a:lnTo>
                    <a:lnTo>
                      <a:pt x="10025" y="17436"/>
                    </a:lnTo>
                    <a:lnTo>
                      <a:pt x="9552" y="17336"/>
                    </a:lnTo>
                    <a:lnTo>
                      <a:pt x="9104" y="17212"/>
                    </a:lnTo>
                    <a:lnTo>
                      <a:pt x="8632" y="17013"/>
                    </a:lnTo>
                    <a:lnTo>
                      <a:pt x="8209" y="16814"/>
                    </a:lnTo>
                    <a:lnTo>
                      <a:pt x="7811" y="16565"/>
                    </a:lnTo>
                    <a:lnTo>
                      <a:pt x="7438" y="16267"/>
                    </a:lnTo>
                    <a:lnTo>
                      <a:pt x="7164" y="16491"/>
                    </a:lnTo>
                    <a:lnTo>
                      <a:pt x="6891" y="16690"/>
                    </a:lnTo>
                    <a:lnTo>
                      <a:pt x="6592" y="16864"/>
                    </a:lnTo>
                    <a:lnTo>
                      <a:pt x="6269" y="17013"/>
                    </a:lnTo>
                    <a:lnTo>
                      <a:pt x="5945" y="17162"/>
                    </a:lnTo>
                    <a:lnTo>
                      <a:pt x="5597" y="17262"/>
                    </a:lnTo>
                    <a:lnTo>
                      <a:pt x="5249" y="17361"/>
                    </a:lnTo>
                    <a:lnTo>
                      <a:pt x="4901" y="17411"/>
                    </a:lnTo>
                    <a:lnTo>
                      <a:pt x="4851" y="17411"/>
                    </a:lnTo>
                    <a:lnTo>
                      <a:pt x="4727" y="17386"/>
                    </a:lnTo>
                    <a:lnTo>
                      <a:pt x="4602" y="17336"/>
                    </a:lnTo>
                    <a:lnTo>
                      <a:pt x="4528" y="17237"/>
                    </a:lnTo>
                    <a:lnTo>
                      <a:pt x="4503" y="17112"/>
                    </a:lnTo>
                    <a:lnTo>
                      <a:pt x="4503" y="16963"/>
                    </a:lnTo>
                    <a:lnTo>
                      <a:pt x="4553" y="16839"/>
                    </a:lnTo>
                    <a:lnTo>
                      <a:pt x="4652" y="16764"/>
                    </a:lnTo>
                    <a:lnTo>
                      <a:pt x="4801" y="16714"/>
                    </a:lnTo>
                    <a:lnTo>
                      <a:pt x="5100" y="16665"/>
                    </a:lnTo>
                    <a:lnTo>
                      <a:pt x="5373" y="16590"/>
                    </a:lnTo>
                    <a:lnTo>
                      <a:pt x="5672" y="16491"/>
                    </a:lnTo>
                    <a:lnTo>
                      <a:pt x="5945" y="16391"/>
                    </a:lnTo>
                    <a:lnTo>
                      <a:pt x="6194" y="16267"/>
                    </a:lnTo>
                    <a:lnTo>
                      <a:pt x="6443" y="16117"/>
                    </a:lnTo>
                    <a:lnTo>
                      <a:pt x="6692" y="15943"/>
                    </a:lnTo>
                    <a:lnTo>
                      <a:pt x="6915" y="15794"/>
                    </a:lnTo>
                    <a:lnTo>
                      <a:pt x="6642" y="15471"/>
                    </a:lnTo>
                    <a:lnTo>
                      <a:pt x="6418" y="15147"/>
                    </a:lnTo>
                    <a:lnTo>
                      <a:pt x="6219" y="14799"/>
                    </a:lnTo>
                    <a:lnTo>
                      <a:pt x="6070" y="14451"/>
                    </a:lnTo>
                    <a:lnTo>
                      <a:pt x="5921" y="14078"/>
                    </a:lnTo>
                    <a:lnTo>
                      <a:pt x="5846" y="13705"/>
                    </a:lnTo>
                    <a:lnTo>
                      <a:pt x="5771" y="13332"/>
                    </a:lnTo>
                    <a:lnTo>
                      <a:pt x="5771" y="12959"/>
                    </a:lnTo>
                    <a:lnTo>
                      <a:pt x="5398" y="12959"/>
                    </a:lnTo>
                    <a:lnTo>
                      <a:pt x="5125" y="12934"/>
                    </a:lnTo>
                    <a:lnTo>
                      <a:pt x="4602" y="12834"/>
                    </a:lnTo>
                    <a:lnTo>
                      <a:pt x="4105" y="12685"/>
                    </a:lnTo>
                    <a:lnTo>
                      <a:pt x="3657" y="12511"/>
                    </a:lnTo>
                    <a:lnTo>
                      <a:pt x="3284" y="12312"/>
                    </a:lnTo>
                    <a:lnTo>
                      <a:pt x="2911" y="12088"/>
                    </a:lnTo>
                    <a:lnTo>
                      <a:pt x="2588" y="11839"/>
                    </a:lnTo>
                    <a:lnTo>
                      <a:pt x="2264" y="11591"/>
                    </a:lnTo>
                    <a:lnTo>
                      <a:pt x="1991" y="11292"/>
                    </a:lnTo>
                    <a:lnTo>
                      <a:pt x="1717" y="11019"/>
                    </a:lnTo>
                    <a:lnTo>
                      <a:pt x="1195" y="10422"/>
                    </a:lnTo>
                    <a:lnTo>
                      <a:pt x="971" y="10745"/>
                    </a:lnTo>
                    <a:lnTo>
                      <a:pt x="747" y="11068"/>
                    </a:lnTo>
                    <a:lnTo>
                      <a:pt x="573" y="11392"/>
                    </a:lnTo>
                    <a:lnTo>
                      <a:pt x="399" y="11740"/>
                    </a:lnTo>
                    <a:lnTo>
                      <a:pt x="250" y="12088"/>
                    </a:lnTo>
                    <a:lnTo>
                      <a:pt x="150" y="12461"/>
                    </a:lnTo>
                    <a:lnTo>
                      <a:pt x="76" y="12834"/>
                    </a:lnTo>
                    <a:lnTo>
                      <a:pt x="1" y="13232"/>
                    </a:lnTo>
                    <a:lnTo>
                      <a:pt x="125" y="13431"/>
                    </a:lnTo>
                    <a:lnTo>
                      <a:pt x="250" y="13630"/>
                    </a:lnTo>
                    <a:lnTo>
                      <a:pt x="399" y="13829"/>
                    </a:lnTo>
                    <a:lnTo>
                      <a:pt x="573" y="14003"/>
                    </a:lnTo>
                    <a:lnTo>
                      <a:pt x="772" y="14177"/>
                    </a:lnTo>
                    <a:lnTo>
                      <a:pt x="996" y="14327"/>
                    </a:lnTo>
                    <a:lnTo>
                      <a:pt x="1245" y="14476"/>
                    </a:lnTo>
                    <a:lnTo>
                      <a:pt x="1518" y="14600"/>
                    </a:lnTo>
                    <a:lnTo>
                      <a:pt x="1817" y="14700"/>
                    </a:lnTo>
                    <a:lnTo>
                      <a:pt x="2115" y="14799"/>
                    </a:lnTo>
                    <a:lnTo>
                      <a:pt x="2438" y="14849"/>
                    </a:lnTo>
                    <a:lnTo>
                      <a:pt x="2737" y="14899"/>
                    </a:lnTo>
                    <a:lnTo>
                      <a:pt x="3384" y="14899"/>
                    </a:lnTo>
                    <a:lnTo>
                      <a:pt x="3707" y="14849"/>
                    </a:lnTo>
                    <a:lnTo>
                      <a:pt x="4005" y="14774"/>
                    </a:lnTo>
                    <a:lnTo>
                      <a:pt x="4155" y="14774"/>
                    </a:lnTo>
                    <a:lnTo>
                      <a:pt x="4279" y="14824"/>
                    </a:lnTo>
                    <a:lnTo>
                      <a:pt x="4378" y="14899"/>
                    </a:lnTo>
                    <a:lnTo>
                      <a:pt x="4453" y="15023"/>
                    </a:lnTo>
                    <a:lnTo>
                      <a:pt x="4453" y="15172"/>
                    </a:lnTo>
                    <a:lnTo>
                      <a:pt x="4403" y="15297"/>
                    </a:lnTo>
                    <a:lnTo>
                      <a:pt x="4329" y="15396"/>
                    </a:lnTo>
                    <a:lnTo>
                      <a:pt x="4204" y="15471"/>
                    </a:lnTo>
                    <a:lnTo>
                      <a:pt x="3906" y="15545"/>
                    </a:lnTo>
                    <a:lnTo>
                      <a:pt x="3607" y="15570"/>
                    </a:lnTo>
                    <a:lnTo>
                      <a:pt x="3334" y="15620"/>
                    </a:lnTo>
                    <a:lnTo>
                      <a:pt x="3035" y="15620"/>
                    </a:lnTo>
                    <a:lnTo>
                      <a:pt x="2563" y="15595"/>
                    </a:lnTo>
                    <a:lnTo>
                      <a:pt x="2115" y="15521"/>
                    </a:lnTo>
                    <a:lnTo>
                      <a:pt x="1667" y="15421"/>
                    </a:lnTo>
                    <a:lnTo>
                      <a:pt x="1245" y="15247"/>
                    </a:lnTo>
                    <a:lnTo>
                      <a:pt x="896" y="15098"/>
                    </a:lnTo>
                    <a:lnTo>
                      <a:pt x="573" y="14899"/>
                    </a:lnTo>
                    <a:lnTo>
                      <a:pt x="299" y="14700"/>
                    </a:lnTo>
                    <a:lnTo>
                      <a:pt x="26" y="14476"/>
                    </a:lnTo>
                    <a:lnTo>
                      <a:pt x="125" y="14998"/>
                    </a:lnTo>
                    <a:lnTo>
                      <a:pt x="175" y="15247"/>
                    </a:lnTo>
                    <a:lnTo>
                      <a:pt x="250" y="15496"/>
                    </a:lnTo>
                    <a:lnTo>
                      <a:pt x="374" y="15819"/>
                    </a:lnTo>
                    <a:lnTo>
                      <a:pt x="523" y="16142"/>
                    </a:lnTo>
                    <a:lnTo>
                      <a:pt x="673" y="16441"/>
                    </a:lnTo>
                    <a:lnTo>
                      <a:pt x="871" y="16739"/>
                    </a:lnTo>
                    <a:lnTo>
                      <a:pt x="1070" y="17038"/>
                    </a:lnTo>
                    <a:lnTo>
                      <a:pt x="1294" y="17311"/>
                    </a:lnTo>
                    <a:lnTo>
                      <a:pt x="1518" y="17560"/>
                    </a:lnTo>
                    <a:lnTo>
                      <a:pt x="1792" y="17834"/>
                    </a:lnTo>
                    <a:lnTo>
                      <a:pt x="2065" y="18058"/>
                    </a:lnTo>
                    <a:lnTo>
                      <a:pt x="2339" y="18306"/>
                    </a:lnTo>
                    <a:lnTo>
                      <a:pt x="2662" y="18505"/>
                    </a:lnTo>
                    <a:lnTo>
                      <a:pt x="2961" y="18704"/>
                    </a:lnTo>
                    <a:lnTo>
                      <a:pt x="3309" y="18903"/>
                    </a:lnTo>
                    <a:lnTo>
                      <a:pt x="3657" y="19077"/>
                    </a:lnTo>
                    <a:lnTo>
                      <a:pt x="4005" y="19227"/>
                    </a:lnTo>
                    <a:lnTo>
                      <a:pt x="4378" y="19351"/>
                    </a:lnTo>
                    <a:lnTo>
                      <a:pt x="4926" y="19351"/>
                    </a:lnTo>
                    <a:lnTo>
                      <a:pt x="5349" y="19326"/>
                    </a:lnTo>
                    <a:lnTo>
                      <a:pt x="5771" y="19227"/>
                    </a:lnTo>
                    <a:lnTo>
                      <a:pt x="6194" y="19127"/>
                    </a:lnTo>
                    <a:lnTo>
                      <a:pt x="6567" y="18953"/>
                    </a:lnTo>
                    <a:lnTo>
                      <a:pt x="6940" y="18779"/>
                    </a:lnTo>
                    <a:lnTo>
                      <a:pt x="7289" y="18555"/>
                    </a:lnTo>
                    <a:lnTo>
                      <a:pt x="7587" y="18281"/>
                    </a:lnTo>
                    <a:lnTo>
                      <a:pt x="7711" y="18232"/>
                    </a:lnTo>
                    <a:lnTo>
                      <a:pt x="7861" y="18207"/>
                    </a:lnTo>
                    <a:lnTo>
                      <a:pt x="7985" y="18232"/>
                    </a:lnTo>
                    <a:lnTo>
                      <a:pt x="8109" y="18306"/>
                    </a:lnTo>
                    <a:lnTo>
                      <a:pt x="8184" y="18431"/>
                    </a:lnTo>
                    <a:lnTo>
                      <a:pt x="8209" y="18555"/>
                    </a:lnTo>
                    <a:lnTo>
                      <a:pt x="8159" y="18704"/>
                    </a:lnTo>
                    <a:lnTo>
                      <a:pt x="8084" y="18804"/>
                    </a:lnTo>
                    <a:lnTo>
                      <a:pt x="7811" y="19052"/>
                    </a:lnTo>
                    <a:lnTo>
                      <a:pt x="7512" y="19251"/>
                    </a:lnTo>
                    <a:lnTo>
                      <a:pt x="7189" y="19450"/>
                    </a:lnTo>
                    <a:lnTo>
                      <a:pt x="6866" y="19624"/>
                    </a:lnTo>
                    <a:lnTo>
                      <a:pt x="6518" y="19749"/>
                    </a:lnTo>
                    <a:lnTo>
                      <a:pt x="6169" y="19873"/>
                    </a:lnTo>
                    <a:lnTo>
                      <a:pt x="5796" y="19948"/>
                    </a:lnTo>
                    <a:lnTo>
                      <a:pt x="5423" y="20022"/>
                    </a:lnTo>
                    <a:lnTo>
                      <a:pt x="5970" y="20445"/>
                    </a:lnTo>
                    <a:lnTo>
                      <a:pt x="6542" y="20843"/>
                    </a:lnTo>
                    <a:lnTo>
                      <a:pt x="7164" y="21191"/>
                    </a:lnTo>
                    <a:lnTo>
                      <a:pt x="7786" y="21490"/>
                    </a:lnTo>
                    <a:lnTo>
                      <a:pt x="8458" y="21739"/>
                    </a:lnTo>
                    <a:lnTo>
                      <a:pt x="9129" y="21962"/>
                    </a:lnTo>
                    <a:lnTo>
                      <a:pt x="9826" y="22137"/>
                    </a:lnTo>
                    <a:lnTo>
                      <a:pt x="10522" y="22261"/>
                    </a:lnTo>
                    <a:lnTo>
                      <a:pt x="10895" y="22211"/>
                    </a:lnTo>
                    <a:lnTo>
                      <a:pt x="11069" y="22161"/>
                    </a:lnTo>
                    <a:lnTo>
                      <a:pt x="11268" y="22112"/>
                    </a:lnTo>
                    <a:lnTo>
                      <a:pt x="11467" y="22012"/>
                    </a:lnTo>
                    <a:lnTo>
                      <a:pt x="11666" y="21913"/>
                    </a:lnTo>
                    <a:lnTo>
                      <a:pt x="11840" y="21788"/>
                    </a:lnTo>
                    <a:lnTo>
                      <a:pt x="11989" y="21614"/>
                    </a:lnTo>
                    <a:lnTo>
                      <a:pt x="12114" y="21440"/>
                    </a:lnTo>
                    <a:lnTo>
                      <a:pt x="12213" y="21291"/>
                    </a:lnTo>
                    <a:lnTo>
                      <a:pt x="12288" y="21117"/>
                    </a:lnTo>
                    <a:lnTo>
                      <a:pt x="12338" y="20918"/>
                    </a:lnTo>
                    <a:lnTo>
                      <a:pt x="12363" y="20744"/>
                    </a:lnTo>
                    <a:lnTo>
                      <a:pt x="12387" y="20545"/>
                    </a:lnTo>
                    <a:lnTo>
                      <a:pt x="12363" y="20371"/>
                    </a:lnTo>
                    <a:lnTo>
                      <a:pt x="12313" y="20172"/>
                    </a:lnTo>
                    <a:lnTo>
                      <a:pt x="12313" y="20047"/>
                    </a:lnTo>
                    <a:lnTo>
                      <a:pt x="12338" y="19923"/>
                    </a:lnTo>
                    <a:lnTo>
                      <a:pt x="12437" y="19799"/>
                    </a:lnTo>
                    <a:lnTo>
                      <a:pt x="12561" y="19749"/>
                    </a:lnTo>
                    <a:lnTo>
                      <a:pt x="12686" y="19724"/>
                    </a:lnTo>
                    <a:lnTo>
                      <a:pt x="12835" y="19774"/>
                    </a:lnTo>
                    <a:lnTo>
                      <a:pt x="12935" y="19848"/>
                    </a:lnTo>
                    <a:lnTo>
                      <a:pt x="13009" y="19973"/>
                    </a:lnTo>
                    <a:lnTo>
                      <a:pt x="13059" y="20246"/>
                    </a:lnTo>
                    <a:lnTo>
                      <a:pt x="13084" y="20520"/>
                    </a:lnTo>
                    <a:lnTo>
                      <a:pt x="13084" y="20793"/>
                    </a:lnTo>
                    <a:lnTo>
                      <a:pt x="13034" y="21067"/>
                    </a:lnTo>
                    <a:lnTo>
                      <a:pt x="12959" y="21341"/>
                    </a:lnTo>
                    <a:lnTo>
                      <a:pt x="12860" y="21589"/>
                    </a:lnTo>
                    <a:lnTo>
                      <a:pt x="12711" y="21838"/>
                    </a:lnTo>
                    <a:lnTo>
                      <a:pt x="12537" y="22087"/>
                    </a:lnTo>
                    <a:lnTo>
                      <a:pt x="12387" y="22211"/>
                    </a:lnTo>
                    <a:lnTo>
                      <a:pt x="12238" y="22360"/>
                    </a:lnTo>
                    <a:lnTo>
                      <a:pt x="12263" y="22360"/>
                    </a:lnTo>
                    <a:lnTo>
                      <a:pt x="12885" y="22286"/>
                    </a:lnTo>
                    <a:lnTo>
                      <a:pt x="13482" y="22211"/>
                    </a:lnTo>
                    <a:lnTo>
                      <a:pt x="14054" y="22062"/>
                    </a:lnTo>
                    <a:lnTo>
                      <a:pt x="14626" y="21888"/>
                    </a:lnTo>
                    <a:lnTo>
                      <a:pt x="15198" y="21689"/>
                    </a:lnTo>
                    <a:lnTo>
                      <a:pt x="15720" y="21465"/>
                    </a:lnTo>
                    <a:lnTo>
                      <a:pt x="16243" y="21191"/>
                    </a:lnTo>
                    <a:lnTo>
                      <a:pt x="16740" y="20893"/>
                    </a:lnTo>
                    <a:lnTo>
                      <a:pt x="17213" y="20570"/>
                    </a:lnTo>
                    <a:lnTo>
                      <a:pt x="17660" y="20197"/>
                    </a:lnTo>
                    <a:lnTo>
                      <a:pt x="18058" y="19823"/>
                    </a:lnTo>
                    <a:lnTo>
                      <a:pt x="18456" y="19425"/>
                    </a:lnTo>
                    <a:lnTo>
                      <a:pt x="18804" y="19003"/>
                    </a:lnTo>
                    <a:lnTo>
                      <a:pt x="19128" y="18555"/>
                    </a:lnTo>
                    <a:lnTo>
                      <a:pt x="19426" y="18107"/>
                    </a:lnTo>
                    <a:lnTo>
                      <a:pt x="19700" y="17610"/>
                    </a:lnTo>
                    <a:lnTo>
                      <a:pt x="19376" y="17859"/>
                    </a:lnTo>
                    <a:lnTo>
                      <a:pt x="19028" y="18082"/>
                    </a:lnTo>
                    <a:lnTo>
                      <a:pt x="18680" y="18256"/>
                    </a:lnTo>
                    <a:lnTo>
                      <a:pt x="18332" y="18406"/>
                    </a:lnTo>
                    <a:lnTo>
                      <a:pt x="17959" y="18530"/>
                    </a:lnTo>
                    <a:lnTo>
                      <a:pt x="17586" y="18605"/>
                    </a:lnTo>
                    <a:lnTo>
                      <a:pt x="17213" y="18654"/>
                    </a:lnTo>
                    <a:lnTo>
                      <a:pt x="16840" y="18679"/>
                    </a:lnTo>
                    <a:lnTo>
                      <a:pt x="16367" y="18654"/>
                    </a:lnTo>
                    <a:lnTo>
                      <a:pt x="16243" y="18605"/>
                    </a:lnTo>
                    <a:lnTo>
                      <a:pt x="16118" y="18530"/>
                    </a:lnTo>
                    <a:lnTo>
                      <a:pt x="16068" y="18406"/>
                    </a:lnTo>
                    <a:lnTo>
                      <a:pt x="16044" y="18256"/>
                    </a:lnTo>
                    <a:lnTo>
                      <a:pt x="16093" y="18132"/>
                    </a:lnTo>
                    <a:lnTo>
                      <a:pt x="16193" y="18033"/>
                    </a:lnTo>
                    <a:lnTo>
                      <a:pt x="16317" y="17958"/>
                    </a:lnTo>
                    <a:lnTo>
                      <a:pt x="16989" y="17958"/>
                    </a:lnTo>
                    <a:lnTo>
                      <a:pt x="17237" y="17933"/>
                    </a:lnTo>
                    <a:lnTo>
                      <a:pt x="17511" y="17908"/>
                    </a:lnTo>
                    <a:lnTo>
                      <a:pt x="17785" y="17834"/>
                    </a:lnTo>
                    <a:lnTo>
                      <a:pt x="18033" y="17759"/>
                    </a:lnTo>
                    <a:lnTo>
                      <a:pt x="18282" y="17635"/>
                    </a:lnTo>
                    <a:lnTo>
                      <a:pt x="18556" y="17510"/>
                    </a:lnTo>
                    <a:lnTo>
                      <a:pt x="18804" y="17386"/>
                    </a:lnTo>
                    <a:lnTo>
                      <a:pt x="19028" y="17212"/>
                    </a:lnTo>
                    <a:lnTo>
                      <a:pt x="19277" y="17038"/>
                    </a:lnTo>
                    <a:lnTo>
                      <a:pt x="19476" y="16864"/>
                    </a:lnTo>
                    <a:lnTo>
                      <a:pt x="19700" y="16665"/>
                    </a:lnTo>
                    <a:lnTo>
                      <a:pt x="19899" y="16441"/>
                    </a:lnTo>
                    <a:lnTo>
                      <a:pt x="20098" y="16192"/>
                    </a:lnTo>
                    <a:lnTo>
                      <a:pt x="20272" y="15943"/>
                    </a:lnTo>
                    <a:lnTo>
                      <a:pt x="20297" y="15918"/>
                    </a:lnTo>
                    <a:lnTo>
                      <a:pt x="20347" y="15570"/>
                    </a:lnTo>
                    <a:lnTo>
                      <a:pt x="20396" y="15222"/>
                    </a:lnTo>
                    <a:lnTo>
                      <a:pt x="20421" y="14849"/>
                    </a:lnTo>
                    <a:lnTo>
                      <a:pt x="20421" y="14501"/>
                    </a:lnTo>
                    <a:lnTo>
                      <a:pt x="20421" y="14153"/>
                    </a:lnTo>
                    <a:lnTo>
                      <a:pt x="20172" y="14277"/>
                    </a:lnTo>
                    <a:lnTo>
                      <a:pt x="19874" y="14401"/>
                    </a:lnTo>
                    <a:lnTo>
                      <a:pt x="19600" y="14501"/>
                    </a:lnTo>
                    <a:lnTo>
                      <a:pt x="19302" y="14575"/>
                    </a:lnTo>
                    <a:lnTo>
                      <a:pt x="18979" y="14650"/>
                    </a:lnTo>
                    <a:lnTo>
                      <a:pt x="18630" y="14700"/>
                    </a:lnTo>
                    <a:lnTo>
                      <a:pt x="18282" y="14725"/>
                    </a:lnTo>
                    <a:lnTo>
                      <a:pt x="17834" y="14725"/>
                    </a:lnTo>
                    <a:lnTo>
                      <a:pt x="17287" y="14700"/>
                    </a:lnTo>
                    <a:lnTo>
                      <a:pt x="16790" y="14625"/>
                    </a:lnTo>
                    <a:lnTo>
                      <a:pt x="16342" y="14501"/>
                    </a:lnTo>
                    <a:lnTo>
                      <a:pt x="15894" y="14327"/>
                    </a:lnTo>
                    <a:lnTo>
                      <a:pt x="15695" y="14227"/>
                    </a:lnTo>
                    <a:lnTo>
                      <a:pt x="15496" y="14103"/>
                    </a:lnTo>
                    <a:lnTo>
                      <a:pt x="15297" y="13954"/>
                    </a:lnTo>
                    <a:lnTo>
                      <a:pt x="15123" y="13804"/>
                    </a:lnTo>
                    <a:lnTo>
                      <a:pt x="14974" y="13655"/>
                    </a:lnTo>
                    <a:lnTo>
                      <a:pt x="14850" y="13481"/>
                    </a:lnTo>
                    <a:lnTo>
                      <a:pt x="14725" y="13307"/>
                    </a:lnTo>
                    <a:lnTo>
                      <a:pt x="14626" y="13133"/>
                    </a:lnTo>
                    <a:lnTo>
                      <a:pt x="14253" y="13083"/>
                    </a:lnTo>
                    <a:lnTo>
                      <a:pt x="13905" y="13008"/>
                    </a:lnTo>
                    <a:lnTo>
                      <a:pt x="13556" y="12909"/>
                    </a:lnTo>
                    <a:lnTo>
                      <a:pt x="13233" y="12785"/>
                    </a:lnTo>
                    <a:lnTo>
                      <a:pt x="12910" y="12660"/>
                    </a:lnTo>
                    <a:lnTo>
                      <a:pt x="12586" y="12511"/>
                    </a:lnTo>
                    <a:lnTo>
                      <a:pt x="12288" y="12337"/>
                    </a:lnTo>
                    <a:lnTo>
                      <a:pt x="11989" y="12138"/>
                    </a:lnTo>
                    <a:lnTo>
                      <a:pt x="11741" y="12536"/>
                    </a:lnTo>
                    <a:lnTo>
                      <a:pt x="11492" y="12909"/>
                    </a:lnTo>
                    <a:lnTo>
                      <a:pt x="11194" y="13257"/>
                    </a:lnTo>
                    <a:lnTo>
                      <a:pt x="10845" y="13605"/>
                    </a:lnTo>
                    <a:lnTo>
                      <a:pt x="10497" y="13904"/>
                    </a:lnTo>
                    <a:lnTo>
                      <a:pt x="10099" y="14202"/>
                    </a:lnTo>
                    <a:lnTo>
                      <a:pt x="9701" y="14451"/>
                    </a:lnTo>
                    <a:lnTo>
                      <a:pt x="9253" y="14675"/>
                    </a:lnTo>
                    <a:lnTo>
                      <a:pt x="9179" y="14700"/>
                    </a:lnTo>
                    <a:lnTo>
                      <a:pt x="9104" y="14725"/>
                    </a:lnTo>
                    <a:lnTo>
                      <a:pt x="9005" y="14700"/>
                    </a:lnTo>
                    <a:lnTo>
                      <a:pt x="8930" y="14675"/>
                    </a:lnTo>
                    <a:lnTo>
                      <a:pt x="8856" y="14600"/>
                    </a:lnTo>
                    <a:lnTo>
                      <a:pt x="8781" y="14526"/>
                    </a:lnTo>
                    <a:lnTo>
                      <a:pt x="8756" y="14376"/>
                    </a:lnTo>
                    <a:lnTo>
                      <a:pt x="8781" y="14252"/>
                    </a:lnTo>
                    <a:lnTo>
                      <a:pt x="8831" y="14128"/>
                    </a:lnTo>
                    <a:lnTo>
                      <a:pt x="8955" y="14028"/>
                    </a:lnTo>
                    <a:lnTo>
                      <a:pt x="9353" y="13829"/>
                    </a:lnTo>
                    <a:lnTo>
                      <a:pt x="9726" y="13580"/>
                    </a:lnTo>
                    <a:lnTo>
                      <a:pt x="10074" y="13332"/>
                    </a:lnTo>
                    <a:lnTo>
                      <a:pt x="10398" y="13033"/>
                    </a:lnTo>
                    <a:lnTo>
                      <a:pt x="10696" y="12735"/>
                    </a:lnTo>
                    <a:lnTo>
                      <a:pt x="10970" y="12411"/>
                    </a:lnTo>
                    <a:lnTo>
                      <a:pt x="11218" y="12063"/>
                    </a:lnTo>
                    <a:lnTo>
                      <a:pt x="11417" y="11715"/>
                    </a:lnTo>
                    <a:lnTo>
                      <a:pt x="11144" y="11466"/>
                    </a:lnTo>
                    <a:lnTo>
                      <a:pt x="10895" y="11193"/>
                    </a:lnTo>
                    <a:lnTo>
                      <a:pt x="10696" y="10919"/>
                    </a:lnTo>
                    <a:lnTo>
                      <a:pt x="10497" y="10646"/>
                    </a:lnTo>
                    <a:lnTo>
                      <a:pt x="10323" y="10347"/>
                    </a:lnTo>
                    <a:lnTo>
                      <a:pt x="10174" y="10049"/>
                    </a:lnTo>
                    <a:lnTo>
                      <a:pt x="10049" y="9750"/>
                    </a:lnTo>
                    <a:lnTo>
                      <a:pt x="9950" y="9427"/>
                    </a:lnTo>
                    <a:lnTo>
                      <a:pt x="9900" y="9054"/>
                    </a:lnTo>
                    <a:lnTo>
                      <a:pt x="9850" y="8705"/>
                    </a:lnTo>
                    <a:lnTo>
                      <a:pt x="9403" y="8755"/>
                    </a:lnTo>
                    <a:lnTo>
                      <a:pt x="8955" y="8855"/>
                    </a:lnTo>
                    <a:lnTo>
                      <a:pt x="8532" y="8979"/>
                    </a:lnTo>
                    <a:lnTo>
                      <a:pt x="8109" y="9153"/>
                    </a:lnTo>
                    <a:lnTo>
                      <a:pt x="7736" y="9377"/>
                    </a:lnTo>
                    <a:lnTo>
                      <a:pt x="7388" y="9651"/>
                    </a:lnTo>
                    <a:lnTo>
                      <a:pt x="7065" y="9949"/>
                    </a:lnTo>
                    <a:lnTo>
                      <a:pt x="6791" y="10272"/>
                    </a:lnTo>
                    <a:lnTo>
                      <a:pt x="6741" y="10347"/>
                    </a:lnTo>
                    <a:lnTo>
                      <a:pt x="6667" y="10397"/>
                    </a:lnTo>
                    <a:lnTo>
                      <a:pt x="6592" y="10422"/>
                    </a:lnTo>
                    <a:lnTo>
                      <a:pt x="6393" y="10422"/>
                    </a:lnTo>
                    <a:lnTo>
                      <a:pt x="6294" y="10372"/>
                    </a:lnTo>
                    <a:lnTo>
                      <a:pt x="6194" y="10272"/>
                    </a:lnTo>
                    <a:lnTo>
                      <a:pt x="6144" y="10123"/>
                    </a:lnTo>
                    <a:lnTo>
                      <a:pt x="6169" y="9999"/>
                    </a:lnTo>
                    <a:lnTo>
                      <a:pt x="6219" y="9874"/>
                    </a:lnTo>
                    <a:lnTo>
                      <a:pt x="6368" y="9651"/>
                    </a:lnTo>
                    <a:lnTo>
                      <a:pt x="6542" y="9477"/>
                    </a:lnTo>
                    <a:lnTo>
                      <a:pt x="6716" y="9278"/>
                    </a:lnTo>
                    <a:lnTo>
                      <a:pt x="6915" y="9103"/>
                    </a:lnTo>
                    <a:lnTo>
                      <a:pt x="7338" y="8805"/>
                    </a:lnTo>
                    <a:lnTo>
                      <a:pt x="7786" y="8531"/>
                    </a:lnTo>
                    <a:lnTo>
                      <a:pt x="8259" y="8332"/>
                    </a:lnTo>
                    <a:lnTo>
                      <a:pt x="8756" y="8158"/>
                    </a:lnTo>
                    <a:lnTo>
                      <a:pt x="9278" y="8059"/>
                    </a:lnTo>
                    <a:lnTo>
                      <a:pt x="9801" y="8009"/>
                    </a:lnTo>
                    <a:lnTo>
                      <a:pt x="9801" y="7934"/>
                    </a:lnTo>
                    <a:lnTo>
                      <a:pt x="9776" y="7462"/>
                    </a:lnTo>
                    <a:lnTo>
                      <a:pt x="9751" y="7014"/>
                    </a:lnTo>
                    <a:lnTo>
                      <a:pt x="9676" y="6591"/>
                    </a:lnTo>
                    <a:lnTo>
                      <a:pt x="9627" y="6367"/>
                    </a:lnTo>
                    <a:lnTo>
                      <a:pt x="9552" y="6169"/>
                    </a:lnTo>
                    <a:lnTo>
                      <a:pt x="9403" y="5895"/>
                    </a:lnTo>
                    <a:lnTo>
                      <a:pt x="9253" y="5646"/>
                    </a:lnTo>
                    <a:lnTo>
                      <a:pt x="9079" y="5373"/>
                    </a:lnTo>
                    <a:lnTo>
                      <a:pt x="8880" y="5149"/>
                    </a:lnTo>
                    <a:lnTo>
                      <a:pt x="8433" y="4676"/>
                    </a:lnTo>
                    <a:lnTo>
                      <a:pt x="7960" y="4253"/>
                    </a:lnTo>
                    <a:lnTo>
                      <a:pt x="7761" y="4054"/>
                    </a:lnTo>
                    <a:lnTo>
                      <a:pt x="7264" y="3607"/>
                    </a:lnTo>
                    <a:lnTo>
                      <a:pt x="6766" y="3134"/>
                    </a:lnTo>
                    <a:lnTo>
                      <a:pt x="6169" y="3308"/>
                    </a:lnTo>
                    <a:lnTo>
                      <a:pt x="5597" y="3507"/>
                    </a:lnTo>
                    <a:lnTo>
                      <a:pt x="5025" y="3781"/>
                    </a:lnTo>
                    <a:lnTo>
                      <a:pt x="4503" y="4079"/>
                    </a:lnTo>
                    <a:lnTo>
                      <a:pt x="4030" y="4403"/>
                    </a:lnTo>
                    <a:lnTo>
                      <a:pt x="3558" y="4776"/>
                    </a:lnTo>
                    <a:lnTo>
                      <a:pt x="3160" y="5198"/>
                    </a:lnTo>
                    <a:lnTo>
                      <a:pt x="2812" y="5621"/>
                    </a:lnTo>
                    <a:lnTo>
                      <a:pt x="2737" y="5696"/>
                    </a:lnTo>
                    <a:lnTo>
                      <a:pt x="2662" y="5746"/>
                    </a:lnTo>
                    <a:lnTo>
                      <a:pt x="2588" y="5771"/>
                    </a:lnTo>
                    <a:lnTo>
                      <a:pt x="2414" y="5771"/>
                    </a:lnTo>
                    <a:lnTo>
                      <a:pt x="2314" y="5721"/>
                    </a:lnTo>
                    <a:lnTo>
                      <a:pt x="2215" y="5596"/>
                    </a:lnTo>
                    <a:lnTo>
                      <a:pt x="2165" y="5472"/>
                    </a:lnTo>
                    <a:lnTo>
                      <a:pt x="2165" y="5348"/>
                    </a:lnTo>
                    <a:lnTo>
                      <a:pt x="2239" y="5223"/>
                    </a:lnTo>
                    <a:lnTo>
                      <a:pt x="2613" y="4751"/>
                    </a:lnTo>
                    <a:lnTo>
                      <a:pt x="3011" y="4328"/>
                    </a:lnTo>
                    <a:lnTo>
                      <a:pt x="3483" y="3930"/>
                    </a:lnTo>
                    <a:lnTo>
                      <a:pt x="3981" y="3582"/>
                    </a:lnTo>
                    <a:lnTo>
                      <a:pt x="4503" y="3258"/>
                    </a:lnTo>
                    <a:lnTo>
                      <a:pt x="5075" y="2960"/>
                    </a:lnTo>
                    <a:lnTo>
                      <a:pt x="5672" y="2736"/>
                    </a:lnTo>
                    <a:lnTo>
                      <a:pt x="6269" y="2537"/>
                    </a:lnTo>
                    <a:lnTo>
                      <a:pt x="6045" y="2214"/>
                    </a:lnTo>
                    <a:lnTo>
                      <a:pt x="5921" y="1965"/>
                    </a:lnTo>
                    <a:lnTo>
                      <a:pt x="5796" y="1716"/>
                    </a:lnTo>
                    <a:lnTo>
                      <a:pt x="5697" y="1443"/>
                    </a:lnTo>
                    <a:lnTo>
                      <a:pt x="5622" y="1144"/>
                    </a:lnTo>
                    <a:lnTo>
                      <a:pt x="5572" y="871"/>
                    </a:lnTo>
                    <a:lnTo>
                      <a:pt x="5547" y="572"/>
                    </a:lnTo>
                    <a:lnTo>
                      <a:pt x="5547" y="274"/>
                    </a:lnTo>
                    <a:lnTo>
                      <a:pt x="557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15"/>
              <p:cNvSpPr/>
              <p:nvPr/>
            </p:nvSpPr>
            <p:spPr>
              <a:xfrm>
                <a:off x="2256621" y="1553473"/>
                <a:ext cx="114901" cy="309757"/>
              </a:xfrm>
              <a:custGeom>
                <a:avLst/>
                <a:gdLst/>
                <a:ahLst/>
                <a:cxnLst/>
                <a:rect l="l" t="t" r="r" b="b"/>
                <a:pathLst>
                  <a:path w="5573" h="15024" fill="none" extrusionOk="0">
                    <a:moveTo>
                      <a:pt x="5572" y="1"/>
                    </a:moveTo>
                    <a:lnTo>
                      <a:pt x="5572" y="6891"/>
                    </a:lnTo>
                    <a:lnTo>
                      <a:pt x="1" y="10074"/>
                    </a:lnTo>
                    <a:lnTo>
                      <a:pt x="1" y="15024"/>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5"/>
              <p:cNvSpPr/>
              <p:nvPr/>
            </p:nvSpPr>
            <p:spPr>
              <a:xfrm>
                <a:off x="2224829" y="1863210"/>
                <a:ext cx="63110" cy="63110"/>
              </a:xfrm>
              <a:custGeom>
                <a:avLst/>
                <a:gdLst/>
                <a:ahLst/>
                <a:cxnLst/>
                <a:rect l="l" t="t" r="r" b="b"/>
                <a:pathLst>
                  <a:path w="3061" h="3061" fill="none" extrusionOk="0">
                    <a:moveTo>
                      <a:pt x="3060" y="1543"/>
                    </a:moveTo>
                    <a:lnTo>
                      <a:pt x="3060" y="1543"/>
                    </a:lnTo>
                    <a:lnTo>
                      <a:pt x="3060" y="1692"/>
                    </a:lnTo>
                    <a:lnTo>
                      <a:pt x="3035" y="1841"/>
                    </a:lnTo>
                    <a:lnTo>
                      <a:pt x="2986" y="1991"/>
                    </a:lnTo>
                    <a:lnTo>
                      <a:pt x="2936" y="2140"/>
                    </a:lnTo>
                    <a:lnTo>
                      <a:pt x="2787" y="2389"/>
                    </a:lnTo>
                    <a:lnTo>
                      <a:pt x="2612" y="2612"/>
                    </a:lnTo>
                    <a:lnTo>
                      <a:pt x="2389" y="2786"/>
                    </a:lnTo>
                    <a:lnTo>
                      <a:pt x="2115" y="2936"/>
                    </a:lnTo>
                    <a:lnTo>
                      <a:pt x="1991" y="2985"/>
                    </a:lnTo>
                    <a:lnTo>
                      <a:pt x="1841" y="3035"/>
                    </a:lnTo>
                    <a:lnTo>
                      <a:pt x="1692" y="3060"/>
                    </a:lnTo>
                    <a:lnTo>
                      <a:pt x="1543" y="3060"/>
                    </a:lnTo>
                    <a:lnTo>
                      <a:pt x="1543" y="3060"/>
                    </a:lnTo>
                    <a:lnTo>
                      <a:pt x="1369" y="3060"/>
                    </a:lnTo>
                    <a:lnTo>
                      <a:pt x="1220" y="3035"/>
                    </a:lnTo>
                    <a:lnTo>
                      <a:pt x="1070" y="2985"/>
                    </a:lnTo>
                    <a:lnTo>
                      <a:pt x="946" y="2936"/>
                    </a:lnTo>
                    <a:lnTo>
                      <a:pt x="672" y="2786"/>
                    </a:lnTo>
                    <a:lnTo>
                      <a:pt x="449" y="2612"/>
                    </a:lnTo>
                    <a:lnTo>
                      <a:pt x="274" y="2389"/>
                    </a:lnTo>
                    <a:lnTo>
                      <a:pt x="125" y="2140"/>
                    </a:lnTo>
                    <a:lnTo>
                      <a:pt x="75" y="1991"/>
                    </a:lnTo>
                    <a:lnTo>
                      <a:pt x="26" y="1841"/>
                    </a:lnTo>
                    <a:lnTo>
                      <a:pt x="1" y="1692"/>
                    </a:lnTo>
                    <a:lnTo>
                      <a:pt x="1" y="1543"/>
                    </a:lnTo>
                    <a:lnTo>
                      <a:pt x="1" y="1543"/>
                    </a:lnTo>
                    <a:lnTo>
                      <a:pt x="1" y="1369"/>
                    </a:lnTo>
                    <a:lnTo>
                      <a:pt x="26" y="1220"/>
                    </a:lnTo>
                    <a:lnTo>
                      <a:pt x="75" y="1070"/>
                    </a:lnTo>
                    <a:lnTo>
                      <a:pt x="125" y="946"/>
                    </a:lnTo>
                    <a:lnTo>
                      <a:pt x="274" y="672"/>
                    </a:lnTo>
                    <a:lnTo>
                      <a:pt x="449" y="448"/>
                    </a:lnTo>
                    <a:lnTo>
                      <a:pt x="672" y="274"/>
                    </a:lnTo>
                    <a:lnTo>
                      <a:pt x="946" y="125"/>
                    </a:lnTo>
                    <a:lnTo>
                      <a:pt x="1070" y="75"/>
                    </a:lnTo>
                    <a:lnTo>
                      <a:pt x="1220" y="51"/>
                    </a:lnTo>
                    <a:lnTo>
                      <a:pt x="1369" y="26"/>
                    </a:lnTo>
                    <a:lnTo>
                      <a:pt x="1543" y="1"/>
                    </a:lnTo>
                    <a:lnTo>
                      <a:pt x="1543" y="1"/>
                    </a:lnTo>
                    <a:lnTo>
                      <a:pt x="1692" y="26"/>
                    </a:lnTo>
                    <a:lnTo>
                      <a:pt x="1841" y="51"/>
                    </a:lnTo>
                    <a:lnTo>
                      <a:pt x="1991" y="75"/>
                    </a:lnTo>
                    <a:lnTo>
                      <a:pt x="2115" y="125"/>
                    </a:lnTo>
                    <a:lnTo>
                      <a:pt x="2389" y="274"/>
                    </a:lnTo>
                    <a:lnTo>
                      <a:pt x="2612" y="448"/>
                    </a:lnTo>
                    <a:lnTo>
                      <a:pt x="2787" y="672"/>
                    </a:lnTo>
                    <a:lnTo>
                      <a:pt x="2936" y="946"/>
                    </a:lnTo>
                    <a:lnTo>
                      <a:pt x="2986" y="1070"/>
                    </a:lnTo>
                    <a:lnTo>
                      <a:pt x="3035" y="1220"/>
                    </a:lnTo>
                    <a:lnTo>
                      <a:pt x="3060" y="1369"/>
                    </a:lnTo>
                    <a:lnTo>
                      <a:pt x="3060" y="1543"/>
                    </a:lnTo>
                    <a:lnTo>
                      <a:pt x="3060" y="1543"/>
                    </a:lnTo>
                    <a:close/>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5"/>
              <p:cNvSpPr/>
              <p:nvPr/>
            </p:nvSpPr>
            <p:spPr>
              <a:xfrm>
                <a:off x="2443292" y="1469890"/>
                <a:ext cx="21" cy="132839"/>
              </a:xfrm>
              <a:custGeom>
                <a:avLst/>
                <a:gdLst/>
                <a:ahLst/>
                <a:cxnLst/>
                <a:rect l="l" t="t" r="r" b="b"/>
                <a:pathLst>
                  <a:path w="1" h="6443" fill="none" extrusionOk="0">
                    <a:moveTo>
                      <a:pt x="0" y="1"/>
                    </a:moveTo>
                    <a:lnTo>
                      <a:pt x="0" y="6443"/>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15"/>
              <p:cNvSpPr/>
              <p:nvPr/>
            </p:nvSpPr>
            <p:spPr>
              <a:xfrm>
                <a:off x="2503289" y="1469890"/>
                <a:ext cx="20535" cy="320520"/>
              </a:xfrm>
              <a:custGeom>
                <a:avLst/>
                <a:gdLst/>
                <a:ahLst/>
                <a:cxnLst/>
                <a:rect l="l" t="t" r="r" b="b"/>
                <a:pathLst>
                  <a:path w="996" h="15546" fill="none" extrusionOk="0">
                    <a:moveTo>
                      <a:pt x="1" y="1"/>
                    </a:moveTo>
                    <a:lnTo>
                      <a:pt x="1" y="6443"/>
                    </a:lnTo>
                    <a:lnTo>
                      <a:pt x="995" y="7189"/>
                    </a:lnTo>
                    <a:lnTo>
                      <a:pt x="995" y="15546"/>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15"/>
              <p:cNvSpPr/>
              <p:nvPr/>
            </p:nvSpPr>
            <p:spPr>
              <a:xfrm>
                <a:off x="2325340" y="1721671"/>
                <a:ext cx="21" cy="94387"/>
              </a:xfrm>
              <a:custGeom>
                <a:avLst/>
                <a:gdLst/>
                <a:ahLst/>
                <a:cxnLst/>
                <a:rect l="l" t="t" r="r" b="b"/>
                <a:pathLst>
                  <a:path w="1" h="4578" fill="none" extrusionOk="0">
                    <a:moveTo>
                      <a:pt x="1" y="1"/>
                    </a:moveTo>
                    <a:lnTo>
                      <a:pt x="1" y="4578"/>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5"/>
              <p:cNvSpPr/>
              <p:nvPr/>
            </p:nvSpPr>
            <p:spPr>
              <a:xfrm>
                <a:off x="2371502" y="1458097"/>
                <a:ext cx="10783" cy="93356"/>
              </a:xfrm>
              <a:custGeom>
                <a:avLst/>
                <a:gdLst/>
                <a:ahLst/>
                <a:cxnLst/>
                <a:rect l="l" t="t" r="r" b="b"/>
                <a:pathLst>
                  <a:path w="523" h="4528" fill="none" extrusionOk="0">
                    <a:moveTo>
                      <a:pt x="0" y="4527"/>
                    </a:moveTo>
                    <a:lnTo>
                      <a:pt x="523" y="4179"/>
                    </a:lnTo>
                    <a:lnTo>
                      <a:pt x="523" y="1"/>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15"/>
              <p:cNvSpPr/>
              <p:nvPr/>
            </p:nvSpPr>
            <p:spPr>
              <a:xfrm>
                <a:off x="2412016" y="1658602"/>
                <a:ext cx="63090" cy="63090"/>
              </a:xfrm>
              <a:custGeom>
                <a:avLst/>
                <a:gdLst/>
                <a:ahLst/>
                <a:cxnLst/>
                <a:rect l="l" t="t" r="r" b="b"/>
                <a:pathLst>
                  <a:path w="3060" h="3060" fill="none" extrusionOk="0">
                    <a:moveTo>
                      <a:pt x="3060" y="1543"/>
                    </a:moveTo>
                    <a:lnTo>
                      <a:pt x="3060" y="1543"/>
                    </a:lnTo>
                    <a:lnTo>
                      <a:pt x="3035" y="1692"/>
                    </a:lnTo>
                    <a:lnTo>
                      <a:pt x="3035" y="1841"/>
                    </a:lnTo>
                    <a:lnTo>
                      <a:pt x="2985" y="1990"/>
                    </a:lnTo>
                    <a:lnTo>
                      <a:pt x="2935" y="2140"/>
                    </a:lnTo>
                    <a:lnTo>
                      <a:pt x="2786" y="2388"/>
                    </a:lnTo>
                    <a:lnTo>
                      <a:pt x="2612" y="2612"/>
                    </a:lnTo>
                    <a:lnTo>
                      <a:pt x="2388" y="2811"/>
                    </a:lnTo>
                    <a:lnTo>
                      <a:pt x="2114" y="2936"/>
                    </a:lnTo>
                    <a:lnTo>
                      <a:pt x="1990" y="2985"/>
                    </a:lnTo>
                    <a:lnTo>
                      <a:pt x="1841" y="3035"/>
                    </a:lnTo>
                    <a:lnTo>
                      <a:pt x="1692" y="3060"/>
                    </a:lnTo>
                    <a:lnTo>
                      <a:pt x="1517" y="3060"/>
                    </a:lnTo>
                    <a:lnTo>
                      <a:pt x="1517" y="3060"/>
                    </a:lnTo>
                    <a:lnTo>
                      <a:pt x="1368" y="3060"/>
                    </a:lnTo>
                    <a:lnTo>
                      <a:pt x="1219" y="3035"/>
                    </a:lnTo>
                    <a:lnTo>
                      <a:pt x="1070" y="2985"/>
                    </a:lnTo>
                    <a:lnTo>
                      <a:pt x="945" y="2936"/>
                    </a:lnTo>
                    <a:lnTo>
                      <a:pt x="672" y="2811"/>
                    </a:lnTo>
                    <a:lnTo>
                      <a:pt x="448" y="2612"/>
                    </a:lnTo>
                    <a:lnTo>
                      <a:pt x="274" y="2388"/>
                    </a:lnTo>
                    <a:lnTo>
                      <a:pt x="125" y="2140"/>
                    </a:lnTo>
                    <a:lnTo>
                      <a:pt x="75" y="1990"/>
                    </a:lnTo>
                    <a:lnTo>
                      <a:pt x="25" y="1841"/>
                    </a:lnTo>
                    <a:lnTo>
                      <a:pt x="0" y="1692"/>
                    </a:lnTo>
                    <a:lnTo>
                      <a:pt x="0" y="1543"/>
                    </a:lnTo>
                    <a:lnTo>
                      <a:pt x="0" y="1543"/>
                    </a:lnTo>
                    <a:lnTo>
                      <a:pt x="0" y="1394"/>
                    </a:lnTo>
                    <a:lnTo>
                      <a:pt x="25" y="1219"/>
                    </a:lnTo>
                    <a:lnTo>
                      <a:pt x="75" y="1095"/>
                    </a:lnTo>
                    <a:lnTo>
                      <a:pt x="125" y="946"/>
                    </a:lnTo>
                    <a:lnTo>
                      <a:pt x="274" y="697"/>
                    </a:lnTo>
                    <a:lnTo>
                      <a:pt x="448" y="448"/>
                    </a:lnTo>
                    <a:lnTo>
                      <a:pt x="672" y="274"/>
                    </a:lnTo>
                    <a:lnTo>
                      <a:pt x="945" y="125"/>
                    </a:lnTo>
                    <a:lnTo>
                      <a:pt x="1070" y="75"/>
                    </a:lnTo>
                    <a:lnTo>
                      <a:pt x="1219" y="50"/>
                    </a:lnTo>
                    <a:lnTo>
                      <a:pt x="1368" y="26"/>
                    </a:lnTo>
                    <a:lnTo>
                      <a:pt x="1517" y="1"/>
                    </a:lnTo>
                    <a:lnTo>
                      <a:pt x="1517" y="1"/>
                    </a:lnTo>
                    <a:lnTo>
                      <a:pt x="1692" y="26"/>
                    </a:lnTo>
                    <a:lnTo>
                      <a:pt x="1841" y="50"/>
                    </a:lnTo>
                    <a:lnTo>
                      <a:pt x="1990" y="75"/>
                    </a:lnTo>
                    <a:lnTo>
                      <a:pt x="2114" y="125"/>
                    </a:lnTo>
                    <a:lnTo>
                      <a:pt x="2388" y="274"/>
                    </a:lnTo>
                    <a:lnTo>
                      <a:pt x="2612" y="448"/>
                    </a:lnTo>
                    <a:lnTo>
                      <a:pt x="2786" y="697"/>
                    </a:lnTo>
                    <a:lnTo>
                      <a:pt x="2935" y="946"/>
                    </a:lnTo>
                    <a:lnTo>
                      <a:pt x="2985" y="1095"/>
                    </a:lnTo>
                    <a:lnTo>
                      <a:pt x="3035" y="1219"/>
                    </a:lnTo>
                    <a:lnTo>
                      <a:pt x="3035" y="1394"/>
                    </a:lnTo>
                    <a:lnTo>
                      <a:pt x="3060" y="1543"/>
                    </a:lnTo>
                    <a:lnTo>
                      <a:pt x="3060" y="1543"/>
                    </a:lnTo>
                    <a:close/>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5"/>
              <p:cNvSpPr/>
              <p:nvPr/>
            </p:nvSpPr>
            <p:spPr>
              <a:xfrm>
                <a:off x="2256622" y="1992956"/>
                <a:ext cx="21" cy="213350"/>
              </a:xfrm>
              <a:custGeom>
                <a:avLst/>
                <a:gdLst/>
                <a:ahLst/>
                <a:cxnLst/>
                <a:rect l="l" t="t" r="r" b="b"/>
                <a:pathLst>
                  <a:path w="1" h="10348" fill="none" extrusionOk="0">
                    <a:moveTo>
                      <a:pt x="1" y="10347"/>
                    </a:moveTo>
                    <a:lnTo>
                      <a:pt x="1" y="0"/>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5"/>
              <p:cNvSpPr/>
              <p:nvPr/>
            </p:nvSpPr>
            <p:spPr>
              <a:xfrm>
                <a:off x="2443292" y="1721671"/>
                <a:ext cx="126674" cy="405670"/>
              </a:xfrm>
              <a:custGeom>
                <a:avLst/>
                <a:gdLst/>
                <a:ahLst/>
                <a:cxnLst/>
                <a:rect l="l" t="t" r="r" b="b"/>
                <a:pathLst>
                  <a:path w="6144" h="19676" fill="none" extrusionOk="0">
                    <a:moveTo>
                      <a:pt x="6144" y="19675"/>
                    </a:moveTo>
                    <a:lnTo>
                      <a:pt x="6144" y="11194"/>
                    </a:lnTo>
                    <a:lnTo>
                      <a:pt x="0" y="8060"/>
                    </a:lnTo>
                    <a:lnTo>
                      <a:pt x="0" y="1"/>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5"/>
              <p:cNvSpPr/>
              <p:nvPr/>
            </p:nvSpPr>
            <p:spPr>
              <a:xfrm>
                <a:off x="2325340" y="1784760"/>
                <a:ext cx="46183" cy="387691"/>
              </a:xfrm>
              <a:custGeom>
                <a:avLst/>
                <a:gdLst/>
                <a:ahLst/>
                <a:cxnLst/>
                <a:rect l="l" t="t" r="r" b="b"/>
                <a:pathLst>
                  <a:path w="2240" h="18804" fill="none" extrusionOk="0">
                    <a:moveTo>
                      <a:pt x="2239" y="0"/>
                    </a:moveTo>
                    <a:lnTo>
                      <a:pt x="2239" y="9850"/>
                    </a:lnTo>
                    <a:lnTo>
                      <a:pt x="1" y="11292"/>
                    </a:lnTo>
                    <a:lnTo>
                      <a:pt x="1" y="18804"/>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5"/>
              <p:cNvSpPr/>
              <p:nvPr/>
            </p:nvSpPr>
            <p:spPr>
              <a:xfrm>
                <a:off x="2443292" y="2074498"/>
                <a:ext cx="21" cy="52843"/>
              </a:xfrm>
              <a:custGeom>
                <a:avLst/>
                <a:gdLst/>
                <a:ahLst/>
                <a:cxnLst/>
                <a:rect l="l" t="t" r="r" b="b"/>
                <a:pathLst>
                  <a:path w="1" h="2563" fill="none" extrusionOk="0">
                    <a:moveTo>
                      <a:pt x="0" y="2562"/>
                    </a:moveTo>
                    <a:lnTo>
                      <a:pt x="0" y="0"/>
                    </a:lnTo>
                  </a:path>
                </a:pathLst>
              </a:custGeom>
              <a:solidFill>
                <a:schemeClr val="accent3"/>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5"/>
              <p:cNvSpPr/>
              <p:nvPr/>
            </p:nvSpPr>
            <p:spPr>
              <a:xfrm>
                <a:off x="2443292" y="1938093"/>
                <a:ext cx="21" cy="86161"/>
              </a:xfrm>
              <a:custGeom>
                <a:avLst/>
                <a:gdLst/>
                <a:ahLst/>
                <a:cxnLst/>
                <a:rect l="l" t="t" r="r" b="b"/>
                <a:pathLst>
                  <a:path w="1" h="4179" fill="none" extrusionOk="0">
                    <a:moveTo>
                      <a:pt x="0" y="4179"/>
                    </a:moveTo>
                    <a:lnTo>
                      <a:pt x="0" y="0"/>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5"/>
              <p:cNvSpPr/>
              <p:nvPr/>
            </p:nvSpPr>
            <p:spPr>
              <a:xfrm>
                <a:off x="2523804" y="1846283"/>
                <a:ext cx="21" cy="31318"/>
              </a:xfrm>
              <a:custGeom>
                <a:avLst/>
                <a:gdLst/>
                <a:ahLst/>
                <a:cxnLst/>
                <a:rect l="l" t="t" r="r" b="b"/>
                <a:pathLst>
                  <a:path w="1" h="1519" fill="none" extrusionOk="0">
                    <a:moveTo>
                      <a:pt x="0" y="1"/>
                    </a:moveTo>
                    <a:lnTo>
                      <a:pt x="0" y="1518"/>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5"/>
              <p:cNvSpPr/>
              <p:nvPr/>
            </p:nvSpPr>
            <p:spPr>
              <a:xfrm>
                <a:off x="2889950" y="1846283"/>
                <a:ext cx="63090" cy="62595"/>
              </a:xfrm>
              <a:custGeom>
                <a:avLst/>
                <a:gdLst/>
                <a:ahLst/>
                <a:cxnLst/>
                <a:rect l="l" t="t" r="r" b="b"/>
                <a:pathLst>
                  <a:path w="3060" h="3036" fill="none" extrusionOk="0">
                    <a:moveTo>
                      <a:pt x="3060" y="1518"/>
                    </a:moveTo>
                    <a:lnTo>
                      <a:pt x="3060" y="1518"/>
                    </a:lnTo>
                    <a:lnTo>
                      <a:pt x="3060" y="1667"/>
                    </a:lnTo>
                    <a:lnTo>
                      <a:pt x="3035" y="1817"/>
                    </a:lnTo>
                    <a:lnTo>
                      <a:pt x="2985" y="1966"/>
                    </a:lnTo>
                    <a:lnTo>
                      <a:pt x="2935" y="2115"/>
                    </a:lnTo>
                    <a:lnTo>
                      <a:pt x="2786" y="2364"/>
                    </a:lnTo>
                    <a:lnTo>
                      <a:pt x="2612" y="2588"/>
                    </a:lnTo>
                    <a:lnTo>
                      <a:pt x="2388" y="2787"/>
                    </a:lnTo>
                    <a:lnTo>
                      <a:pt x="2114" y="2911"/>
                    </a:lnTo>
                    <a:lnTo>
                      <a:pt x="1990" y="2986"/>
                    </a:lnTo>
                    <a:lnTo>
                      <a:pt x="1841" y="3011"/>
                    </a:lnTo>
                    <a:lnTo>
                      <a:pt x="1692" y="3035"/>
                    </a:lnTo>
                    <a:lnTo>
                      <a:pt x="1542" y="3035"/>
                    </a:lnTo>
                    <a:lnTo>
                      <a:pt x="1542" y="3035"/>
                    </a:lnTo>
                    <a:lnTo>
                      <a:pt x="1368" y="3035"/>
                    </a:lnTo>
                    <a:lnTo>
                      <a:pt x="1219" y="3011"/>
                    </a:lnTo>
                    <a:lnTo>
                      <a:pt x="1070" y="2986"/>
                    </a:lnTo>
                    <a:lnTo>
                      <a:pt x="945" y="2911"/>
                    </a:lnTo>
                    <a:lnTo>
                      <a:pt x="672" y="2787"/>
                    </a:lnTo>
                    <a:lnTo>
                      <a:pt x="448" y="2588"/>
                    </a:lnTo>
                    <a:lnTo>
                      <a:pt x="274" y="2364"/>
                    </a:lnTo>
                    <a:lnTo>
                      <a:pt x="125" y="2115"/>
                    </a:lnTo>
                    <a:lnTo>
                      <a:pt x="75" y="1966"/>
                    </a:lnTo>
                    <a:lnTo>
                      <a:pt x="25" y="1817"/>
                    </a:lnTo>
                    <a:lnTo>
                      <a:pt x="0" y="1667"/>
                    </a:lnTo>
                    <a:lnTo>
                      <a:pt x="0" y="1518"/>
                    </a:lnTo>
                    <a:lnTo>
                      <a:pt x="0" y="1518"/>
                    </a:lnTo>
                    <a:lnTo>
                      <a:pt x="0" y="1369"/>
                    </a:lnTo>
                    <a:lnTo>
                      <a:pt x="25" y="1220"/>
                    </a:lnTo>
                    <a:lnTo>
                      <a:pt x="75" y="1071"/>
                    </a:lnTo>
                    <a:lnTo>
                      <a:pt x="125" y="921"/>
                    </a:lnTo>
                    <a:lnTo>
                      <a:pt x="274" y="673"/>
                    </a:lnTo>
                    <a:lnTo>
                      <a:pt x="448" y="449"/>
                    </a:lnTo>
                    <a:lnTo>
                      <a:pt x="672" y="250"/>
                    </a:lnTo>
                    <a:lnTo>
                      <a:pt x="945" y="100"/>
                    </a:lnTo>
                    <a:lnTo>
                      <a:pt x="1070" y="51"/>
                    </a:lnTo>
                    <a:lnTo>
                      <a:pt x="1219" y="26"/>
                    </a:lnTo>
                    <a:lnTo>
                      <a:pt x="1368" y="1"/>
                    </a:lnTo>
                    <a:lnTo>
                      <a:pt x="1542" y="1"/>
                    </a:lnTo>
                    <a:lnTo>
                      <a:pt x="1542" y="1"/>
                    </a:lnTo>
                    <a:lnTo>
                      <a:pt x="1692" y="1"/>
                    </a:lnTo>
                    <a:lnTo>
                      <a:pt x="1841" y="26"/>
                    </a:lnTo>
                    <a:lnTo>
                      <a:pt x="1990" y="51"/>
                    </a:lnTo>
                    <a:lnTo>
                      <a:pt x="2114" y="100"/>
                    </a:lnTo>
                    <a:lnTo>
                      <a:pt x="2388" y="250"/>
                    </a:lnTo>
                    <a:lnTo>
                      <a:pt x="2612" y="449"/>
                    </a:lnTo>
                    <a:lnTo>
                      <a:pt x="2786" y="673"/>
                    </a:lnTo>
                    <a:lnTo>
                      <a:pt x="2935" y="921"/>
                    </a:lnTo>
                    <a:lnTo>
                      <a:pt x="2985" y="1071"/>
                    </a:lnTo>
                    <a:lnTo>
                      <a:pt x="3035" y="1220"/>
                    </a:lnTo>
                    <a:lnTo>
                      <a:pt x="3060" y="1369"/>
                    </a:lnTo>
                    <a:lnTo>
                      <a:pt x="3060" y="1518"/>
                    </a:lnTo>
                    <a:lnTo>
                      <a:pt x="3060" y="1518"/>
                    </a:lnTo>
                    <a:close/>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5"/>
              <p:cNvSpPr/>
              <p:nvPr/>
            </p:nvSpPr>
            <p:spPr>
              <a:xfrm>
                <a:off x="2714062" y="1658602"/>
                <a:ext cx="62574" cy="63090"/>
              </a:xfrm>
              <a:custGeom>
                <a:avLst/>
                <a:gdLst/>
                <a:ahLst/>
                <a:cxnLst/>
                <a:rect l="l" t="t" r="r" b="b"/>
                <a:pathLst>
                  <a:path w="3035" h="3060" fill="none" extrusionOk="0">
                    <a:moveTo>
                      <a:pt x="3034" y="1543"/>
                    </a:moveTo>
                    <a:lnTo>
                      <a:pt x="3034" y="1543"/>
                    </a:lnTo>
                    <a:lnTo>
                      <a:pt x="3034" y="1692"/>
                    </a:lnTo>
                    <a:lnTo>
                      <a:pt x="3010" y="1841"/>
                    </a:lnTo>
                    <a:lnTo>
                      <a:pt x="2985" y="1990"/>
                    </a:lnTo>
                    <a:lnTo>
                      <a:pt x="2935" y="2140"/>
                    </a:lnTo>
                    <a:lnTo>
                      <a:pt x="2786" y="2388"/>
                    </a:lnTo>
                    <a:lnTo>
                      <a:pt x="2612" y="2612"/>
                    </a:lnTo>
                    <a:lnTo>
                      <a:pt x="2363" y="2811"/>
                    </a:lnTo>
                    <a:lnTo>
                      <a:pt x="2114" y="2936"/>
                    </a:lnTo>
                    <a:lnTo>
                      <a:pt x="1965" y="2985"/>
                    </a:lnTo>
                    <a:lnTo>
                      <a:pt x="1816" y="3035"/>
                    </a:lnTo>
                    <a:lnTo>
                      <a:pt x="1666" y="3060"/>
                    </a:lnTo>
                    <a:lnTo>
                      <a:pt x="1517" y="3060"/>
                    </a:lnTo>
                    <a:lnTo>
                      <a:pt x="1517" y="3060"/>
                    </a:lnTo>
                    <a:lnTo>
                      <a:pt x="1368" y="3060"/>
                    </a:lnTo>
                    <a:lnTo>
                      <a:pt x="1219" y="3035"/>
                    </a:lnTo>
                    <a:lnTo>
                      <a:pt x="1070" y="2985"/>
                    </a:lnTo>
                    <a:lnTo>
                      <a:pt x="920" y="2936"/>
                    </a:lnTo>
                    <a:lnTo>
                      <a:pt x="672" y="2811"/>
                    </a:lnTo>
                    <a:lnTo>
                      <a:pt x="448" y="2612"/>
                    </a:lnTo>
                    <a:lnTo>
                      <a:pt x="249" y="2388"/>
                    </a:lnTo>
                    <a:lnTo>
                      <a:pt x="124" y="2140"/>
                    </a:lnTo>
                    <a:lnTo>
                      <a:pt x="75" y="1990"/>
                    </a:lnTo>
                    <a:lnTo>
                      <a:pt x="25" y="1841"/>
                    </a:lnTo>
                    <a:lnTo>
                      <a:pt x="0" y="1692"/>
                    </a:lnTo>
                    <a:lnTo>
                      <a:pt x="0" y="1543"/>
                    </a:lnTo>
                    <a:lnTo>
                      <a:pt x="0" y="1543"/>
                    </a:lnTo>
                    <a:lnTo>
                      <a:pt x="0" y="1394"/>
                    </a:lnTo>
                    <a:lnTo>
                      <a:pt x="25" y="1219"/>
                    </a:lnTo>
                    <a:lnTo>
                      <a:pt x="75" y="1095"/>
                    </a:lnTo>
                    <a:lnTo>
                      <a:pt x="124" y="946"/>
                    </a:lnTo>
                    <a:lnTo>
                      <a:pt x="249" y="697"/>
                    </a:lnTo>
                    <a:lnTo>
                      <a:pt x="448" y="448"/>
                    </a:lnTo>
                    <a:lnTo>
                      <a:pt x="672" y="274"/>
                    </a:lnTo>
                    <a:lnTo>
                      <a:pt x="920" y="125"/>
                    </a:lnTo>
                    <a:lnTo>
                      <a:pt x="1070" y="75"/>
                    </a:lnTo>
                    <a:lnTo>
                      <a:pt x="1219" y="50"/>
                    </a:lnTo>
                    <a:lnTo>
                      <a:pt x="1368" y="26"/>
                    </a:lnTo>
                    <a:lnTo>
                      <a:pt x="1517" y="1"/>
                    </a:lnTo>
                    <a:lnTo>
                      <a:pt x="1517" y="1"/>
                    </a:lnTo>
                    <a:lnTo>
                      <a:pt x="1666" y="26"/>
                    </a:lnTo>
                    <a:lnTo>
                      <a:pt x="1816" y="50"/>
                    </a:lnTo>
                    <a:lnTo>
                      <a:pt x="1965" y="75"/>
                    </a:lnTo>
                    <a:lnTo>
                      <a:pt x="2114" y="125"/>
                    </a:lnTo>
                    <a:lnTo>
                      <a:pt x="2363" y="274"/>
                    </a:lnTo>
                    <a:lnTo>
                      <a:pt x="2612" y="448"/>
                    </a:lnTo>
                    <a:lnTo>
                      <a:pt x="2786" y="697"/>
                    </a:lnTo>
                    <a:lnTo>
                      <a:pt x="2935" y="946"/>
                    </a:lnTo>
                    <a:lnTo>
                      <a:pt x="2985" y="1095"/>
                    </a:lnTo>
                    <a:lnTo>
                      <a:pt x="3010" y="1219"/>
                    </a:lnTo>
                    <a:lnTo>
                      <a:pt x="3034" y="1394"/>
                    </a:lnTo>
                    <a:lnTo>
                      <a:pt x="3034" y="1543"/>
                    </a:lnTo>
                    <a:lnTo>
                      <a:pt x="3034" y="1543"/>
                    </a:lnTo>
                    <a:close/>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5"/>
              <p:cNvSpPr/>
              <p:nvPr/>
            </p:nvSpPr>
            <p:spPr>
              <a:xfrm>
                <a:off x="2745339" y="1469890"/>
                <a:ext cx="21" cy="132839"/>
              </a:xfrm>
              <a:custGeom>
                <a:avLst/>
                <a:gdLst/>
                <a:ahLst/>
                <a:cxnLst/>
                <a:rect l="l" t="t" r="r" b="b"/>
                <a:pathLst>
                  <a:path w="1" h="6443" fill="none" extrusionOk="0">
                    <a:moveTo>
                      <a:pt x="0" y="1"/>
                    </a:moveTo>
                    <a:lnTo>
                      <a:pt x="0" y="6443"/>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5"/>
              <p:cNvSpPr/>
              <p:nvPr/>
            </p:nvSpPr>
            <p:spPr>
              <a:xfrm>
                <a:off x="2804820" y="1469890"/>
                <a:ext cx="20535" cy="320520"/>
              </a:xfrm>
              <a:custGeom>
                <a:avLst/>
                <a:gdLst/>
                <a:ahLst/>
                <a:cxnLst/>
                <a:rect l="l" t="t" r="r" b="b"/>
                <a:pathLst>
                  <a:path w="996" h="15546" fill="none" extrusionOk="0">
                    <a:moveTo>
                      <a:pt x="0" y="1"/>
                    </a:moveTo>
                    <a:lnTo>
                      <a:pt x="0" y="6443"/>
                    </a:lnTo>
                    <a:lnTo>
                      <a:pt x="995" y="7189"/>
                    </a:lnTo>
                    <a:lnTo>
                      <a:pt x="995" y="15546"/>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5"/>
              <p:cNvSpPr/>
              <p:nvPr/>
            </p:nvSpPr>
            <p:spPr>
              <a:xfrm>
                <a:off x="2745339" y="1721671"/>
                <a:ext cx="126674" cy="434369"/>
              </a:xfrm>
              <a:custGeom>
                <a:avLst/>
                <a:gdLst/>
                <a:ahLst/>
                <a:cxnLst/>
                <a:rect l="l" t="t" r="r" b="b"/>
                <a:pathLst>
                  <a:path w="6144" h="21068" fill="none" extrusionOk="0">
                    <a:moveTo>
                      <a:pt x="6144" y="21068"/>
                    </a:moveTo>
                    <a:lnTo>
                      <a:pt x="6144" y="11194"/>
                    </a:lnTo>
                    <a:lnTo>
                      <a:pt x="0" y="8060"/>
                    </a:lnTo>
                    <a:lnTo>
                      <a:pt x="0" y="1"/>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5"/>
              <p:cNvSpPr/>
              <p:nvPr/>
            </p:nvSpPr>
            <p:spPr>
              <a:xfrm>
                <a:off x="2623799" y="1728866"/>
                <a:ext cx="21" cy="94366"/>
              </a:xfrm>
              <a:custGeom>
                <a:avLst/>
                <a:gdLst/>
                <a:ahLst/>
                <a:cxnLst/>
                <a:rect l="l" t="t" r="r" b="b"/>
                <a:pathLst>
                  <a:path w="1" h="4577" fill="none" extrusionOk="0">
                    <a:moveTo>
                      <a:pt x="0" y="0"/>
                    </a:moveTo>
                    <a:lnTo>
                      <a:pt x="0" y="4577"/>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5"/>
              <p:cNvSpPr/>
              <p:nvPr/>
            </p:nvSpPr>
            <p:spPr>
              <a:xfrm>
                <a:off x="2627386" y="1784760"/>
                <a:ext cx="46183" cy="335385"/>
              </a:xfrm>
              <a:custGeom>
                <a:avLst/>
                <a:gdLst/>
                <a:ahLst/>
                <a:cxnLst/>
                <a:rect l="l" t="t" r="r" b="b"/>
                <a:pathLst>
                  <a:path w="2240" h="16267" fill="none" extrusionOk="0">
                    <a:moveTo>
                      <a:pt x="2239" y="0"/>
                    </a:moveTo>
                    <a:lnTo>
                      <a:pt x="2239" y="9850"/>
                    </a:lnTo>
                    <a:lnTo>
                      <a:pt x="1" y="11292"/>
                    </a:lnTo>
                    <a:lnTo>
                      <a:pt x="1" y="16267"/>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5"/>
              <p:cNvSpPr/>
              <p:nvPr/>
            </p:nvSpPr>
            <p:spPr>
              <a:xfrm>
                <a:off x="2745339" y="2074498"/>
                <a:ext cx="21" cy="52843"/>
              </a:xfrm>
              <a:custGeom>
                <a:avLst/>
                <a:gdLst/>
                <a:ahLst/>
                <a:cxnLst/>
                <a:rect l="l" t="t" r="r" b="b"/>
                <a:pathLst>
                  <a:path w="1" h="2563" fill="none" extrusionOk="0">
                    <a:moveTo>
                      <a:pt x="0" y="2562"/>
                    </a:moveTo>
                    <a:lnTo>
                      <a:pt x="0" y="0"/>
                    </a:lnTo>
                  </a:path>
                </a:pathLst>
              </a:custGeom>
              <a:solidFill>
                <a:schemeClr val="accent3"/>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5"/>
              <p:cNvSpPr/>
              <p:nvPr/>
            </p:nvSpPr>
            <p:spPr>
              <a:xfrm>
                <a:off x="2745339" y="1938093"/>
                <a:ext cx="21" cy="86161"/>
              </a:xfrm>
              <a:custGeom>
                <a:avLst/>
                <a:gdLst/>
                <a:ahLst/>
                <a:cxnLst/>
                <a:rect l="l" t="t" r="r" b="b"/>
                <a:pathLst>
                  <a:path w="1" h="4179" fill="none" extrusionOk="0">
                    <a:moveTo>
                      <a:pt x="0" y="4179"/>
                    </a:moveTo>
                    <a:lnTo>
                      <a:pt x="0" y="0"/>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5"/>
              <p:cNvSpPr/>
              <p:nvPr/>
            </p:nvSpPr>
            <p:spPr>
              <a:xfrm>
                <a:off x="2673549" y="1458097"/>
                <a:ext cx="10268" cy="93356"/>
              </a:xfrm>
              <a:custGeom>
                <a:avLst/>
                <a:gdLst/>
                <a:ahLst/>
                <a:cxnLst/>
                <a:rect l="l" t="t" r="r" b="b"/>
                <a:pathLst>
                  <a:path w="498" h="4528" fill="none" extrusionOk="0">
                    <a:moveTo>
                      <a:pt x="0" y="4527"/>
                    </a:moveTo>
                    <a:lnTo>
                      <a:pt x="498" y="4179"/>
                    </a:lnTo>
                    <a:lnTo>
                      <a:pt x="498" y="1"/>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5"/>
              <p:cNvSpPr/>
              <p:nvPr/>
            </p:nvSpPr>
            <p:spPr>
              <a:xfrm>
                <a:off x="2825335" y="1846283"/>
                <a:ext cx="21" cy="31318"/>
              </a:xfrm>
              <a:custGeom>
                <a:avLst/>
                <a:gdLst/>
                <a:ahLst/>
                <a:cxnLst/>
                <a:rect l="l" t="t" r="r" b="b"/>
                <a:pathLst>
                  <a:path w="1" h="1519" fill="none" extrusionOk="0">
                    <a:moveTo>
                      <a:pt x="0" y="1"/>
                    </a:moveTo>
                    <a:lnTo>
                      <a:pt x="0" y="1518"/>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5"/>
              <p:cNvSpPr/>
              <p:nvPr/>
            </p:nvSpPr>
            <p:spPr>
              <a:xfrm>
                <a:off x="2563286" y="1469890"/>
                <a:ext cx="21" cy="52843"/>
              </a:xfrm>
              <a:custGeom>
                <a:avLst/>
                <a:gdLst/>
                <a:ahLst/>
                <a:cxnLst/>
                <a:rect l="l" t="t" r="r" b="b"/>
                <a:pathLst>
                  <a:path w="1" h="2563" fill="none" extrusionOk="0">
                    <a:moveTo>
                      <a:pt x="1" y="1"/>
                    </a:moveTo>
                    <a:lnTo>
                      <a:pt x="1" y="2563"/>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5"/>
              <p:cNvSpPr/>
              <p:nvPr/>
            </p:nvSpPr>
            <p:spPr>
              <a:xfrm>
                <a:off x="2563286" y="1565782"/>
                <a:ext cx="57976" cy="91810"/>
              </a:xfrm>
              <a:custGeom>
                <a:avLst/>
                <a:gdLst/>
                <a:ahLst/>
                <a:cxnLst/>
                <a:rect l="l" t="t" r="r" b="b"/>
                <a:pathLst>
                  <a:path w="2812" h="4453" fill="none" extrusionOk="0">
                    <a:moveTo>
                      <a:pt x="1" y="1"/>
                    </a:moveTo>
                    <a:lnTo>
                      <a:pt x="2811" y="971"/>
                    </a:lnTo>
                    <a:lnTo>
                      <a:pt x="2811" y="4453"/>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5"/>
              <p:cNvSpPr/>
              <p:nvPr/>
            </p:nvSpPr>
            <p:spPr>
              <a:xfrm>
                <a:off x="2569946" y="1553473"/>
                <a:ext cx="103624" cy="352848"/>
              </a:xfrm>
              <a:custGeom>
                <a:avLst/>
                <a:gdLst/>
                <a:ahLst/>
                <a:cxnLst/>
                <a:rect l="l" t="t" r="r" b="b"/>
                <a:pathLst>
                  <a:path w="5026" h="17114" fill="none" extrusionOk="0">
                    <a:moveTo>
                      <a:pt x="1" y="17113"/>
                    </a:moveTo>
                    <a:lnTo>
                      <a:pt x="1" y="10074"/>
                    </a:lnTo>
                    <a:lnTo>
                      <a:pt x="5025" y="6891"/>
                    </a:lnTo>
                    <a:lnTo>
                      <a:pt x="5025" y="1"/>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5"/>
              <p:cNvSpPr/>
              <p:nvPr/>
            </p:nvSpPr>
            <p:spPr>
              <a:xfrm>
                <a:off x="2367399" y="881693"/>
                <a:ext cx="29751" cy="52327"/>
              </a:xfrm>
              <a:custGeom>
                <a:avLst/>
                <a:gdLst/>
                <a:ahLst/>
                <a:cxnLst/>
                <a:rect l="l" t="t" r="r" b="b"/>
                <a:pathLst>
                  <a:path w="1443" h="2538" extrusionOk="0">
                    <a:moveTo>
                      <a:pt x="0" y="1"/>
                    </a:moveTo>
                    <a:lnTo>
                      <a:pt x="0" y="2538"/>
                    </a:lnTo>
                    <a:lnTo>
                      <a:pt x="1443" y="2538"/>
                    </a:lnTo>
                    <a:lnTo>
                      <a:pt x="1443" y="1"/>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5"/>
              <p:cNvSpPr/>
              <p:nvPr/>
            </p:nvSpPr>
            <p:spPr>
              <a:xfrm>
                <a:off x="2427912" y="881693"/>
                <a:ext cx="29751" cy="52327"/>
              </a:xfrm>
              <a:custGeom>
                <a:avLst/>
                <a:gdLst/>
                <a:ahLst/>
                <a:cxnLst/>
                <a:rect l="l" t="t" r="r" b="b"/>
                <a:pathLst>
                  <a:path w="1443" h="2538" extrusionOk="0">
                    <a:moveTo>
                      <a:pt x="0" y="1"/>
                    </a:moveTo>
                    <a:lnTo>
                      <a:pt x="0" y="2538"/>
                    </a:lnTo>
                    <a:lnTo>
                      <a:pt x="1443" y="2538"/>
                    </a:lnTo>
                    <a:lnTo>
                      <a:pt x="1443" y="1"/>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5"/>
              <p:cNvSpPr/>
              <p:nvPr/>
            </p:nvSpPr>
            <p:spPr>
              <a:xfrm>
                <a:off x="2488424" y="881693"/>
                <a:ext cx="29236" cy="52327"/>
              </a:xfrm>
              <a:custGeom>
                <a:avLst/>
                <a:gdLst/>
                <a:ahLst/>
                <a:cxnLst/>
                <a:rect l="l" t="t" r="r" b="b"/>
                <a:pathLst>
                  <a:path w="1418" h="2538" extrusionOk="0">
                    <a:moveTo>
                      <a:pt x="0" y="1"/>
                    </a:moveTo>
                    <a:lnTo>
                      <a:pt x="0" y="2538"/>
                    </a:lnTo>
                    <a:lnTo>
                      <a:pt x="1418" y="2538"/>
                    </a:lnTo>
                    <a:lnTo>
                      <a:pt x="1418" y="1"/>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5"/>
              <p:cNvSpPr/>
              <p:nvPr/>
            </p:nvSpPr>
            <p:spPr>
              <a:xfrm>
                <a:off x="2548936" y="881693"/>
                <a:ext cx="29236" cy="52327"/>
              </a:xfrm>
              <a:custGeom>
                <a:avLst/>
                <a:gdLst/>
                <a:ahLst/>
                <a:cxnLst/>
                <a:rect l="l" t="t" r="r" b="b"/>
                <a:pathLst>
                  <a:path w="1418" h="2538" extrusionOk="0">
                    <a:moveTo>
                      <a:pt x="0" y="1"/>
                    </a:moveTo>
                    <a:lnTo>
                      <a:pt x="0" y="2538"/>
                    </a:lnTo>
                    <a:lnTo>
                      <a:pt x="1418" y="2538"/>
                    </a:lnTo>
                    <a:lnTo>
                      <a:pt x="1418" y="1"/>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5"/>
              <p:cNvSpPr/>
              <p:nvPr/>
            </p:nvSpPr>
            <p:spPr>
              <a:xfrm>
                <a:off x="2608933" y="881693"/>
                <a:ext cx="29751" cy="52327"/>
              </a:xfrm>
              <a:custGeom>
                <a:avLst/>
                <a:gdLst/>
                <a:ahLst/>
                <a:cxnLst/>
                <a:rect l="l" t="t" r="r" b="b"/>
                <a:pathLst>
                  <a:path w="1443" h="2538" extrusionOk="0">
                    <a:moveTo>
                      <a:pt x="0" y="1"/>
                    </a:moveTo>
                    <a:lnTo>
                      <a:pt x="0" y="2538"/>
                    </a:lnTo>
                    <a:lnTo>
                      <a:pt x="1443" y="2538"/>
                    </a:lnTo>
                    <a:lnTo>
                      <a:pt x="1443" y="1"/>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5"/>
              <p:cNvSpPr/>
              <p:nvPr/>
            </p:nvSpPr>
            <p:spPr>
              <a:xfrm>
                <a:off x="2669446" y="881693"/>
                <a:ext cx="29751" cy="52327"/>
              </a:xfrm>
              <a:custGeom>
                <a:avLst/>
                <a:gdLst/>
                <a:ahLst/>
                <a:cxnLst/>
                <a:rect l="l" t="t" r="r" b="b"/>
                <a:pathLst>
                  <a:path w="1443" h="2538" extrusionOk="0">
                    <a:moveTo>
                      <a:pt x="0" y="1"/>
                    </a:moveTo>
                    <a:lnTo>
                      <a:pt x="0" y="2538"/>
                    </a:lnTo>
                    <a:lnTo>
                      <a:pt x="1443" y="2538"/>
                    </a:lnTo>
                    <a:lnTo>
                      <a:pt x="1443" y="1"/>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5"/>
              <p:cNvSpPr/>
              <p:nvPr/>
            </p:nvSpPr>
            <p:spPr>
              <a:xfrm>
                <a:off x="2729958" y="881693"/>
                <a:ext cx="29751" cy="52327"/>
              </a:xfrm>
              <a:custGeom>
                <a:avLst/>
                <a:gdLst/>
                <a:ahLst/>
                <a:cxnLst/>
                <a:rect l="l" t="t" r="r" b="b"/>
                <a:pathLst>
                  <a:path w="1443" h="2538" extrusionOk="0">
                    <a:moveTo>
                      <a:pt x="0" y="1"/>
                    </a:moveTo>
                    <a:lnTo>
                      <a:pt x="0" y="2538"/>
                    </a:lnTo>
                    <a:lnTo>
                      <a:pt x="1443" y="2538"/>
                    </a:lnTo>
                    <a:lnTo>
                      <a:pt x="1443" y="1"/>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5"/>
              <p:cNvSpPr/>
              <p:nvPr/>
            </p:nvSpPr>
            <p:spPr>
              <a:xfrm>
                <a:off x="2790450" y="881693"/>
                <a:ext cx="29772" cy="52327"/>
              </a:xfrm>
              <a:custGeom>
                <a:avLst/>
                <a:gdLst/>
                <a:ahLst/>
                <a:cxnLst/>
                <a:rect l="l" t="t" r="r" b="b"/>
                <a:pathLst>
                  <a:path w="1444" h="2538" extrusionOk="0">
                    <a:moveTo>
                      <a:pt x="1" y="1"/>
                    </a:moveTo>
                    <a:lnTo>
                      <a:pt x="1" y="2538"/>
                    </a:lnTo>
                    <a:lnTo>
                      <a:pt x="1444" y="2538"/>
                    </a:lnTo>
                    <a:lnTo>
                      <a:pt x="1444" y="1"/>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5"/>
              <p:cNvSpPr/>
              <p:nvPr/>
            </p:nvSpPr>
            <p:spPr>
              <a:xfrm>
                <a:off x="2367399" y="1422717"/>
                <a:ext cx="29751" cy="52327"/>
              </a:xfrm>
              <a:custGeom>
                <a:avLst/>
                <a:gdLst/>
                <a:ahLst/>
                <a:cxnLst/>
                <a:rect l="l" t="t" r="r" b="b"/>
                <a:pathLst>
                  <a:path w="1443" h="2538" extrusionOk="0">
                    <a:moveTo>
                      <a:pt x="0" y="0"/>
                    </a:moveTo>
                    <a:lnTo>
                      <a:pt x="0" y="2537"/>
                    </a:lnTo>
                    <a:lnTo>
                      <a:pt x="1443" y="2537"/>
                    </a:lnTo>
                    <a:lnTo>
                      <a:pt x="1443"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5"/>
              <p:cNvSpPr/>
              <p:nvPr/>
            </p:nvSpPr>
            <p:spPr>
              <a:xfrm>
                <a:off x="2427912" y="1422717"/>
                <a:ext cx="29751" cy="52327"/>
              </a:xfrm>
              <a:custGeom>
                <a:avLst/>
                <a:gdLst/>
                <a:ahLst/>
                <a:cxnLst/>
                <a:rect l="l" t="t" r="r" b="b"/>
                <a:pathLst>
                  <a:path w="1443" h="2538" extrusionOk="0">
                    <a:moveTo>
                      <a:pt x="0" y="0"/>
                    </a:moveTo>
                    <a:lnTo>
                      <a:pt x="0" y="2537"/>
                    </a:lnTo>
                    <a:lnTo>
                      <a:pt x="1443" y="2537"/>
                    </a:lnTo>
                    <a:lnTo>
                      <a:pt x="1443"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5"/>
              <p:cNvSpPr/>
              <p:nvPr/>
            </p:nvSpPr>
            <p:spPr>
              <a:xfrm>
                <a:off x="2488424" y="1422717"/>
                <a:ext cx="29236" cy="52327"/>
              </a:xfrm>
              <a:custGeom>
                <a:avLst/>
                <a:gdLst/>
                <a:ahLst/>
                <a:cxnLst/>
                <a:rect l="l" t="t" r="r" b="b"/>
                <a:pathLst>
                  <a:path w="1418" h="2538" extrusionOk="0">
                    <a:moveTo>
                      <a:pt x="0" y="0"/>
                    </a:moveTo>
                    <a:lnTo>
                      <a:pt x="0" y="2537"/>
                    </a:lnTo>
                    <a:lnTo>
                      <a:pt x="1418" y="2537"/>
                    </a:lnTo>
                    <a:lnTo>
                      <a:pt x="1418"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5"/>
              <p:cNvSpPr/>
              <p:nvPr/>
            </p:nvSpPr>
            <p:spPr>
              <a:xfrm>
                <a:off x="2548936" y="1422717"/>
                <a:ext cx="29236" cy="52327"/>
              </a:xfrm>
              <a:custGeom>
                <a:avLst/>
                <a:gdLst/>
                <a:ahLst/>
                <a:cxnLst/>
                <a:rect l="l" t="t" r="r" b="b"/>
                <a:pathLst>
                  <a:path w="1418" h="2538" extrusionOk="0">
                    <a:moveTo>
                      <a:pt x="0" y="0"/>
                    </a:moveTo>
                    <a:lnTo>
                      <a:pt x="0" y="2537"/>
                    </a:lnTo>
                    <a:lnTo>
                      <a:pt x="1418" y="2537"/>
                    </a:lnTo>
                    <a:lnTo>
                      <a:pt x="1418"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5"/>
              <p:cNvSpPr/>
              <p:nvPr/>
            </p:nvSpPr>
            <p:spPr>
              <a:xfrm>
                <a:off x="2608933" y="1422717"/>
                <a:ext cx="29751" cy="52327"/>
              </a:xfrm>
              <a:custGeom>
                <a:avLst/>
                <a:gdLst/>
                <a:ahLst/>
                <a:cxnLst/>
                <a:rect l="l" t="t" r="r" b="b"/>
                <a:pathLst>
                  <a:path w="1443" h="2538" extrusionOk="0">
                    <a:moveTo>
                      <a:pt x="0" y="0"/>
                    </a:moveTo>
                    <a:lnTo>
                      <a:pt x="0" y="2537"/>
                    </a:lnTo>
                    <a:lnTo>
                      <a:pt x="1443" y="2537"/>
                    </a:lnTo>
                    <a:lnTo>
                      <a:pt x="1443"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5"/>
              <p:cNvSpPr/>
              <p:nvPr/>
            </p:nvSpPr>
            <p:spPr>
              <a:xfrm>
                <a:off x="2669446" y="1422717"/>
                <a:ext cx="29751" cy="52327"/>
              </a:xfrm>
              <a:custGeom>
                <a:avLst/>
                <a:gdLst/>
                <a:ahLst/>
                <a:cxnLst/>
                <a:rect l="l" t="t" r="r" b="b"/>
                <a:pathLst>
                  <a:path w="1443" h="2538" extrusionOk="0">
                    <a:moveTo>
                      <a:pt x="0" y="0"/>
                    </a:moveTo>
                    <a:lnTo>
                      <a:pt x="0" y="2537"/>
                    </a:lnTo>
                    <a:lnTo>
                      <a:pt x="1443" y="2537"/>
                    </a:lnTo>
                    <a:lnTo>
                      <a:pt x="1443"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5"/>
              <p:cNvSpPr/>
              <p:nvPr/>
            </p:nvSpPr>
            <p:spPr>
              <a:xfrm>
                <a:off x="2729958" y="1422717"/>
                <a:ext cx="29751" cy="52327"/>
              </a:xfrm>
              <a:custGeom>
                <a:avLst/>
                <a:gdLst/>
                <a:ahLst/>
                <a:cxnLst/>
                <a:rect l="l" t="t" r="r" b="b"/>
                <a:pathLst>
                  <a:path w="1443" h="2538" extrusionOk="0">
                    <a:moveTo>
                      <a:pt x="0" y="0"/>
                    </a:moveTo>
                    <a:lnTo>
                      <a:pt x="0" y="2537"/>
                    </a:lnTo>
                    <a:lnTo>
                      <a:pt x="1443" y="2537"/>
                    </a:lnTo>
                    <a:lnTo>
                      <a:pt x="1443"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5"/>
              <p:cNvSpPr/>
              <p:nvPr/>
            </p:nvSpPr>
            <p:spPr>
              <a:xfrm>
                <a:off x="2790450" y="1422717"/>
                <a:ext cx="29772" cy="52327"/>
              </a:xfrm>
              <a:custGeom>
                <a:avLst/>
                <a:gdLst/>
                <a:ahLst/>
                <a:cxnLst/>
                <a:rect l="l" t="t" r="r" b="b"/>
                <a:pathLst>
                  <a:path w="1444" h="2538" extrusionOk="0">
                    <a:moveTo>
                      <a:pt x="1" y="0"/>
                    </a:moveTo>
                    <a:lnTo>
                      <a:pt x="1" y="2537"/>
                    </a:lnTo>
                    <a:lnTo>
                      <a:pt x="1444" y="2537"/>
                    </a:lnTo>
                    <a:lnTo>
                      <a:pt x="1444"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15"/>
              <p:cNvSpPr/>
              <p:nvPr/>
            </p:nvSpPr>
            <p:spPr>
              <a:xfrm>
                <a:off x="2841746" y="951958"/>
                <a:ext cx="51812" cy="29256"/>
              </a:xfrm>
              <a:custGeom>
                <a:avLst/>
                <a:gdLst/>
                <a:ahLst/>
                <a:cxnLst/>
                <a:rect l="l" t="t" r="r" b="b"/>
                <a:pathLst>
                  <a:path w="2513" h="1419" extrusionOk="0">
                    <a:moveTo>
                      <a:pt x="0" y="1"/>
                    </a:moveTo>
                    <a:lnTo>
                      <a:pt x="0" y="1418"/>
                    </a:lnTo>
                    <a:lnTo>
                      <a:pt x="2512" y="1418"/>
                    </a:lnTo>
                    <a:lnTo>
                      <a:pt x="2512" y="1"/>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15"/>
              <p:cNvSpPr/>
              <p:nvPr/>
            </p:nvSpPr>
            <p:spPr>
              <a:xfrm>
                <a:off x="2841746" y="1011955"/>
                <a:ext cx="51812" cy="29772"/>
              </a:xfrm>
              <a:custGeom>
                <a:avLst/>
                <a:gdLst/>
                <a:ahLst/>
                <a:cxnLst/>
                <a:rect l="l" t="t" r="r" b="b"/>
                <a:pathLst>
                  <a:path w="2513" h="1444" extrusionOk="0">
                    <a:moveTo>
                      <a:pt x="0" y="1"/>
                    </a:moveTo>
                    <a:lnTo>
                      <a:pt x="0" y="1443"/>
                    </a:lnTo>
                    <a:lnTo>
                      <a:pt x="2512" y="1443"/>
                    </a:lnTo>
                    <a:lnTo>
                      <a:pt x="2512" y="1"/>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15"/>
              <p:cNvSpPr/>
              <p:nvPr/>
            </p:nvSpPr>
            <p:spPr>
              <a:xfrm>
                <a:off x="2841746" y="1072467"/>
                <a:ext cx="51812" cy="29772"/>
              </a:xfrm>
              <a:custGeom>
                <a:avLst/>
                <a:gdLst/>
                <a:ahLst/>
                <a:cxnLst/>
                <a:rect l="l" t="t" r="r" b="b"/>
                <a:pathLst>
                  <a:path w="2513" h="1444" extrusionOk="0">
                    <a:moveTo>
                      <a:pt x="0" y="1"/>
                    </a:moveTo>
                    <a:lnTo>
                      <a:pt x="0" y="1443"/>
                    </a:lnTo>
                    <a:lnTo>
                      <a:pt x="2512" y="1443"/>
                    </a:lnTo>
                    <a:lnTo>
                      <a:pt x="2512" y="1"/>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5"/>
              <p:cNvSpPr/>
              <p:nvPr/>
            </p:nvSpPr>
            <p:spPr>
              <a:xfrm>
                <a:off x="2841746" y="1132979"/>
                <a:ext cx="51812" cy="29772"/>
              </a:xfrm>
              <a:custGeom>
                <a:avLst/>
                <a:gdLst/>
                <a:ahLst/>
                <a:cxnLst/>
                <a:rect l="l" t="t" r="r" b="b"/>
                <a:pathLst>
                  <a:path w="2513" h="1444" extrusionOk="0">
                    <a:moveTo>
                      <a:pt x="0" y="0"/>
                    </a:moveTo>
                    <a:lnTo>
                      <a:pt x="0" y="1443"/>
                    </a:lnTo>
                    <a:lnTo>
                      <a:pt x="2512" y="1443"/>
                    </a:lnTo>
                    <a:lnTo>
                      <a:pt x="2512"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5"/>
              <p:cNvSpPr/>
              <p:nvPr/>
            </p:nvSpPr>
            <p:spPr>
              <a:xfrm>
                <a:off x="2841746" y="1193492"/>
                <a:ext cx="51812" cy="29772"/>
              </a:xfrm>
              <a:custGeom>
                <a:avLst/>
                <a:gdLst/>
                <a:ahLst/>
                <a:cxnLst/>
                <a:rect l="l" t="t" r="r" b="b"/>
                <a:pathLst>
                  <a:path w="2513" h="1444" extrusionOk="0">
                    <a:moveTo>
                      <a:pt x="0" y="0"/>
                    </a:moveTo>
                    <a:lnTo>
                      <a:pt x="0" y="1443"/>
                    </a:lnTo>
                    <a:lnTo>
                      <a:pt x="2512" y="1443"/>
                    </a:lnTo>
                    <a:lnTo>
                      <a:pt x="2512"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5"/>
              <p:cNvSpPr/>
              <p:nvPr/>
            </p:nvSpPr>
            <p:spPr>
              <a:xfrm>
                <a:off x="2841746" y="1254004"/>
                <a:ext cx="51812" cy="29751"/>
              </a:xfrm>
              <a:custGeom>
                <a:avLst/>
                <a:gdLst/>
                <a:ahLst/>
                <a:cxnLst/>
                <a:rect l="l" t="t" r="r" b="b"/>
                <a:pathLst>
                  <a:path w="2513" h="1443" extrusionOk="0">
                    <a:moveTo>
                      <a:pt x="0" y="0"/>
                    </a:moveTo>
                    <a:lnTo>
                      <a:pt x="0" y="1443"/>
                    </a:lnTo>
                    <a:lnTo>
                      <a:pt x="2512" y="1443"/>
                    </a:lnTo>
                    <a:lnTo>
                      <a:pt x="2512"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5"/>
              <p:cNvSpPr/>
              <p:nvPr/>
            </p:nvSpPr>
            <p:spPr>
              <a:xfrm>
                <a:off x="2841746" y="1314516"/>
                <a:ext cx="51812" cy="29751"/>
              </a:xfrm>
              <a:custGeom>
                <a:avLst/>
                <a:gdLst/>
                <a:ahLst/>
                <a:cxnLst/>
                <a:rect l="l" t="t" r="r" b="b"/>
                <a:pathLst>
                  <a:path w="2513" h="1443" extrusionOk="0">
                    <a:moveTo>
                      <a:pt x="0" y="0"/>
                    </a:moveTo>
                    <a:lnTo>
                      <a:pt x="0" y="1443"/>
                    </a:lnTo>
                    <a:lnTo>
                      <a:pt x="2512" y="1443"/>
                    </a:lnTo>
                    <a:lnTo>
                      <a:pt x="2512"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5"/>
              <p:cNvSpPr/>
              <p:nvPr/>
            </p:nvSpPr>
            <p:spPr>
              <a:xfrm>
                <a:off x="2841746" y="1375029"/>
                <a:ext cx="51812" cy="29751"/>
              </a:xfrm>
              <a:custGeom>
                <a:avLst/>
                <a:gdLst/>
                <a:ahLst/>
                <a:cxnLst/>
                <a:rect l="l" t="t" r="r" b="b"/>
                <a:pathLst>
                  <a:path w="2513" h="1443" extrusionOk="0">
                    <a:moveTo>
                      <a:pt x="0" y="0"/>
                    </a:moveTo>
                    <a:lnTo>
                      <a:pt x="0" y="1443"/>
                    </a:lnTo>
                    <a:lnTo>
                      <a:pt x="2512" y="1443"/>
                    </a:lnTo>
                    <a:lnTo>
                      <a:pt x="2512"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15"/>
              <p:cNvSpPr/>
              <p:nvPr/>
            </p:nvSpPr>
            <p:spPr>
              <a:xfrm>
                <a:off x="2294063" y="951958"/>
                <a:ext cx="51812" cy="29256"/>
              </a:xfrm>
              <a:custGeom>
                <a:avLst/>
                <a:gdLst/>
                <a:ahLst/>
                <a:cxnLst/>
                <a:rect l="l" t="t" r="r" b="b"/>
                <a:pathLst>
                  <a:path w="2513" h="1419" extrusionOk="0">
                    <a:moveTo>
                      <a:pt x="1" y="1"/>
                    </a:moveTo>
                    <a:lnTo>
                      <a:pt x="1" y="1418"/>
                    </a:lnTo>
                    <a:lnTo>
                      <a:pt x="2513" y="1418"/>
                    </a:lnTo>
                    <a:lnTo>
                      <a:pt x="2513" y="1"/>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15"/>
              <p:cNvSpPr/>
              <p:nvPr/>
            </p:nvSpPr>
            <p:spPr>
              <a:xfrm>
                <a:off x="2294063" y="1011955"/>
                <a:ext cx="51812" cy="29772"/>
              </a:xfrm>
              <a:custGeom>
                <a:avLst/>
                <a:gdLst/>
                <a:ahLst/>
                <a:cxnLst/>
                <a:rect l="l" t="t" r="r" b="b"/>
                <a:pathLst>
                  <a:path w="2513" h="1444" extrusionOk="0">
                    <a:moveTo>
                      <a:pt x="1" y="1"/>
                    </a:moveTo>
                    <a:lnTo>
                      <a:pt x="1" y="1443"/>
                    </a:lnTo>
                    <a:lnTo>
                      <a:pt x="2513" y="1443"/>
                    </a:lnTo>
                    <a:lnTo>
                      <a:pt x="2513" y="1"/>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5"/>
              <p:cNvSpPr/>
              <p:nvPr/>
            </p:nvSpPr>
            <p:spPr>
              <a:xfrm>
                <a:off x="2294063" y="1072467"/>
                <a:ext cx="51812" cy="29772"/>
              </a:xfrm>
              <a:custGeom>
                <a:avLst/>
                <a:gdLst/>
                <a:ahLst/>
                <a:cxnLst/>
                <a:rect l="l" t="t" r="r" b="b"/>
                <a:pathLst>
                  <a:path w="2513" h="1444" extrusionOk="0">
                    <a:moveTo>
                      <a:pt x="1" y="1"/>
                    </a:moveTo>
                    <a:lnTo>
                      <a:pt x="1" y="1443"/>
                    </a:lnTo>
                    <a:lnTo>
                      <a:pt x="2513" y="1443"/>
                    </a:lnTo>
                    <a:lnTo>
                      <a:pt x="2513" y="1"/>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5"/>
              <p:cNvSpPr/>
              <p:nvPr/>
            </p:nvSpPr>
            <p:spPr>
              <a:xfrm>
                <a:off x="2294063" y="1132979"/>
                <a:ext cx="51812" cy="29772"/>
              </a:xfrm>
              <a:custGeom>
                <a:avLst/>
                <a:gdLst/>
                <a:ahLst/>
                <a:cxnLst/>
                <a:rect l="l" t="t" r="r" b="b"/>
                <a:pathLst>
                  <a:path w="2513" h="1444" extrusionOk="0">
                    <a:moveTo>
                      <a:pt x="1" y="0"/>
                    </a:moveTo>
                    <a:lnTo>
                      <a:pt x="1" y="1443"/>
                    </a:lnTo>
                    <a:lnTo>
                      <a:pt x="2513" y="1443"/>
                    </a:lnTo>
                    <a:lnTo>
                      <a:pt x="2513"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5"/>
              <p:cNvSpPr/>
              <p:nvPr/>
            </p:nvSpPr>
            <p:spPr>
              <a:xfrm>
                <a:off x="2294063" y="1193492"/>
                <a:ext cx="51812" cy="29772"/>
              </a:xfrm>
              <a:custGeom>
                <a:avLst/>
                <a:gdLst/>
                <a:ahLst/>
                <a:cxnLst/>
                <a:rect l="l" t="t" r="r" b="b"/>
                <a:pathLst>
                  <a:path w="2513" h="1444" extrusionOk="0">
                    <a:moveTo>
                      <a:pt x="1" y="0"/>
                    </a:moveTo>
                    <a:lnTo>
                      <a:pt x="1" y="1443"/>
                    </a:lnTo>
                    <a:lnTo>
                      <a:pt x="2513" y="1443"/>
                    </a:lnTo>
                    <a:lnTo>
                      <a:pt x="2513"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5"/>
              <p:cNvSpPr/>
              <p:nvPr/>
            </p:nvSpPr>
            <p:spPr>
              <a:xfrm>
                <a:off x="2294063" y="1254004"/>
                <a:ext cx="51812" cy="29751"/>
              </a:xfrm>
              <a:custGeom>
                <a:avLst/>
                <a:gdLst/>
                <a:ahLst/>
                <a:cxnLst/>
                <a:rect l="l" t="t" r="r" b="b"/>
                <a:pathLst>
                  <a:path w="2513" h="1443" extrusionOk="0">
                    <a:moveTo>
                      <a:pt x="1" y="0"/>
                    </a:moveTo>
                    <a:lnTo>
                      <a:pt x="1" y="1443"/>
                    </a:lnTo>
                    <a:lnTo>
                      <a:pt x="2513" y="1443"/>
                    </a:lnTo>
                    <a:lnTo>
                      <a:pt x="2513"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5"/>
              <p:cNvSpPr/>
              <p:nvPr/>
            </p:nvSpPr>
            <p:spPr>
              <a:xfrm>
                <a:off x="2294063" y="1314516"/>
                <a:ext cx="51812" cy="29751"/>
              </a:xfrm>
              <a:custGeom>
                <a:avLst/>
                <a:gdLst/>
                <a:ahLst/>
                <a:cxnLst/>
                <a:rect l="l" t="t" r="r" b="b"/>
                <a:pathLst>
                  <a:path w="2513" h="1443" extrusionOk="0">
                    <a:moveTo>
                      <a:pt x="1" y="0"/>
                    </a:moveTo>
                    <a:lnTo>
                      <a:pt x="1" y="1443"/>
                    </a:lnTo>
                    <a:lnTo>
                      <a:pt x="2513" y="1443"/>
                    </a:lnTo>
                    <a:lnTo>
                      <a:pt x="2513"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5"/>
              <p:cNvSpPr/>
              <p:nvPr/>
            </p:nvSpPr>
            <p:spPr>
              <a:xfrm>
                <a:off x="2294063" y="1375029"/>
                <a:ext cx="51812" cy="29751"/>
              </a:xfrm>
              <a:custGeom>
                <a:avLst/>
                <a:gdLst/>
                <a:ahLst/>
                <a:cxnLst/>
                <a:rect l="l" t="t" r="r" b="b"/>
                <a:pathLst>
                  <a:path w="2513" h="1443" extrusionOk="0">
                    <a:moveTo>
                      <a:pt x="1" y="0"/>
                    </a:moveTo>
                    <a:lnTo>
                      <a:pt x="1" y="1443"/>
                    </a:lnTo>
                    <a:lnTo>
                      <a:pt x="2513" y="1443"/>
                    </a:lnTo>
                    <a:lnTo>
                      <a:pt x="2513"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5"/>
              <p:cNvSpPr/>
              <p:nvPr/>
            </p:nvSpPr>
            <p:spPr>
              <a:xfrm>
                <a:off x="2341751" y="925815"/>
                <a:ext cx="504118" cy="504613"/>
              </a:xfrm>
              <a:custGeom>
                <a:avLst/>
                <a:gdLst/>
                <a:ahLst/>
                <a:cxnLst/>
                <a:rect l="l" t="t" r="r" b="b"/>
                <a:pathLst>
                  <a:path w="24451" h="24475" extrusionOk="0">
                    <a:moveTo>
                      <a:pt x="1" y="0"/>
                    </a:moveTo>
                    <a:lnTo>
                      <a:pt x="1" y="24474"/>
                    </a:lnTo>
                    <a:lnTo>
                      <a:pt x="24450" y="24474"/>
                    </a:lnTo>
                    <a:lnTo>
                      <a:pt x="24450" y="0"/>
                    </a:lnTo>
                    <a:close/>
                  </a:path>
                </a:pathLst>
              </a:custGeom>
              <a:solidFill>
                <a:srgbClr val="8F8F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5"/>
              <p:cNvSpPr/>
              <p:nvPr/>
            </p:nvSpPr>
            <p:spPr>
              <a:xfrm>
                <a:off x="2376636" y="961194"/>
                <a:ext cx="434349" cy="433854"/>
              </a:xfrm>
              <a:custGeom>
                <a:avLst/>
                <a:gdLst/>
                <a:ahLst/>
                <a:cxnLst/>
                <a:rect l="l" t="t" r="r" b="b"/>
                <a:pathLst>
                  <a:path w="21067" h="21043" extrusionOk="0">
                    <a:moveTo>
                      <a:pt x="3084" y="0"/>
                    </a:moveTo>
                    <a:lnTo>
                      <a:pt x="0" y="3234"/>
                    </a:lnTo>
                    <a:lnTo>
                      <a:pt x="0" y="21042"/>
                    </a:lnTo>
                    <a:lnTo>
                      <a:pt x="21067" y="21042"/>
                    </a:lnTo>
                    <a:lnTo>
                      <a:pt x="210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5"/>
              <p:cNvSpPr/>
              <p:nvPr/>
            </p:nvSpPr>
            <p:spPr>
              <a:xfrm>
                <a:off x="2341751" y="1395028"/>
                <a:ext cx="504118" cy="35400"/>
              </a:xfrm>
              <a:custGeom>
                <a:avLst/>
                <a:gdLst/>
                <a:ahLst/>
                <a:cxnLst/>
                <a:rect l="l" t="t" r="r" b="b"/>
                <a:pathLst>
                  <a:path w="24451" h="1717" extrusionOk="0">
                    <a:moveTo>
                      <a:pt x="1692" y="0"/>
                    </a:moveTo>
                    <a:lnTo>
                      <a:pt x="1" y="1716"/>
                    </a:lnTo>
                    <a:lnTo>
                      <a:pt x="24450" y="1716"/>
                    </a:lnTo>
                    <a:lnTo>
                      <a:pt x="22759" y="0"/>
                    </a:lnTo>
                    <a:close/>
                  </a:path>
                </a:pathLst>
              </a:custGeom>
              <a:solidFill>
                <a:srgbClr val="A6A6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5"/>
              <p:cNvSpPr/>
              <p:nvPr/>
            </p:nvSpPr>
            <p:spPr>
              <a:xfrm>
                <a:off x="2341751" y="925815"/>
                <a:ext cx="504118" cy="35400"/>
              </a:xfrm>
              <a:custGeom>
                <a:avLst/>
                <a:gdLst/>
                <a:ahLst/>
                <a:cxnLst/>
                <a:rect l="l" t="t" r="r" b="b"/>
                <a:pathLst>
                  <a:path w="24451" h="1717" extrusionOk="0">
                    <a:moveTo>
                      <a:pt x="1" y="0"/>
                    </a:moveTo>
                    <a:lnTo>
                      <a:pt x="1692" y="1716"/>
                    </a:lnTo>
                    <a:lnTo>
                      <a:pt x="22759" y="1716"/>
                    </a:lnTo>
                    <a:lnTo>
                      <a:pt x="24450" y="0"/>
                    </a:lnTo>
                    <a:close/>
                  </a:path>
                </a:pathLst>
              </a:custGeom>
              <a:solidFill>
                <a:srgbClr val="A6A6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5"/>
              <p:cNvSpPr/>
              <p:nvPr/>
            </p:nvSpPr>
            <p:spPr>
              <a:xfrm>
                <a:off x="2341751" y="925815"/>
                <a:ext cx="34905" cy="504613"/>
              </a:xfrm>
              <a:custGeom>
                <a:avLst/>
                <a:gdLst/>
                <a:ahLst/>
                <a:cxnLst/>
                <a:rect l="l" t="t" r="r" b="b"/>
                <a:pathLst>
                  <a:path w="1693" h="24475" extrusionOk="0">
                    <a:moveTo>
                      <a:pt x="1" y="0"/>
                    </a:moveTo>
                    <a:lnTo>
                      <a:pt x="1" y="24474"/>
                    </a:lnTo>
                    <a:lnTo>
                      <a:pt x="1692" y="22758"/>
                    </a:lnTo>
                    <a:lnTo>
                      <a:pt x="1692" y="1716"/>
                    </a:lnTo>
                    <a:lnTo>
                      <a:pt x="1"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5"/>
              <p:cNvSpPr/>
              <p:nvPr/>
            </p:nvSpPr>
            <p:spPr>
              <a:xfrm>
                <a:off x="2427912" y="1128361"/>
                <a:ext cx="97954" cy="114386"/>
              </a:xfrm>
              <a:custGeom>
                <a:avLst/>
                <a:gdLst/>
                <a:ahLst/>
                <a:cxnLst/>
                <a:rect l="l" t="t" r="r" b="b"/>
                <a:pathLst>
                  <a:path w="4751" h="5548" extrusionOk="0">
                    <a:moveTo>
                      <a:pt x="2537" y="1"/>
                    </a:moveTo>
                    <a:lnTo>
                      <a:pt x="2264" y="50"/>
                    </a:lnTo>
                    <a:lnTo>
                      <a:pt x="1965" y="100"/>
                    </a:lnTo>
                    <a:lnTo>
                      <a:pt x="1716" y="175"/>
                    </a:lnTo>
                    <a:lnTo>
                      <a:pt x="1443" y="299"/>
                    </a:lnTo>
                    <a:lnTo>
                      <a:pt x="1219" y="423"/>
                    </a:lnTo>
                    <a:lnTo>
                      <a:pt x="995" y="573"/>
                    </a:lnTo>
                    <a:lnTo>
                      <a:pt x="796" y="747"/>
                    </a:lnTo>
                    <a:lnTo>
                      <a:pt x="622" y="921"/>
                    </a:lnTo>
                    <a:lnTo>
                      <a:pt x="473" y="1145"/>
                    </a:lnTo>
                    <a:lnTo>
                      <a:pt x="324" y="1369"/>
                    </a:lnTo>
                    <a:lnTo>
                      <a:pt x="199" y="1617"/>
                    </a:lnTo>
                    <a:lnTo>
                      <a:pt x="125" y="1891"/>
                    </a:lnTo>
                    <a:lnTo>
                      <a:pt x="50" y="2165"/>
                    </a:lnTo>
                    <a:lnTo>
                      <a:pt x="0" y="2463"/>
                    </a:lnTo>
                    <a:lnTo>
                      <a:pt x="0" y="2761"/>
                    </a:lnTo>
                    <a:lnTo>
                      <a:pt x="0" y="3085"/>
                    </a:lnTo>
                    <a:lnTo>
                      <a:pt x="50" y="3383"/>
                    </a:lnTo>
                    <a:lnTo>
                      <a:pt x="125" y="3657"/>
                    </a:lnTo>
                    <a:lnTo>
                      <a:pt x="199" y="3930"/>
                    </a:lnTo>
                    <a:lnTo>
                      <a:pt x="324" y="4179"/>
                    </a:lnTo>
                    <a:lnTo>
                      <a:pt x="473" y="4403"/>
                    </a:lnTo>
                    <a:lnTo>
                      <a:pt x="622" y="4602"/>
                    </a:lnTo>
                    <a:lnTo>
                      <a:pt x="796" y="4801"/>
                    </a:lnTo>
                    <a:lnTo>
                      <a:pt x="995" y="4975"/>
                    </a:lnTo>
                    <a:lnTo>
                      <a:pt x="1219" y="5124"/>
                    </a:lnTo>
                    <a:lnTo>
                      <a:pt x="1443" y="5249"/>
                    </a:lnTo>
                    <a:lnTo>
                      <a:pt x="1716" y="5348"/>
                    </a:lnTo>
                    <a:lnTo>
                      <a:pt x="1965" y="5448"/>
                    </a:lnTo>
                    <a:lnTo>
                      <a:pt x="2264" y="5497"/>
                    </a:lnTo>
                    <a:lnTo>
                      <a:pt x="2537" y="5547"/>
                    </a:lnTo>
                    <a:lnTo>
                      <a:pt x="3109" y="5547"/>
                    </a:lnTo>
                    <a:lnTo>
                      <a:pt x="3383" y="5497"/>
                    </a:lnTo>
                    <a:lnTo>
                      <a:pt x="3657" y="5423"/>
                    </a:lnTo>
                    <a:lnTo>
                      <a:pt x="3905" y="5323"/>
                    </a:lnTo>
                    <a:lnTo>
                      <a:pt x="4154" y="5199"/>
                    </a:lnTo>
                    <a:lnTo>
                      <a:pt x="4378" y="5050"/>
                    </a:lnTo>
                    <a:lnTo>
                      <a:pt x="4577" y="4851"/>
                    </a:lnTo>
                    <a:lnTo>
                      <a:pt x="4751" y="4627"/>
                    </a:lnTo>
                    <a:lnTo>
                      <a:pt x="3781" y="3906"/>
                    </a:lnTo>
                    <a:lnTo>
                      <a:pt x="3706" y="4030"/>
                    </a:lnTo>
                    <a:lnTo>
                      <a:pt x="3582" y="4154"/>
                    </a:lnTo>
                    <a:lnTo>
                      <a:pt x="3458" y="4254"/>
                    </a:lnTo>
                    <a:lnTo>
                      <a:pt x="3333" y="4328"/>
                    </a:lnTo>
                    <a:lnTo>
                      <a:pt x="3184" y="4403"/>
                    </a:lnTo>
                    <a:lnTo>
                      <a:pt x="3035" y="4428"/>
                    </a:lnTo>
                    <a:lnTo>
                      <a:pt x="2861" y="4478"/>
                    </a:lnTo>
                    <a:lnTo>
                      <a:pt x="2537" y="4478"/>
                    </a:lnTo>
                    <a:lnTo>
                      <a:pt x="2388" y="4453"/>
                    </a:lnTo>
                    <a:lnTo>
                      <a:pt x="2239" y="4403"/>
                    </a:lnTo>
                    <a:lnTo>
                      <a:pt x="2114" y="4353"/>
                    </a:lnTo>
                    <a:lnTo>
                      <a:pt x="1990" y="4279"/>
                    </a:lnTo>
                    <a:lnTo>
                      <a:pt x="1866" y="4204"/>
                    </a:lnTo>
                    <a:lnTo>
                      <a:pt x="1741" y="4105"/>
                    </a:lnTo>
                    <a:lnTo>
                      <a:pt x="1642" y="3980"/>
                    </a:lnTo>
                    <a:lnTo>
                      <a:pt x="1468" y="3756"/>
                    </a:lnTo>
                    <a:lnTo>
                      <a:pt x="1319" y="3458"/>
                    </a:lnTo>
                    <a:lnTo>
                      <a:pt x="1269" y="3284"/>
                    </a:lnTo>
                    <a:lnTo>
                      <a:pt x="1244" y="3135"/>
                    </a:lnTo>
                    <a:lnTo>
                      <a:pt x="1219" y="2960"/>
                    </a:lnTo>
                    <a:lnTo>
                      <a:pt x="1194" y="2761"/>
                    </a:lnTo>
                    <a:lnTo>
                      <a:pt x="1219" y="2587"/>
                    </a:lnTo>
                    <a:lnTo>
                      <a:pt x="1244" y="2413"/>
                    </a:lnTo>
                    <a:lnTo>
                      <a:pt x="1269" y="2239"/>
                    </a:lnTo>
                    <a:lnTo>
                      <a:pt x="1319" y="2090"/>
                    </a:lnTo>
                    <a:lnTo>
                      <a:pt x="1468" y="1791"/>
                    </a:lnTo>
                    <a:lnTo>
                      <a:pt x="1542" y="1667"/>
                    </a:lnTo>
                    <a:lnTo>
                      <a:pt x="1642" y="1543"/>
                    </a:lnTo>
                    <a:lnTo>
                      <a:pt x="1741" y="1443"/>
                    </a:lnTo>
                    <a:lnTo>
                      <a:pt x="1866" y="1344"/>
                    </a:lnTo>
                    <a:lnTo>
                      <a:pt x="1990" y="1269"/>
                    </a:lnTo>
                    <a:lnTo>
                      <a:pt x="2139" y="1194"/>
                    </a:lnTo>
                    <a:lnTo>
                      <a:pt x="2264" y="1145"/>
                    </a:lnTo>
                    <a:lnTo>
                      <a:pt x="2413" y="1095"/>
                    </a:lnTo>
                    <a:lnTo>
                      <a:pt x="2562" y="1070"/>
                    </a:lnTo>
                    <a:lnTo>
                      <a:pt x="2736" y="1070"/>
                    </a:lnTo>
                    <a:lnTo>
                      <a:pt x="3035" y="1095"/>
                    </a:lnTo>
                    <a:lnTo>
                      <a:pt x="3184" y="1120"/>
                    </a:lnTo>
                    <a:lnTo>
                      <a:pt x="3308" y="1170"/>
                    </a:lnTo>
                    <a:lnTo>
                      <a:pt x="3433" y="1244"/>
                    </a:lnTo>
                    <a:lnTo>
                      <a:pt x="3557" y="1319"/>
                    </a:lnTo>
                    <a:lnTo>
                      <a:pt x="3657" y="1393"/>
                    </a:lnTo>
                    <a:lnTo>
                      <a:pt x="3731" y="1493"/>
                    </a:lnTo>
                    <a:lnTo>
                      <a:pt x="4627" y="772"/>
                    </a:lnTo>
                    <a:lnTo>
                      <a:pt x="4452" y="573"/>
                    </a:lnTo>
                    <a:lnTo>
                      <a:pt x="4253" y="399"/>
                    </a:lnTo>
                    <a:lnTo>
                      <a:pt x="4030" y="274"/>
                    </a:lnTo>
                    <a:lnTo>
                      <a:pt x="3806" y="150"/>
                    </a:lnTo>
                    <a:lnTo>
                      <a:pt x="3557" y="75"/>
                    </a:lnTo>
                    <a:lnTo>
                      <a:pt x="3308" y="25"/>
                    </a:lnTo>
                    <a:lnTo>
                      <a:pt x="308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5"/>
              <p:cNvSpPr/>
              <p:nvPr/>
            </p:nvSpPr>
            <p:spPr>
              <a:xfrm>
                <a:off x="2543287" y="1130918"/>
                <a:ext cx="81563" cy="109252"/>
              </a:xfrm>
              <a:custGeom>
                <a:avLst/>
                <a:gdLst/>
                <a:ahLst/>
                <a:cxnLst/>
                <a:rect l="l" t="t" r="r" b="b"/>
                <a:pathLst>
                  <a:path w="3956" h="5299" extrusionOk="0">
                    <a:moveTo>
                      <a:pt x="2090" y="996"/>
                    </a:moveTo>
                    <a:lnTo>
                      <a:pt x="2264" y="1046"/>
                    </a:lnTo>
                    <a:lnTo>
                      <a:pt x="2413" y="1095"/>
                    </a:lnTo>
                    <a:lnTo>
                      <a:pt x="2562" y="1170"/>
                    </a:lnTo>
                    <a:lnTo>
                      <a:pt x="2662" y="1294"/>
                    </a:lnTo>
                    <a:lnTo>
                      <a:pt x="2736" y="1419"/>
                    </a:lnTo>
                    <a:lnTo>
                      <a:pt x="2761" y="1618"/>
                    </a:lnTo>
                    <a:lnTo>
                      <a:pt x="2736" y="1767"/>
                    </a:lnTo>
                    <a:lnTo>
                      <a:pt x="2687" y="1916"/>
                    </a:lnTo>
                    <a:lnTo>
                      <a:pt x="2612" y="2016"/>
                    </a:lnTo>
                    <a:lnTo>
                      <a:pt x="2488" y="2115"/>
                    </a:lnTo>
                    <a:lnTo>
                      <a:pt x="2363" y="2165"/>
                    </a:lnTo>
                    <a:lnTo>
                      <a:pt x="2239" y="2215"/>
                    </a:lnTo>
                    <a:lnTo>
                      <a:pt x="2090" y="2240"/>
                    </a:lnTo>
                    <a:lnTo>
                      <a:pt x="1145" y="2240"/>
                    </a:lnTo>
                    <a:lnTo>
                      <a:pt x="1145" y="996"/>
                    </a:lnTo>
                    <a:close/>
                    <a:moveTo>
                      <a:pt x="1" y="1"/>
                    </a:moveTo>
                    <a:lnTo>
                      <a:pt x="1" y="5299"/>
                    </a:lnTo>
                    <a:lnTo>
                      <a:pt x="1145" y="5299"/>
                    </a:lnTo>
                    <a:lnTo>
                      <a:pt x="1145" y="3234"/>
                    </a:lnTo>
                    <a:lnTo>
                      <a:pt x="2015" y="3234"/>
                    </a:lnTo>
                    <a:lnTo>
                      <a:pt x="2413" y="3210"/>
                    </a:lnTo>
                    <a:lnTo>
                      <a:pt x="2786" y="3160"/>
                    </a:lnTo>
                    <a:lnTo>
                      <a:pt x="2960" y="3110"/>
                    </a:lnTo>
                    <a:lnTo>
                      <a:pt x="3110" y="3035"/>
                    </a:lnTo>
                    <a:lnTo>
                      <a:pt x="3259" y="2961"/>
                    </a:lnTo>
                    <a:lnTo>
                      <a:pt x="3408" y="2886"/>
                    </a:lnTo>
                    <a:lnTo>
                      <a:pt x="3532" y="2787"/>
                    </a:lnTo>
                    <a:lnTo>
                      <a:pt x="3632" y="2662"/>
                    </a:lnTo>
                    <a:lnTo>
                      <a:pt x="3731" y="2538"/>
                    </a:lnTo>
                    <a:lnTo>
                      <a:pt x="3806" y="2389"/>
                    </a:lnTo>
                    <a:lnTo>
                      <a:pt x="3881" y="2215"/>
                    </a:lnTo>
                    <a:lnTo>
                      <a:pt x="3930" y="2041"/>
                    </a:lnTo>
                    <a:lnTo>
                      <a:pt x="3955" y="1842"/>
                    </a:lnTo>
                    <a:lnTo>
                      <a:pt x="3955" y="1618"/>
                    </a:lnTo>
                    <a:lnTo>
                      <a:pt x="3955" y="1394"/>
                    </a:lnTo>
                    <a:lnTo>
                      <a:pt x="3930" y="1170"/>
                    </a:lnTo>
                    <a:lnTo>
                      <a:pt x="3881" y="996"/>
                    </a:lnTo>
                    <a:lnTo>
                      <a:pt x="3806" y="822"/>
                    </a:lnTo>
                    <a:lnTo>
                      <a:pt x="3707" y="673"/>
                    </a:lnTo>
                    <a:lnTo>
                      <a:pt x="3607" y="548"/>
                    </a:lnTo>
                    <a:lnTo>
                      <a:pt x="3508" y="424"/>
                    </a:lnTo>
                    <a:lnTo>
                      <a:pt x="3383" y="324"/>
                    </a:lnTo>
                    <a:lnTo>
                      <a:pt x="3234" y="250"/>
                    </a:lnTo>
                    <a:lnTo>
                      <a:pt x="3085" y="175"/>
                    </a:lnTo>
                    <a:lnTo>
                      <a:pt x="2911" y="125"/>
                    </a:lnTo>
                    <a:lnTo>
                      <a:pt x="2736" y="76"/>
                    </a:lnTo>
                    <a:lnTo>
                      <a:pt x="2363" y="26"/>
                    </a:lnTo>
                    <a:lnTo>
                      <a:pt x="196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5"/>
              <p:cNvSpPr/>
              <p:nvPr/>
            </p:nvSpPr>
            <p:spPr>
              <a:xfrm>
                <a:off x="2643798" y="1130918"/>
                <a:ext cx="92325" cy="111829"/>
              </a:xfrm>
              <a:custGeom>
                <a:avLst/>
                <a:gdLst/>
                <a:ahLst/>
                <a:cxnLst/>
                <a:rect l="l" t="t" r="r" b="b"/>
                <a:pathLst>
                  <a:path w="4478" h="5424" extrusionOk="0">
                    <a:moveTo>
                      <a:pt x="1" y="1"/>
                    </a:moveTo>
                    <a:lnTo>
                      <a:pt x="1" y="3259"/>
                    </a:lnTo>
                    <a:lnTo>
                      <a:pt x="25" y="3483"/>
                    </a:lnTo>
                    <a:lnTo>
                      <a:pt x="50" y="3707"/>
                    </a:lnTo>
                    <a:lnTo>
                      <a:pt x="100" y="3906"/>
                    </a:lnTo>
                    <a:lnTo>
                      <a:pt x="150" y="4130"/>
                    </a:lnTo>
                    <a:lnTo>
                      <a:pt x="224" y="4304"/>
                    </a:lnTo>
                    <a:lnTo>
                      <a:pt x="324" y="4478"/>
                    </a:lnTo>
                    <a:lnTo>
                      <a:pt x="448" y="4652"/>
                    </a:lnTo>
                    <a:lnTo>
                      <a:pt x="573" y="4801"/>
                    </a:lnTo>
                    <a:lnTo>
                      <a:pt x="722" y="4951"/>
                    </a:lnTo>
                    <a:lnTo>
                      <a:pt x="896" y="5075"/>
                    </a:lnTo>
                    <a:lnTo>
                      <a:pt x="1070" y="5174"/>
                    </a:lnTo>
                    <a:lnTo>
                      <a:pt x="1269" y="5274"/>
                    </a:lnTo>
                    <a:lnTo>
                      <a:pt x="1493" y="5324"/>
                    </a:lnTo>
                    <a:lnTo>
                      <a:pt x="1717" y="5398"/>
                    </a:lnTo>
                    <a:lnTo>
                      <a:pt x="1965" y="5423"/>
                    </a:lnTo>
                    <a:lnTo>
                      <a:pt x="2513" y="5423"/>
                    </a:lnTo>
                    <a:lnTo>
                      <a:pt x="2761" y="5398"/>
                    </a:lnTo>
                    <a:lnTo>
                      <a:pt x="2985" y="5324"/>
                    </a:lnTo>
                    <a:lnTo>
                      <a:pt x="3209" y="5274"/>
                    </a:lnTo>
                    <a:lnTo>
                      <a:pt x="3408" y="5174"/>
                    </a:lnTo>
                    <a:lnTo>
                      <a:pt x="3582" y="5075"/>
                    </a:lnTo>
                    <a:lnTo>
                      <a:pt x="3756" y="4951"/>
                    </a:lnTo>
                    <a:lnTo>
                      <a:pt x="3905" y="4801"/>
                    </a:lnTo>
                    <a:lnTo>
                      <a:pt x="4030" y="4652"/>
                    </a:lnTo>
                    <a:lnTo>
                      <a:pt x="4154" y="4478"/>
                    </a:lnTo>
                    <a:lnTo>
                      <a:pt x="4254" y="4304"/>
                    </a:lnTo>
                    <a:lnTo>
                      <a:pt x="4328" y="4130"/>
                    </a:lnTo>
                    <a:lnTo>
                      <a:pt x="4403" y="3906"/>
                    </a:lnTo>
                    <a:lnTo>
                      <a:pt x="4428" y="3707"/>
                    </a:lnTo>
                    <a:lnTo>
                      <a:pt x="4453" y="3483"/>
                    </a:lnTo>
                    <a:lnTo>
                      <a:pt x="4478" y="3259"/>
                    </a:lnTo>
                    <a:lnTo>
                      <a:pt x="4478" y="1"/>
                    </a:lnTo>
                    <a:lnTo>
                      <a:pt x="3309" y="1"/>
                    </a:lnTo>
                    <a:lnTo>
                      <a:pt x="3309" y="3210"/>
                    </a:lnTo>
                    <a:lnTo>
                      <a:pt x="3284" y="3433"/>
                    </a:lnTo>
                    <a:lnTo>
                      <a:pt x="3234" y="3657"/>
                    </a:lnTo>
                    <a:lnTo>
                      <a:pt x="3134" y="3856"/>
                    </a:lnTo>
                    <a:lnTo>
                      <a:pt x="3010" y="4030"/>
                    </a:lnTo>
                    <a:lnTo>
                      <a:pt x="2861" y="4155"/>
                    </a:lnTo>
                    <a:lnTo>
                      <a:pt x="2662" y="4254"/>
                    </a:lnTo>
                    <a:lnTo>
                      <a:pt x="2463" y="4329"/>
                    </a:lnTo>
                    <a:lnTo>
                      <a:pt x="2239" y="4354"/>
                    </a:lnTo>
                    <a:lnTo>
                      <a:pt x="2015" y="4329"/>
                    </a:lnTo>
                    <a:lnTo>
                      <a:pt x="1816" y="4254"/>
                    </a:lnTo>
                    <a:lnTo>
                      <a:pt x="1642" y="4155"/>
                    </a:lnTo>
                    <a:lnTo>
                      <a:pt x="1468" y="4030"/>
                    </a:lnTo>
                    <a:lnTo>
                      <a:pt x="1344" y="3856"/>
                    </a:lnTo>
                    <a:lnTo>
                      <a:pt x="1244" y="3657"/>
                    </a:lnTo>
                    <a:lnTo>
                      <a:pt x="1194" y="3433"/>
                    </a:lnTo>
                    <a:lnTo>
                      <a:pt x="1170" y="3210"/>
                    </a:lnTo>
                    <a:lnTo>
                      <a:pt x="117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5"/>
              <p:cNvSpPr/>
              <p:nvPr/>
            </p:nvSpPr>
            <p:spPr>
              <a:xfrm>
                <a:off x="2825335" y="1730392"/>
                <a:ext cx="96428" cy="115912"/>
              </a:xfrm>
              <a:custGeom>
                <a:avLst/>
                <a:gdLst/>
                <a:ahLst/>
                <a:cxnLst/>
                <a:rect l="l" t="t" r="r" b="b"/>
                <a:pathLst>
                  <a:path w="4677" h="5622" fill="none" extrusionOk="0">
                    <a:moveTo>
                      <a:pt x="0" y="1"/>
                    </a:moveTo>
                    <a:lnTo>
                      <a:pt x="4676" y="1866"/>
                    </a:lnTo>
                    <a:lnTo>
                      <a:pt x="4676" y="5622"/>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5"/>
              <p:cNvSpPr/>
              <p:nvPr/>
            </p:nvSpPr>
            <p:spPr>
              <a:xfrm>
                <a:off x="3675669" y="3764185"/>
                <a:ext cx="506160" cy="494882"/>
              </a:xfrm>
              <a:custGeom>
                <a:avLst/>
                <a:gdLst/>
                <a:ahLst/>
                <a:cxnLst/>
                <a:rect l="l" t="t" r="r" b="b"/>
                <a:pathLst>
                  <a:path w="24550" h="24003" extrusionOk="0">
                    <a:moveTo>
                      <a:pt x="12337" y="5100"/>
                    </a:moveTo>
                    <a:lnTo>
                      <a:pt x="12686" y="5124"/>
                    </a:lnTo>
                    <a:lnTo>
                      <a:pt x="13009" y="5149"/>
                    </a:lnTo>
                    <a:lnTo>
                      <a:pt x="13357" y="5199"/>
                    </a:lnTo>
                    <a:lnTo>
                      <a:pt x="13680" y="5249"/>
                    </a:lnTo>
                    <a:lnTo>
                      <a:pt x="14029" y="5323"/>
                    </a:lnTo>
                    <a:lnTo>
                      <a:pt x="14377" y="5423"/>
                    </a:lnTo>
                    <a:lnTo>
                      <a:pt x="14700" y="5547"/>
                    </a:lnTo>
                    <a:lnTo>
                      <a:pt x="15024" y="5672"/>
                    </a:lnTo>
                    <a:lnTo>
                      <a:pt x="15347" y="5821"/>
                    </a:lnTo>
                    <a:lnTo>
                      <a:pt x="15645" y="5995"/>
                    </a:lnTo>
                    <a:lnTo>
                      <a:pt x="15944" y="6169"/>
                    </a:lnTo>
                    <a:lnTo>
                      <a:pt x="16242" y="6368"/>
                    </a:lnTo>
                    <a:lnTo>
                      <a:pt x="16516" y="6567"/>
                    </a:lnTo>
                    <a:lnTo>
                      <a:pt x="16765" y="6766"/>
                    </a:lnTo>
                    <a:lnTo>
                      <a:pt x="17013" y="6990"/>
                    </a:lnTo>
                    <a:lnTo>
                      <a:pt x="17262" y="7239"/>
                    </a:lnTo>
                    <a:lnTo>
                      <a:pt x="17486" y="7487"/>
                    </a:lnTo>
                    <a:lnTo>
                      <a:pt x="17685" y="7736"/>
                    </a:lnTo>
                    <a:lnTo>
                      <a:pt x="17884" y="8010"/>
                    </a:lnTo>
                    <a:lnTo>
                      <a:pt x="18083" y="8283"/>
                    </a:lnTo>
                    <a:lnTo>
                      <a:pt x="18257" y="8557"/>
                    </a:lnTo>
                    <a:lnTo>
                      <a:pt x="18406" y="8855"/>
                    </a:lnTo>
                    <a:lnTo>
                      <a:pt x="18555" y="9154"/>
                    </a:lnTo>
                    <a:lnTo>
                      <a:pt x="18680" y="9452"/>
                    </a:lnTo>
                    <a:lnTo>
                      <a:pt x="18804" y="9776"/>
                    </a:lnTo>
                    <a:lnTo>
                      <a:pt x="18904" y="10074"/>
                    </a:lnTo>
                    <a:lnTo>
                      <a:pt x="18978" y="10397"/>
                    </a:lnTo>
                    <a:lnTo>
                      <a:pt x="19053" y="10721"/>
                    </a:lnTo>
                    <a:lnTo>
                      <a:pt x="19103" y="11044"/>
                    </a:lnTo>
                    <a:lnTo>
                      <a:pt x="19152" y="11392"/>
                    </a:lnTo>
                    <a:lnTo>
                      <a:pt x="19177" y="11716"/>
                    </a:lnTo>
                    <a:lnTo>
                      <a:pt x="19177" y="12064"/>
                    </a:lnTo>
                    <a:lnTo>
                      <a:pt x="19152" y="12387"/>
                    </a:lnTo>
                    <a:lnTo>
                      <a:pt x="19127" y="12735"/>
                    </a:lnTo>
                    <a:lnTo>
                      <a:pt x="19078" y="13084"/>
                    </a:lnTo>
                    <a:lnTo>
                      <a:pt x="19028" y="13407"/>
                    </a:lnTo>
                    <a:lnTo>
                      <a:pt x="18953" y="13755"/>
                    </a:lnTo>
                    <a:lnTo>
                      <a:pt x="18854" y="14079"/>
                    </a:lnTo>
                    <a:lnTo>
                      <a:pt x="18729" y="14427"/>
                    </a:lnTo>
                    <a:lnTo>
                      <a:pt x="18605" y="14750"/>
                    </a:lnTo>
                    <a:lnTo>
                      <a:pt x="18456" y="15073"/>
                    </a:lnTo>
                    <a:lnTo>
                      <a:pt x="18282" y="15372"/>
                    </a:lnTo>
                    <a:lnTo>
                      <a:pt x="18108" y="15670"/>
                    </a:lnTo>
                    <a:lnTo>
                      <a:pt x="17934" y="15969"/>
                    </a:lnTo>
                    <a:lnTo>
                      <a:pt x="17735" y="16242"/>
                    </a:lnTo>
                    <a:lnTo>
                      <a:pt x="17511" y="16491"/>
                    </a:lnTo>
                    <a:lnTo>
                      <a:pt x="17287" y="16740"/>
                    </a:lnTo>
                    <a:lnTo>
                      <a:pt x="17038" y="16989"/>
                    </a:lnTo>
                    <a:lnTo>
                      <a:pt x="16789" y="17212"/>
                    </a:lnTo>
                    <a:lnTo>
                      <a:pt x="16541" y="17411"/>
                    </a:lnTo>
                    <a:lnTo>
                      <a:pt x="16267" y="17610"/>
                    </a:lnTo>
                    <a:lnTo>
                      <a:pt x="15994" y="17809"/>
                    </a:lnTo>
                    <a:lnTo>
                      <a:pt x="15720" y="17984"/>
                    </a:lnTo>
                    <a:lnTo>
                      <a:pt x="15421" y="18133"/>
                    </a:lnTo>
                    <a:lnTo>
                      <a:pt x="15123" y="18282"/>
                    </a:lnTo>
                    <a:lnTo>
                      <a:pt x="14825" y="18406"/>
                    </a:lnTo>
                    <a:lnTo>
                      <a:pt x="14526" y="18531"/>
                    </a:lnTo>
                    <a:lnTo>
                      <a:pt x="14203" y="18630"/>
                    </a:lnTo>
                    <a:lnTo>
                      <a:pt x="13879" y="18705"/>
                    </a:lnTo>
                    <a:lnTo>
                      <a:pt x="13556" y="18779"/>
                    </a:lnTo>
                    <a:lnTo>
                      <a:pt x="13233" y="18829"/>
                    </a:lnTo>
                    <a:lnTo>
                      <a:pt x="12884" y="18879"/>
                    </a:lnTo>
                    <a:lnTo>
                      <a:pt x="12561" y="18879"/>
                    </a:lnTo>
                    <a:lnTo>
                      <a:pt x="12213" y="18904"/>
                    </a:lnTo>
                    <a:lnTo>
                      <a:pt x="11890" y="18879"/>
                    </a:lnTo>
                    <a:lnTo>
                      <a:pt x="11541" y="18854"/>
                    </a:lnTo>
                    <a:lnTo>
                      <a:pt x="11218" y="18804"/>
                    </a:lnTo>
                    <a:lnTo>
                      <a:pt x="10870" y="18755"/>
                    </a:lnTo>
                    <a:lnTo>
                      <a:pt x="10522" y="18680"/>
                    </a:lnTo>
                    <a:lnTo>
                      <a:pt x="10198" y="18580"/>
                    </a:lnTo>
                    <a:lnTo>
                      <a:pt x="9850" y="18456"/>
                    </a:lnTo>
                    <a:lnTo>
                      <a:pt x="9527" y="18332"/>
                    </a:lnTo>
                    <a:lnTo>
                      <a:pt x="9203" y="18183"/>
                    </a:lnTo>
                    <a:lnTo>
                      <a:pt x="8905" y="18008"/>
                    </a:lnTo>
                    <a:lnTo>
                      <a:pt x="8606" y="17834"/>
                    </a:lnTo>
                    <a:lnTo>
                      <a:pt x="8333" y="17635"/>
                    </a:lnTo>
                    <a:lnTo>
                      <a:pt x="8059" y="17436"/>
                    </a:lnTo>
                    <a:lnTo>
                      <a:pt x="7786" y="17237"/>
                    </a:lnTo>
                    <a:lnTo>
                      <a:pt x="7537" y="17014"/>
                    </a:lnTo>
                    <a:lnTo>
                      <a:pt x="7288" y="16765"/>
                    </a:lnTo>
                    <a:lnTo>
                      <a:pt x="7064" y="16516"/>
                    </a:lnTo>
                    <a:lnTo>
                      <a:pt x="6865" y="16267"/>
                    </a:lnTo>
                    <a:lnTo>
                      <a:pt x="6666" y="15994"/>
                    </a:lnTo>
                    <a:lnTo>
                      <a:pt x="6467" y="15720"/>
                    </a:lnTo>
                    <a:lnTo>
                      <a:pt x="6293" y="15447"/>
                    </a:lnTo>
                    <a:lnTo>
                      <a:pt x="6144" y="15148"/>
                    </a:lnTo>
                    <a:lnTo>
                      <a:pt x="5995" y="14850"/>
                    </a:lnTo>
                    <a:lnTo>
                      <a:pt x="5871" y="14551"/>
                    </a:lnTo>
                    <a:lnTo>
                      <a:pt x="5771" y="14228"/>
                    </a:lnTo>
                    <a:lnTo>
                      <a:pt x="5647" y="13929"/>
                    </a:lnTo>
                    <a:lnTo>
                      <a:pt x="5572" y="13606"/>
                    </a:lnTo>
                    <a:lnTo>
                      <a:pt x="5497" y="13283"/>
                    </a:lnTo>
                    <a:lnTo>
                      <a:pt x="5448" y="12959"/>
                    </a:lnTo>
                    <a:lnTo>
                      <a:pt x="5423" y="12611"/>
                    </a:lnTo>
                    <a:lnTo>
                      <a:pt x="5398" y="12288"/>
                    </a:lnTo>
                    <a:lnTo>
                      <a:pt x="5373" y="11940"/>
                    </a:lnTo>
                    <a:lnTo>
                      <a:pt x="5398" y="11616"/>
                    </a:lnTo>
                    <a:lnTo>
                      <a:pt x="5423" y="11268"/>
                    </a:lnTo>
                    <a:lnTo>
                      <a:pt x="5473" y="10920"/>
                    </a:lnTo>
                    <a:lnTo>
                      <a:pt x="5522" y="10596"/>
                    </a:lnTo>
                    <a:lnTo>
                      <a:pt x="5622" y="10248"/>
                    </a:lnTo>
                    <a:lnTo>
                      <a:pt x="5721" y="9925"/>
                    </a:lnTo>
                    <a:lnTo>
                      <a:pt x="5821" y="9577"/>
                    </a:lnTo>
                    <a:lnTo>
                      <a:pt x="5970" y="9253"/>
                    </a:lnTo>
                    <a:lnTo>
                      <a:pt x="6119" y="8930"/>
                    </a:lnTo>
                    <a:lnTo>
                      <a:pt x="6268" y="8632"/>
                    </a:lnTo>
                    <a:lnTo>
                      <a:pt x="6443" y="8333"/>
                    </a:lnTo>
                    <a:lnTo>
                      <a:pt x="6642" y="8035"/>
                    </a:lnTo>
                    <a:lnTo>
                      <a:pt x="6841" y="7761"/>
                    </a:lnTo>
                    <a:lnTo>
                      <a:pt x="7040" y="7512"/>
                    </a:lnTo>
                    <a:lnTo>
                      <a:pt x="7263" y="7264"/>
                    </a:lnTo>
                    <a:lnTo>
                      <a:pt x="7512" y="7015"/>
                    </a:lnTo>
                    <a:lnTo>
                      <a:pt x="7761" y="6791"/>
                    </a:lnTo>
                    <a:lnTo>
                      <a:pt x="8010" y="6592"/>
                    </a:lnTo>
                    <a:lnTo>
                      <a:pt x="8283" y="6393"/>
                    </a:lnTo>
                    <a:lnTo>
                      <a:pt x="8557" y="6194"/>
                    </a:lnTo>
                    <a:lnTo>
                      <a:pt x="8830" y="6020"/>
                    </a:lnTo>
                    <a:lnTo>
                      <a:pt x="9129" y="5871"/>
                    </a:lnTo>
                    <a:lnTo>
                      <a:pt x="9427" y="5721"/>
                    </a:lnTo>
                    <a:lnTo>
                      <a:pt x="9726" y="5597"/>
                    </a:lnTo>
                    <a:lnTo>
                      <a:pt x="10049" y="5473"/>
                    </a:lnTo>
                    <a:lnTo>
                      <a:pt x="10348" y="5373"/>
                    </a:lnTo>
                    <a:lnTo>
                      <a:pt x="10671" y="5299"/>
                    </a:lnTo>
                    <a:lnTo>
                      <a:pt x="10994" y="5224"/>
                    </a:lnTo>
                    <a:lnTo>
                      <a:pt x="11342" y="5174"/>
                    </a:lnTo>
                    <a:lnTo>
                      <a:pt x="11666" y="5124"/>
                    </a:lnTo>
                    <a:lnTo>
                      <a:pt x="11989" y="5124"/>
                    </a:lnTo>
                    <a:lnTo>
                      <a:pt x="12337" y="5100"/>
                    </a:lnTo>
                    <a:close/>
                    <a:moveTo>
                      <a:pt x="14874" y="1"/>
                    </a:moveTo>
                    <a:lnTo>
                      <a:pt x="5945" y="1468"/>
                    </a:lnTo>
                    <a:lnTo>
                      <a:pt x="6542" y="5025"/>
                    </a:lnTo>
                    <a:lnTo>
                      <a:pt x="6542" y="5025"/>
                    </a:lnTo>
                    <a:lnTo>
                      <a:pt x="3184" y="3757"/>
                    </a:lnTo>
                    <a:lnTo>
                      <a:pt x="1" y="12213"/>
                    </a:lnTo>
                    <a:lnTo>
                      <a:pt x="3358" y="13482"/>
                    </a:lnTo>
                    <a:lnTo>
                      <a:pt x="598" y="15770"/>
                    </a:lnTo>
                    <a:lnTo>
                      <a:pt x="6318" y="22734"/>
                    </a:lnTo>
                    <a:lnTo>
                      <a:pt x="9104" y="20471"/>
                    </a:lnTo>
                    <a:lnTo>
                      <a:pt x="9701" y="24003"/>
                    </a:lnTo>
                    <a:lnTo>
                      <a:pt x="18605" y="22535"/>
                    </a:lnTo>
                    <a:lnTo>
                      <a:pt x="18008" y="18978"/>
                    </a:lnTo>
                    <a:lnTo>
                      <a:pt x="21391" y="20247"/>
                    </a:lnTo>
                    <a:lnTo>
                      <a:pt x="24550" y="11790"/>
                    </a:lnTo>
                    <a:lnTo>
                      <a:pt x="21192" y="10522"/>
                    </a:lnTo>
                    <a:lnTo>
                      <a:pt x="23978" y="8234"/>
                    </a:lnTo>
                    <a:lnTo>
                      <a:pt x="18232" y="1269"/>
                    </a:lnTo>
                    <a:lnTo>
                      <a:pt x="15446" y="3533"/>
                    </a:lnTo>
                    <a:lnTo>
                      <a:pt x="1487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5"/>
              <p:cNvSpPr/>
              <p:nvPr/>
            </p:nvSpPr>
            <p:spPr>
              <a:xfrm>
                <a:off x="2947370" y="1410924"/>
                <a:ext cx="392846" cy="384104"/>
              </a:xfrm>
              <a:custGeom>
                <a:avLst/>
                <a:gdLst/>
                <a:ahLst/>
                <a:cxnLst/>
                <a:rect l="l" t="t" r="r" b="b"/>
                <a:pathLst>
                  <a:path w="19054" h="18630" extrusionOk="0">
                    <a:moveTo>
                      <a:pt x="9825" y="3980"/>
                    </a:moveTo>
                    <a:lnTo>
                      <a:pt x="10348" y="4030"/>
                    </a:lnTo>
                    <a:lnTo>
                      <a:pt x="10895" y="4154"/>
                    </a:lnTo>
                    <a:lnTo>
                      <a:pt x="11417" y="4303"/>
                    </a:lnTo>
                    <a:lnTo>
                      <a:pt x="11915" y="4527"/>
                    </a:lnTo>
                    <a:lnTo>
                      <a:pt x="12387" y="4801"/>
                    </a:lnTo>
                    <a:lnTo>
                      <a:pt x="12810" y="5099"/>
                    </a:lnTo>
                    <a:lnTo>
                      <a:pt x="13208" y="5423"/>
                    </a:lnTo>
                    <a:lnTo>
                      <a:pt x="13556" y="5820"/>
                    </a:lnTo>
                    <a:lnTo>
                      <a:pt x="13880" y="6218"/>
                    </a:lnTo>
                    <a:lnTo>
                      <a:pt x="14153" y="6641"/>
                    </a:lnTo>
                    <a:lnTo>
                      <a:pt x="14402" y="7114"/>
                    </a:lnTo>
                    <a:lnTo>
                      <a:pt x="14576" y="7586"/>
                    </a:lnTo>
                    <a:lnTo>
                      <a:pt x="14725" y="8084"/>
                    </a:lnTo>
                    <a:lnTo>
                      <a:pt x="14825" y="8581"/>
                    </a:lnTo>
                    <a:lnTo>
                      <a:pt x="14875" y="9104"/>
                    </a:lnTo>
                    <a:lnTo>
                      <a:pt x="14875" y="9626"/>
                    </a:lnTo>
                    <a:lnTo>
                      <a:pt x="14800" y="10148"/>
                    </a:lnTo>
                    <a:lnTo>
                      <a:pt x="14700" y="10671"/>
                    </a:lnTo>
                    <a:lnTo>
                      <a:pt x="14526" y="11193"/>
                    </a:lnTo>
                    <a:lnTo>
                      <a:pt x="14302" y="11690"/>
                    </a:lnTo>
                    <a:lnTo>
                      <a:pt x="14054" y="12163"/>
                    </a:lnTo>
                    <a:lnTo>
                      <a:pt x="13755" y="12586"/>
                    </a:lnTo>
                    <a:lnTo>
                      <a:pt x="13407" y="12984"/>
                    </a:lnTo>
                    <a:lnTo>
                      <a:pt x="13034" y="13357"/>
                    </a:lnTo>
                    <a:lnTo>
                      <a:pt x="12636" y="13655"/>
                    </a:lnTo>
                    <a:lnTo>
                      <a:pt x="12188" y="13954"/>
                    </a:lnTo>
                    <a:lnTo>
                      <a:pt x="11741" y="14178"/>
                    </a:lnTo>
                    <a:lnTo>
                      <a:pt x="11268" y="14377"/>
                    </a:lnTo>
                    <a:lnTo>
                      <a:pt x="10771" y="14501"/>
                    </a:lnTo>
                    <a:lnTo>
                      <a:pt x="10273" y="14600"/>
                    </a:lnTo>
                    <a:lnTo>
                      <a:pt x="9751" y="14650"/>
                    </a:lnTo>
                    <a:lnTo>
                      <a:pt x="9229" y="14650"/>
                    </a:lnTo>
                    <a:lnTo>
                      <a:pt x="8706" y="14600"/>
                    </a:lnTo>
                    <a:lnTo>
                      <a:pt x="8184" y="14476"/>
                    </a:lnTo>
                    <a:lnTo>
                      <a:pt x="7662" y="14327"/>
                    </a:lnTo>
                    <a:lnTo>
                      <a:pt x="7139" y="14103"/>
                    </a:lnTo>
                    <a:lnTo>
                      <a:pt x="6692" y="13829"/>
                    </a:lnTo>
                    <a:lnTo>
                      <a:pt x="6244" y="13531"/>
                    </a:lnTo>
                    <a:lnTo>
                      <a:pt x="5846" y="13183"/>
                    </a:lnTo>
                    <a:lnTo>
                      <a:pt x="5498" y="12810"/>
                    </a:lnTo>
                    <a:lnTo>
                      <a:pt x="5174" y="12412"/>
                    </a:lnTo>
                    <a:lnTo>
                      <a:pt x="4901" y="11989"/>
                    </a:lnTo>
                    <a:lnTo>
                      <a:pt x="4652" y="11516"/>
                    </a:lnTo>
                    <a:lnTo>
                      <a:pt x="4478" y="11044"/>
                    </a:lnTo>
                    <a:lnTo>
                      <a:pt x="4329" y="10546"/>
                    </a:lnTo>
                    <a:lnTo>
                      <a:pt x="4229" y="10049"/>
                    </a:lnTo>
                    <a:lnTo>
                      <a:pt x="4179" y="9526"/>
                    </a:lnTo>
                    <a:lnTo>
                      <a:pt x="4179" y="9004"/>
                    </a:lnTo>
                    <a:lnTo>
                      <a:pt x="4254" y="8482"/>
                    </a:lnTo>
                    <a:lnTo>
                      <a:pt x="4354" y="7959"/>
                    </a:lnTo>
                    <a:lnTo>
                      <a:pt x="4528" y="7437"/>
                    </a:lnTo>
                    <a:lnTo>
                      <a:pt x="4752" y="6940"/>
                    </a:lnTo>
                    <a:lnTo>
                      <a:pt x="5000" y="6467"/>
                    </a:lnTo>
                    <a:lnTo>
                      <a:pt x="5299" y="6044"/>
                    </a:lnTo>
                    <a:lnTo>
                      <a:pt x="5647" y="5646"/>
                    </a:lnTo>
                    <a:lnTo>
                      <a:pt x="6020" y="5273"/>
                    </a:lnTo>
                    <a:lnTo>
                      <a:pt x="6418" y="4950"/>
                    </a:lnTo>
                    <a:lnTo>
                      <a:pt x="6866" y="4676"/>
                    </a:lnTo>
                    <a:lnTo>
                      <a:pt x="7313" y="4452"/>
                    </a:lnTo>
                    <a:lnTo>
                      <a:pt x="7786" y="4253"/>
                    </a:lnTo>
                    <a:lnTo>
                      <a:pt x="8283" y="4104"/>
                    </a:lnTo>
                    <a:lnTo>
                      <a:pt x="8806" y="4030"/>
                    </a:lnTo>
                    <a:lnTo>
                      <a:pt x="9303" y="3980"/>
                    </a:lnTo>
                    <a:close/>
                    <a:moveTo>
                      <a:pt x="11542" y="0"/>
                    </a:moveTo>
                    <a:lnTo>
                      <a:pt x="4627" y="1144"/>
                    </a:lnTo>
                    <a:lnTo>
                      <a:pt x="5075" y="3905"/>
                    </a:lnTo>
                    <a:lnTo>
                      <a:pt x="2463" y="2935"/>
                    </a:lnTo>
                    <a:lnTo>
                      <a:pt x="1" y="9477"/>
                    </a:lnTo>
                    <a:lnTo>
                      <a:pt x="2613" y="10472"/>
                    </a:lnTo>
                    <a:lnTo>
                      <a:pt x="473" y="12238"/>
                    </a:lnTo>
                    <a:lnTo>
                      <a:pt x="4926" y="17635"/>
                    </a:lnTo>
                    <a:lnTo>
                      <a:pt x="7065" y="15869"/>
                    </a:lnTo>
                    <a:lnTo>
                      <a:pt x="7512" y="18630"/>
                    </a:lnTo>
                    <a:lnTo>
                      <a:pt x="14427" y="17461"/>
                    </a:lnTo>
                    <a:lnTo>
                      <a:pt x="13979" y="14725"/>
                    </a:lnTo>
                    <a:lnTo>
                      <a:pt x="16591" y="15695"/>
                    </a:lnTo>
                    <a:lnTo>
                      <a:pt x="19053" y="9153"/>
                    </a:lnTo>
                    <a:lnTo>
                      <a:pt x="16442" y="8158"/>
                    </a:lnTo>
                    <a:lnTo>
                      <a:pt x="18581" y="6393"/>
                    </a:lnTo>
                    <a:lnTo>
                      <a:pt x="14153" y="995"/>
                    </a:lnTo>
                    <a:lnTo>
                      <a:pt x="11989" y="2761"/>
                    </a:lnTo>
                    <a:lnTo>
                      <a:pt x="1154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15"/>
              <p:cNvSpPr/>
              <p:nvPr/>
            </p:nvSpPr>
            <p:spPr>
              <a:xfrm>
                <a:off x="828468" y="3647263"/>
                <a:ext cx="694356" cy="693861"/>
              </a:xfrm>
              <a:custGeom>
                <a:avLst/>
                <a:gdLst/>
                <a:ahLst/>
                <a:cxnLst/>
                <a:rect l="l" t="t" r="r" b="b"/>
                <a:pathLst>
                  <a:path w="33678" h="33654" extrusionOk="0">
                    <a:moveTo>
                      <a:pt x="16889" y="8482"/>
                    </a:moveTo>
                    <a:lnTo>
                      <a:pt x="17312" y="8507"/>
                    </a:lnTo>
                    <a:lnTo>
                      <a:pt x="17735" y="8532"/>
                    </a:lnTo>
                    <a:lnTo>
                      <a:pt x="18132" y="8607"/>
                    </a:lnTo>
                    <a:lnTo>
                      <a:pt x="18555" y="8681"/>
                    </a:lnTo>
                    <a:lnTo>
                      <a:pt x="18953" y="8756"/>
                    </a:lnTo>
                    <a:lnTo>
                      <a:pt x="19351" y="8880"/>
                    </a:lnTo>
                    <a:lnTo>
                      <a:pt x="19724" y="9005"/>
                    </a:lnTo>
                    <a:lnTo>
                      <a:pt x="20097" y="9154"/>
                    </a:lnTo>
                    <a:lnTo>
                      <a:pt x="20470" y="9328"/>
                    </a:lnTo>
                    <a:lnTo>
                      <a:pt x="20819" y="9502"/>
                    </a:lnTo>
                    <a:lnTo>
                      <a:pt x="21167" y="9701"/>
                    </a:lnTo>
                    <a:lnTo>
                      <a:pt x="21515" y="9925"/>
                    </a:lnTo>
                    <a:lnTo>
                      <a:pt x="21838" y="10174"/>
                    </a:lnTo>
                    <a:lnTo>
                      <a:pt x="22162" y="10422"/>
                    </a:lnTo>
                    <a:lnTo>
                      <a:pt x="22460" y="10671"/>
                    </a:lnTo>
                    <a:lnTo>
                      <a:pt x="22759" y="10945"/>
                    </a:lnTo>
                    <a:lnTo>
                      <a:pt x="23032" y="11243"/>
                    </a:lnTo>
                    <a:lnTo>
                      <a:pt x="23281" y="11542"/>
                    </a:lnTo>
                    <a:lnTo>
                      <a:pt x="23530" y="11865"/>
                    </a:lnTo>
                    <a:lnTo>
                      <a:pt x="23754" y="12188"/>
                    </a:lnTo>
                    <a:lnTo>
                      <a:pt x="23977" y="12537"/>
                    </a:lnTo>
                    <a:lnTo>
                      <a:pt x="24176" y="12885"/>
                    </a:lnTo>
                    <a:lnTo>
                      <a:pt x="24375" y="13233"/>
                    </a:lnTo>
                    <a:lnTo>
                      <a:pt x="24525" y="13606"/>
                    </a:lnTo>
                    <a:lnTo>
                      <a:pt x="24674" y="13979"/>
                    </a:lnTo>
                    <a:lnTo>
                      <a:pt x="24823" y="14377"/>
                    </a:lnTo>
                    <a:lnTo>
                      <a:pt x="24923" y="14775"/>
                    </a:lnTo>
                    <a:lnTo>
                      <a:pt x="25022" y="15198"/>
                    </a:lnTo>
                    <a:lnTo>
                      <a:pt x="25097" y="15596"/>
                    </a:lnTo>
                    <a:lnTo>
                      <a:pt x="25146" y="16019"/>
                    </a:lnTo>
                    <a:lnTo>
                      <a:pt x="25171" y="16442"/>
                    </a:lnTo>
                    <a:lnTo>
                      <a:pt x="25171" y="16864"/>
                    </a:lnTo>
                    <a:lnTo>
                      <a:pt x="25171" y="17312"/>
                    </a:lnTo>
                    <a:lnTo>
                      <a:pt x="25122" y="17710"/>
                    </a:lnTo>
                    <a:lnTo>
                      <a:pt x="25072" y="18133"/>
                    </a:lnTo>
                    <a:lnTo>
                      <a:pt x="24997" y="18531"/>
                    </a:lnTo>
                    <a:lnTo>
                      <a:pt x="24898" y="18929"/>
                    </a:lnTo>
                    <a:lnTo>
                      <a:pt x="24798" y="19327"/>
                    </a:lnTo>
                    <a:lnTo>
                      <a:pt x="24674" y="19725"/>
                    </a:lnTo>
                    <a:lnTo>
                      <a:pt x="24525" y="20098"/>
                    </a:lnTo>
                    <a:lnTo>
                      <a:pt x="24351" y="20471"/>
                    </a:lnTo>
                    <a:lnTo>
                      <a:pt x="24152" y="20819"/>
                    </a:lnTo>
                    <a:lnTo>
                      <a:pt x="23953" y="21167"/>
                    </a:lnTo>
                    <a:lnTo>
                      <a:pt x="23754" y="21516"/>
                    </a:lnTo>
                    <a:lnTo>
                      <a:pt x="23505" y="21839"/>
                    </a:lnTo>
                    <a:lnTo>
                      <a:pt x="23256" y="22137"/>
                    </a:lnTo>
                    <a:lnTo>
                      <a:pt x="23007" y="22436"/>
                    </a:lnTo>
                    <a:lnTo>
                      <a:pt x="22734" y="22734"/>
                    </a:lnTo>
                    <a:lnTo>
                      <a:pt x="22435" y="23008"/>
                    </a:lnTo>
                    <a:lnTo>
                      <a:pt x="22137" y="23281"/>
                    </a:lnTo>
                    <a:lnTo>
                      <a:pt x="21814" y="23530"/>
                    </a:lnTo>
                    <a:lnTo>
                      <a:pt x="21490" y="23754"/>
                    </a:lnTo>
                    <a:lnTo>
                      <a:pt x="21142" y="23978"/>
                    </a:lnTo>
                    <a:lnTo>
                      <a:pt x="20794" y="24177"/>
                    </a:lnTo>
                    <a:lnTo>
                      <a:pt x="20421" y="24351"/>
                    </a:lnTo>
                    <a:lnTo>
                      <a:pt x="20073" y="24525"/>
                    </a:lnTo>
                    <a:lnTo>
                      <a:pt x="19675" y="24674"/>
                    </a:lnTo>
                    <a:lnTo>
                      <a:pt x="19301" y="24799"/>
                    </a:lnTo>
                    <a:lnTo>
                      <a:pt x="18904" y="24923"/>
                    </a:lnTo>
                    <a:lnTo>
                      <a:pt x="18481" y="24998"/>
                    </a:lnTo>
                    <a:lnTo>
                      <a:pt x="18083" y="25072"/>
                    </a:lnTo>
                    <a:lnTo>
                      <a:pt x="17660" y="25122"/>
                    </a:lnTo>
                    <a:lnTo>
                      <a:pt x="17237" y="25147"/>
                    </a:lnTo>
                    <a:lnTo>
                      <a:pt x="16789" y="25172"/>
                    </a:lnTo>
                    <a:lnTo>
                      <a:pt x="16367" y="25147"/>
                    </a:lnTo>
                    <a:lnTo>
                      <a:pt x="15944" y="25122"/>
                    </a:lnTo>
                    <a:lnTo>
                      <a:pt x="15546" y="25072"/>
                    </a:lnTo>
                    <a:lnTo>
                      <a:pt x="15123" y="24998"/>
                    </a:lnTo>
                    <a:lnTo>
                      <a:pt x="14725" y="24898"/>
                    </a:lnTo>
                    <a:lnTo>
                      <a:pt x="14352" y="24774"/>
                    </a:lnTo>
                    <a:lnTo>
                      <a:pt x="13954" y="24649"/>
                    </a:lnTo>
                    <a:lnTo>
                      <a:pt x="13581" y="24500"/>
                    </a:lnTo>
                    <a:lnTo>
                      <a:pt x="13208" y="24326"/>
                    </a:lnTo>
                    <a:lnTo>
                      <a:pt x="12860" y="24152"/>
                    </a:lnTo>
                    <a:lnTo>
                      <a:pt x="12511" y="23953"/>
                    </a:lnTo>
                    <a:lnTo>
                      <a:pt x="12163" y="23729"/>
                    </a:lnTo>
                    <a:lnTo>
                      <a:pt x="11840" y="23505"/>
                    </a:lnTo>
                    <a:lnTo>
                      <a:pt x="11541" y="23257"/>
                    </a:lnTo>
                    <a:lnTo>
                      <a:pt x="11218" y="22983"/>
                    </a:lnTo>
                    <a:lnTo>
                      <a:pt x="10944" y="22709"/>
                    </a:lnTo>
                    <a:lnTo>
                      <a:pt x="10671" y="22411"/>
                    </a:lnTo>
                    <a:lnTo>
                      <a:pt x="10397" y="22112"/>
                    </a:lnTo>
                    <a:lnTo>
                      <a:pt x="10148" y="21789"/>
                    </a:lnTo>
                    <a:lnTo>
                      <a:pt x="9925" y="21466"/>
                    </a:lnTo>
                    <a:lnTo>
                      <a:pt x="9701" y="21142"/>
                    </a:lnTo>
                    <a:lnTo>
                      <a:pt x="9502" y="20794"/>
                    </a:lnTo>
                    <a:lnTo>
                      <a:pt x="9328" y="20421"/>
                    </a:lnTo>
                    <a:lnTo>
                      <a:pt x="9154" y="20048"/>
                    </a:lnTo>
                    <a:lnTo>
                      <a:pt x="9004" y="19675"/>
                    </a:lnTo>
                    <a:lnTo>
                      <a:pt x="8880" y="19277"/>
                    </a:lnTo>
                    <a:lnTo>
                      <a:pt x="8756" y="18879"/>
                    </a:lnTo>
                    <a:lnTo>
                      <a:pt x="8681" y="18481"/>
                    </a:lnTo>
                    <a:lnTo>
                      <a:pt x="8606" y="18058"/>
                    </a:lnTo>
                    <a:lnTo>
                      <a:pt x="8557" y="17635"/>
                    </a:lnTo>
                    <a:lnTo>
                      <a:pt x="8507" y="17213"/>
                    </a:lnTo>
                    <a:lnTo>
                      <a:pt x="8507" y="16790"/>
                    </a:lnTo>
                    <a:lnTo>
                      <a:pt x="8507" y="16367"/>
                    </a:lnTo>
                    <a:lnTo>
                      <a:pt x="8557" y="15944"/>
                    </a:lnTo>
                    <a:lnTo>
                      <a:pt x="8606" y="15521"/>
                    </a:lnTo>
                    <a:lnTo>
                      <a:pt x="8681" y="15123"/>
                    </a:lnTo>
                    <a:lnTo>
                      <a:pt x="8780" y="14725"/>
                    </a:lnTo>
                    <a:lnTo>
                      <a:pt x="8880" y="14327"/>
                    </a:lnTo>
                    <a:lnTo>
                      <a:pt x="9029" y="13954"/>
                    </a:lnTo>
                    <a:lnTo>
                      <a:pt x="9178" y="13556"/>
                    </a:lnTo>
                    <a:lnTo>
                      <a:pt x="9328" y="13208"/>
                    </a:lnTo>
                    <a:lnTo>
                      <a:pt x="9527" y="12835"/>
                    </a:lnTo>
                    <a:lnTo>
                      <a:pt x="9726" y="12487"/>
                    </a:lnTo>
                    <a:lnTo>
                      <a:pt x="9949" y="12163"/>
                    </a:lnTo>
                    <a:lnTo>
                      <a:pt x="10173" y="11840"/>
                    </a:lnTo>
                    <a:lnTo>
                      <a:pt x="10422" y="11517"/>
                    </a:lnTo>
                    <a:lnTo>
                      <a:pt x="10696" y="11218"/>
                    </a:lnTo>
                    <a:lnTo>
                      <a:pt x="10969" y="10920"/>
                    </a:lnTo>
                    <a:lnTo>
                      <a:pt x="11243" y="10646"/>
                    </a:lnTo>
                    <a:lnTo>
                      <a:pt x="11566" y="10398"/>
                    </a:lnTo>
                    <a:lnTo>
                      <a:pt x="11865" y="10149"/>
                    </a:lnTo>
                    <a:lnTo>
                      <a:pt x="12213" y="9900"/>
                    </a:lnTo>
                    <a:lnTo>
                      <a:pt x="12536" y="9701"/>
                    </a:lnTo>
                    <a:lnTo>
                      <a:pt x="12884" y="9502"/>
                    </a:lnTo>
                    <a:lnTo>
                      <a:pt x="13257" y="9303"/>
                    </a:lnTo>
                    <a:lnTo>
                      <a:pt x="13631" y="9129"/>
                    </a:lnTo>
                    <a:lnTo>
                      <a:pt x="14004" y="8980"/>
                    </a:lnTo>
                    <a:lnTo>
                      <a:pt x="14402" y="8855"/>
                    </a:lnTo>
                    <a:lnTo>
                      <a:pt x="14800" y="8756"/>
                    </a:lnTo>
                    <a:lnTo>
                      <a:pt x="15198" y="8656"/>
                    </a:lnTo>
                    <a:lnTo>
                      <a:pt x="15620" y="8582"/>
                    </a:lnTo>
                    <a:lnTo>
                      <a:pt x="16043" y="8532"/>
                    </a:lnTo>
                    <a:lnTo>
                      <a:pt x="16466" y="8507"/>
                    </a:lnTo>
                    <a:lnTo>
                      <a:pt x="16889" y="8482"/>
                    </a:lnTo>
                    <a:close/>
                    <a:moveTo>
                      <a:pt x="20172" y="1"/>
                    </a:moveTo>
                    <a:lnTo>
                      <a:pt x="11989" y="374"/>
                    </a:lnTo>
                    <a:lnTo>
                      <a:pt x="12188" y="4354"/>
                    </a:lnTo>
                    <a:lnTo>
                      <a:pt x="11666" y="4553"/>
                    </a:lnTo>
                    <a:lnTo>
                      <a:pt x="11193" y="4776"/>
                    </a:lnTo>
                    <a:lnTo>
                      <a:pt x="10696" y="5000"/>
                    </a:lnTo>
                    <a:lnTo>
                      <a:pt x="10223" y="5274"/>
                    </a:lnTo>
                    <a:lnTo>
                      <a:pt x="7288" y="2588"/>
                    </a:lnTo>
                    <a:lnTo>
                      <a:pt x="1766" y="8632"/>
                    </a:lnTo>
                    <a:lnTo>
                      <a:pt x="4726" y="11318"/>
                    </a:lnTo>
                    <a:lnTo>
                      <a:pt x="4502" y="11790"/>
                    </a:lnTo>
                    <a:lnTo>
                      <a:pt x="4303" y="12288"/>
                    </a:lnTo>
                    <a:lnTo>
                      <a:pt x="4154" y="12810"/>
                    </a:lnTo>
                    <a:lnTo>
                      <a:pt x="3980" y="13332"/>
                    </a:lnTo>
                    <a:lnTo>
                      <a:pt x="1" y="13507"/>
                    </a:lnTo>
                    <a:lnTo>
                      <a:pt x="374" y="21690"/>
                    </a:lnTo>
                    <a:lnTo>
                      <a:pt x="4353" y="21491"/>
                    </a:lnTo>
                    <a:lnTo>
                      <a:pt x="4552" y="21988"/>
                    </a:lnTo>
                    <a:lnTo>
                      <a:pt x="4776" y="22486"/>
                    </a:lnTo>
                    <a:lnTo>
                      <a:pt x="5025" y="22958"/>
                    </a:lnTo>
                    <a:lnTo>
                      <a:pt x="5273" y="23431"/>
                    </a:lnTo>
                    <a:lnTo>
                      <a:pt x="2587" y="26390"/>
                    </a:lnTo>
                    <a:lnTo>
                      <a:pt x="8631" y="31887"/>
                    </a:lnTo>
                    <a:lnTo>
                      <a:pt x="11317" y="28952"/>
                    </a:lnTo>
                    <a:lnTo>
                      <a:pt x="11815" y="29151"/>
                    </a:lnTo>
                    <a:lnTo>
                      <a:pt x="12312" y="29350"/>
                    </a:lnTo>
                    <a:lnTo>
                      <a:pt x="12810" y="29524"/>
                    </a:lnTo>
                    <a:lnTo>
                      <a:pt x="13332" y="29674"/>
                    </a:lnTo>
                    <a:lnTo>
                      <a:pt x="13531" y="33653"/>
                    </a:lnTo>
                    <a:lnTo>
                      <a:pt x="21689" y="33280"/>
                    </a:lnTo>
                    <a:lnTo>
                      <a:pt x="21515" y="29301"/>
                    </a:lnTo>
                    <a:lnTo>
                      <a:pt x="22013" y="29102"/>
                    </a:lnTo>
                    <a:lnTo>
                      <a:pt x="22510" y="28878"/>
                    </a:lnTo>
                    <a:lnTo>
                      <a:pt x="22983" y="28654"/>
                    </a:lnTo>
                    <a:lnTo>
                      <a:pt x="23455" y="28405"/>
                    </a:lnTo>
                    <a:lnTo>
                      <a:pt x="26390" y="31091"/>
                    </a:lnTo>
                    <a:lnTo>
                      <a:pt x="31912" y="25047"/>
                    </a:lnTo>
                    <a:lnTo>
                      <a:pt x="28952" y="22361"/>
                    </a:lnTo>
                    <a:lnTo>
                      <a:pt x="29176" y="21864"/>
                    </a:lnTo>
                    <a:lnTo>
                      <a:pt x="29375" y="21366"/>
                    </a:lnTo>
                    <a:lnTo>
                      <a:pt x="29549" y="20844"/>
                    </a:lnTo>
                    <a:lnTo>
                      <a:pt x="29698" y="20322"/>
                    </a:lnTo>
                    <a:lnTo>
                      <a:pt x="33678" y="20148"/>
                    </a:lnTo>
                    <a:lnTo>
                      <a:pt x="33305" y="11989"/>
                    </a:lnTo>
                    <a:lnTo>
                      <a:pt x="29325" y="12163"/>
                    </a:lnTo>
                    <a:lnTo>
                      <a:pt x="29126" y="11666"/>
                    </a:lnTo>
                    <a:lnTo>
                      <a:pt x="28902" y="11169"/>
                    </a:lnTo>
                    <a:lnTo>
                      <a:pt x="28653" y="10696"/>
                    </a:lnTo>
                    <a:lnTo>
                      <a:pt x="28405" y="10223"/>
                    </a:lnTo>
                    <a:lnTo>
                      <a:pt x="31091" y="7264"/>
                    </a:lnTo>
                    <a:lnTo>
                      <a:pt x="25047" y="1767"/>
                    </a:lnTo>
                    <a:lnTo>
                      <a:pt x="22361" y="4702"/>
                    </a:lnTo>
                    <a:lnTo>
                      <a:pt x="21863" y="4503"/>
                    </a:lnTo>
                    <a:lnTo>
                      <a:pt x="21366" y="4304"/>
                    </a:lnTo>
                    <a:lnTo>
                      <a:pt x="20868" y="4130"/>
                    </a:lnTo>
                    <a:lnTo>
                      <a:pt x="20346" y="3980"/>
                    </a:lnTo>
                    <a:lnTo>
                      <a:pt x="20172" y="1"/>
                    </a:lnTo>
                    <a:close/>
                  </a:path>
                </a:pathLst>
              </a:custGeom>
              <a:solidFill>
                <a:srgbClr val="6182B4">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15"/>
              <p:cNvSpPr/>
              <p:nvPr/>
            </p:nvSpPr>
            <p:spPr>
              <a:xfrm>
                <a:off x="1779203" y="1326825"/>
                <a:ext cx="470265" cy="470780"/>
              </a:xfrm>
              <a:custGeom>
                <a:avLst/>
                <a:gdLst/>
                <a:ahLst/>
                <a:cxnLst/>
                <a:rect l="l" t="t" r="r" b="b"/>
                <a:pathLst>
                  <a:path w="22809" h="22834" extrusionOk="0">
                    <a:moveTo>
                      <a:pt x="11716" y="5771"/>
                    </a:moveTo>
                    <a:lnTo>
                      <a:pt x="12288" y="5845"/>
                    </a:lnTo>
                    <a:lnTo>
                      <a:pt x="12835" y="5945"/>
                    </a:lnTo>
                    <a:lnTo>
                      <a:pt x="13357" y="6119"/>
                    </a:lnTo>
                    <a:lnTo>
                      <a:pt x="13855" y="6343"/>
                    </a:lnTo>
                    <a:lnTo>
                      <a:pt x="14327" y="6591"/>
                    </a:lnTo>
                    <a:lnTo>
                      <a:pt x="14775" y="6890"/>
                    </a:lnTo>
                    <a:lnTo>
                      <a:pt x="15198" y="7238"/>
                    </a:lnTo>
                    <a:lnTo>
                      <a:pt x="15571" y="7636"/>
                    </a:lnTo>
                    <a:lnTo>
                      <a:pt x="15919" y="8059"/>
                    </a:lnTo>
                    <a:lnTo>
                      <a:pt x="16242" y="8507"/>
                    </a:lnTo>
                    <a:lnTo>
                      <a:pt x="16491" y="8979"/>
                    </a:lnTo>
                    <a:lnTo>
                      <a:pt x="16715" y="9502"/>
                    </a:lnTo>
                    <a:lnTo>
                      <a:pt x="16864" y="10024"/>
                    </a:lnTo>
                    <a:lnTo>
                      <a:pt x="16989" y="10571"/>
                    </a:lnTo>
                    <a:lnTo>
                      <a:pt x="17038" y="11168"/>
                    </a:lnTo>
                    <a:lnTo>
                      <a:pt x="17038" y="11740"/>
                    </a:lnTo>
                    <a:lnTo>
                      <a:pt x="16964" y="12287"/>
                    </a:lnTo>
                    <a:lnTo>
                      <a:pt x="16864" y="12834"/>
                    </a:lnTo>
                    <a:lnTo>
                      <a:pt x="16690" y="13382"/>
                    </a:lnTo>
                    <a:lnTo>
                      <a:pt x="16466" y="13879"/>
                    </a:lnTo>
                    <a:lnTo>
                      <a:pt x="16218" y="14352"/>
                    </a:lnTo>
                    <a:lnTo>
                      <a:pt x="15919" y="14799"/>
                    </a:lnTo>
                    <a:lnTo>
                      <a:pt x="15571" y="15222"/>
                    </a:lnTo>
                    <a:lnTo>
                      <a:pt x="15173" y="15595"/>
                    </a:lnTo>
                    <a:lnTo>
                      <a:pt x="14750" y="15943"/>
                    </a:lnTo>
                    <a:lnTo>
                      <a:pt x="14302" y="16242"/>
                    </a:lnTo>
                    <a:lnTo>
                      <a:pt x="13830" y="16516"/>
                    </a:lnTo>
                    <a:lnTo>
                      <a:pt x="13307" y="16739"/>
                    </a:lnTo>
                    <a:lnTo>
                      <a:pt x="12785" y="16889"/>
                    </a:lnTo>
                    <a:lnTo>
                      <a:pt x="12238" y="17013"/>
                    </a:lnTo>
                    <a:lnTo>
                      <a:pt x="11666" y="17063"/>
                    </a:lnTo>
                    <a:lnTo>
                      <a:pt x="11069" y="17063"/>
                    </a:lnTo>
                    <a:lnTo>
                      <a:pt x="10522" y="16988"/>
                    </a:lnTo>
                    <a:lnTo>
                      <a:pt x="9975" y="16889"/>
                    </a:lnTo>
                    <a:lnTo>
                      <a:pt x="9427" y="16714"/>
                    </a:lnTo>
                    <a:lnTo>
                      <a:pt x="8930" y="16491"/>
                    </a:lnTo>
                    <a:lnTo>
                      <a:pt x="8457" y="16242"/>
                    </a:lnTo>
                    <a:lnTo>
                      <a:pt x="8010" y="15943"/>
                    </a:lnTo>
                    <a:lnTo>
                      <a:pt x="7587" y="15595"/>
                    </a:lnTo>
                    <a:lnTo>
                      <a:pt x="7214" y="15197"/>
                    </a:lnTo>
                    <a:lnTo>
                      <a:pt x="6866" y="14774"/>
                    </a:lnTo>
                    <a:lnTo>
                      <a:pt x="6567" y="14327"/>
                    </a:lnTo>
                    <a:lnTo>
                      <a:pt x="6293" y="13854"/>
                    </a:lnTo>
                    <a:lnTo>
                      <a:pt x="6095" y="13332"/>
                    </a:lnTo>
                    <a:lnTo>
                      <a:pt x="5920" y="12810"/>
                    </a:lnTo>
                    <a:lnTo>
                      <a:pt x="5796" y="12262"/>
                    </a:lnTo>
                    <a:lnTo>
                      <a:pt x="5746" y="11665"/>
                    </a:lnTo>
                    <a:lnTo>
                      <a:pt x="5746" y="11093"/>
                    </a:lnTo>
                    <a:lnTo>
                      <a:pt x="5821" y="10546"/>
                    </a:lnTo>
                    <a:lnTo>
                      <a:pt x="5920" y="9999"/>
                    </a:lnTo>
                    <a:lnTo>
                      <a:pt x="6095" y="9452"/>
                    </a:lnTo>
                    <a:lnTo>
                      <a:pt x="6318" y="8954"/>
                    </a:lnTo>
                    <a:lnTo>
                      <a:pt x="6567" y="8482"/>
                    </a:lnTo>
                    <a:lnTo>
                      <a:pt x="6890" y="8034"/>
                    </a:lnTo>
                    <a:lnTo>
                      <a:pt x="7214" y="7611"/>
                    </a:lnTo>
                    <a:lnTo>
                      <a:pt x="7612" y="7238"/>
                    </a:lnTo>
                    <a:lnTo>
                      <a:pt x="8035" y="6890"/>
                    </a:lnTo>
                    <a:lnTo>
                      <a:pt x="8482" y="6591"/>
                    </a:lnTo>
                    <a:lnTo>
                      <a:pt x="8955" y="6318"/>
                    </a:lnTo>
                    <a:lnTo>
                      <a:pt x="9477" y="6094"/>
                    </a:lnTo>
                    <a:lnTo>
                      <a:pt x="9999" y="5945"/>
                    </a:lnTo>
                    <a:lnTo>
                      <a:pt x="10572" y="5820"/>
                    </a:lnTo>
                    <a:lnTo>
                      <a:pt x="11144" y="5771"/>
                    </a:lnTo>
                    <a:close/>
                    <a:moveTo>
                      <a:pt x="13656" y="0"/>
                    </a:moveTo>
                    <a:lnTo>
                      <a:pt x="8109" y="274"/>
                    </a:lnTo>
                    <a:lnTo>
                      <a:pt x="8234" y="2960"/>
                    </a:lnTo>
                    <a:lnTo>
                      <a:pt x="7885" y="3109"/>
                    </a:lnTo>
                    <a:lnTo>
                      <a:pt x="7562" y="3259"/>
                    </a:lnTo>
                    <a:lnTo>
                      <a:pt x="6915" y="3582"/>
                    </a:lnTo>
                    <a:lnTo>
                      <a:pt x="4926" y="1766"/>
                    </a:lnTo>
                    <a:lnTo>
                      <a:pt x="1195" y="5845"/>
                    </a:lnTo>
                    <a:lnTo>
                      <a:pt x="3184" y="7686"/>
                    </a:lnTo>
                    <a:lnTo>
                      <a:pt x="2911" y="8357"/>
                    </a:lnTo>
                    <a:lnTo>
                      <a:pt x="2787" y="8681"/>
                    </a:lnTo>
                    <a:lnTo>
                      <a:pt x="2687" y="9054"/>
                    </a:lnTo>
                    <a:lnTo>
                      <a:pt x="1" y="9178"/>
                    </a:lnTo>
                    <a:lnTo>
                      <a:pt x="250" y="14700"/>
                    </a:lnTo>
                    <a:lnTo>
                      <a:pt x="2936" y="14575"/>
                    </a:lnTo>
                    <a:lnTo>
                      <a:pt x="3085" y="14924"/>
                    </a:lnTo>
                    <a:lnTo>
                      <a:pt x="3234" y="15247"/>
                    </a:lnTo>
                    <a:lnTo>
                      <a:pt x="3558" y="15894"/>
                    </a:lnTo>
                    <a:lnTo>
                      <a:pt x="1742" y="17884"/>
                    </a:lnTo>
                    <a:lnTo>
                      <a:pt x="5821" y="21614"/>
                    </a:lnTo>
                    <a:lnTo>
                      <a:pt x="7661" y="19625"/>
                    </a:lnTo>
                    <a:lnTo>
                      <a:pt x="8333" y="19898"/>
                    </a:lnTo>
                    <a:lnTo>
                      <a:pt x="8681" y="20023"/>
                    </a:lnTo>
                    <a:lnTo>
                      <a:pt x="9029" y="20122"/>
                    </a:lnTo>
                    <a:lnTo>
                      <a:pt x="9154" y="22833"/>
                    </a:lnTo>
                    <a:lnTo>
                      <a:pt x="14675" y="22560"/>
                    </a:lnTo>
                    <a:lnTo>
                      <a:pt x="14551" y="19873"/>
                    </a:lnTo>
                    <a:lnTo>
                      <a:pt x="14899" y="19724"/>
                    </a:lnTo>
                    <a:lnTo>
                      <a:pt x="15223" y="19575"/>
                    </a:lnTo>
                    <a:lnTo>
                      <a:pt x="15869" y="19251"/>
                    </a:lnTo>
                    <a:lnTo>
                      <a:pt x="17859" y="21067"/>
                    </a:lnTo>
                    <a:lnTo>
                      <a:pt x="21615" y="16988"/>
                    </a:lnTo>
                    <a:lnTo>
                      <a:pt x="19600" y="15148"/>
                    </a:lnTo>
                    <a:lnTo>
                      <a:pt x="19874" y="14476"/>
                    </a:lnTo>
                    <a:lnTo>
                      <a:pt x="19998" y="14153"/>
                    </a:lnTo>
                    <a:lnTo>
                      <a:pt x="20098" y="13780"/>
                    </a:lnTo>
                    <a:lnTo>
                      <a:pt x="22809" y="13655"/>
                    </a:lnTo>
                    <a:lnTo>
                      <a:pt x="22535" y="8134"/>
                    </a:lnTo>
                    <a:lnTo>
                      <a:pt x="19849" y="8258"/>
                    </a:lnTo>
                    <a:lnTo>
                      <a:pt x="19725" y="7910"/>
                    </a:lnTo>
                    <a:lnTo>
                      <a:pt x="19575" y="7586"/>
                    </a:lnTo>
                    <a:lnTo>
                      <a:pt x="19227" y="6940"/>
                    </a:lnTo>
                    <a:lnTo>
                      <a:pt x="21043" y="4950"/>
                    </a:lnTo>
                    <a:lnTo>
                      <a:pt x="16964" y="1219"/>
                    </a:lnTo>
                    <a:lnTo>
                      <a:pt x="15148" y="3209"/>
                    </a:lnTo>
                    <a:lnTo>
                      <a:pt x="14476" y="2935"/>
                    </a:lnTo>
                    <a:lnTo>
                      <a:pt x="14128" y="2811"/>
                    </a:lnTo>
                    <a:lnTo>
                      <a:pt x="13780" y="2711"/>
                    </a:lnTo>
                    <a:lnTo>
                      <a:pt x="13656" y="0"/>
                    </a:lnTo>
                    <a:close/>
                  </a:path>
                </a:pathLst>
              </a:custGeom>
              <a:solidFill>
                <a:srgbClr val="666666">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5"/>
              <p:cNvSpPr/>
              <p:nvPr/>
            </p:nvSpPr>
            <p:spPr>
              <a:xfrm>
                <a:off x="1070002" y="3153432"/>
                <a:ext cx="62574" cy="63110"/>
              </a:xfrm>
              <a:custGeom>
                <a:avLst/>
                <a:gdLst/>
                <a:ahLst/>
                <a:cxnLst/>
                <a:rect l="l" t="t" r="r" b="b"/>
                <a:pathLst>
                  <a:path w="3035" h="3061" fill="none" extrusionOk="0">
                    <a:moveTo>
                      <a:pt x="3035" y="1543"/>
                    </a:moveTo>
                    <a:lnTo>
                      <a:pt x="3035" y="1543"/>
                    </a:lnTo>
                    <a:lnTo>
                      <a:pt x="3035" y="1692"/>
                    </a:lnTo>
                    <a:lnTo>
                      <a:pt x="3010" y="1841"/>
                    </a:lnTo>
                    <a:lnTo>
                      <a:pt x="2960" y="1991"/>
                    </a:lnTo>
                    <a:lnTo>
                      <a:pt x="2910" y="2115"/>
                    </a:lnTo>
                    <a:lnTo>
                      <a:pt x="2786" y="2389"/>
                    </a:lnTo>
                    <a:lnTo>
                      <a:pt x="2587" y="2612"/>
                    </a:lnTo>
                    <a:lnTo>
                      <a:pt x="2363" y="2786"/>
                    </a:lnTo>
                    <a:lnTo>
                      <a:pt x="2115" y="2936"/>
                    </a:lnTo>
                    <a:lnTo>
                      <a:pt x="1965" y="2985"/>
                    </a:lnTo>
                    <a:lnTo>
                      <a:pt x="1816" y="3035"/>
                    </a:lnTo>
                    <a:lnTo>
                      <a:pt x="1667" y="3060"/>
                    </a:lnTo>
                    <a:lnTo>
                      <a:pt x="1518" y="3060"/>
                    </a:lnTo>
                    <a:lnTo>
                      <a:pt x="1518" y="3060"/>
                    </a:lnTo>
                    <a:lnTo>
                      <a:pt x="1368" y="3060"/>
                    </a:lnTo>
                    <a:lnTo>
                      <a:pt x="1219" y="3035"/>
                    </a:lnTo>
                    <a:lnTo>
                      <a:pt x="1070" y="2985"/>
                    </a:lnTo>
                    <a:lnTo>
                      <a:pt x="921" y="2936"/>
                    </a:lnTo>
                    <a:lnTo>
                      <a:pt x="672" y="2786"/>
                    </a:lnTo>
                    <a:lnTo>
                      <a:pt x="448" y="2612"/>
                    </a:lnTo>
                    <a:lnTo>
                      <a:pt x="249" y="2389"/>
                    </a:lnTo>
                    <a:lnTo>
                      <a:pt x="100" y="2115"/>
                    </a:lnTo>
                    <a:lnTo>
                      <a:pt x="50" y="1991"/>
                    </a:lnTo>
                    <a:lnTo>
                      <a:pt x="25" y="1841"/>
                    </a:lnTo>
                    <a:lnTo>
                      <a:pt x="0" y="1692"/>
                    </a:lnTo>
                    <a:lnTo>
                      <a:pt x="0" y="1543"/>
                    </a:lnTo>
                    <a:lnTo>
                      <a:pt x="0" y="1543"/>
                    </a:lnTo>
                    <a:lnTo>
                      <a:pt x="0" y="1369"/>
                    </a:lnTo>
                    <a:lnTo>
                      <a:pt x="25" y="1219"/>
                    </a:lnTo>
                    <a:lnTo>
                      <a:pt x="50" y="1070"/>
                    </a:lnTo>
                    <a:lnTo>
                      <a:pt x="100" y="946"/>
                    </a:lnTo>
                    <a:lnTo>
                      <a:pt x="249" y="672"/>
                    </a:lnTo>
                    <a:lnTo>
                      <a:pt x="448" y="448"/>
                    </a:lnTo>
                    <a:lnTo>
                      <a:pt x="672" y="274"/>
                    </a:lnTo>
                    <a:lnTo>
                      <a:pt x="921" y="125"/>
                    </a:lnTo>
                    <a:lnTo>
                      <a:pt x="1070" y="75"/>
                    </a:lnTo>
                    <a:lnTo>
                      <a:pt x="1219" y="50"/>
                    </a:lnTo>
                    <a:lnTo>
                      <a:pt x="1368" y="26"/>
                    </a:lnTo>
                    <a:lnTo>
                      <a:pt x="1518" y="1"/>
                    </a:lnTo>
                    <a:lnTo>
                      <a:pt x="1518" y="1"/>
                    </a:lnTo>
                    <a:lnTo>
                      <a:pt x="1667" y="26"/>
                    </a:lnTo>
                    <a:lnTo>
                      <a:pt x="1816" y="50"/>
                    </a:lnTo>
                    <a:lnTo>
                      <a:pt x="1965" y="75"/>
                    </a:lnTo>
                    <a:lnTo>
                      <a:pt x="2115" y="125"/>
                    </a:lnTo>
                    <a:lnTo>
                      <a:pt x="2363" y="274"/>
                    </a:lnTo>
                    <a:lnTo>
                      <a:pt x="2587" y="448"/>
                    </a:lnTo>
                    <a:lnTo>
                      <a:pt x="2786" y="672"/>
                    </a:lnTo>
                    <a:lnTo>
                      <a:pt x="2910" y="946"/>
                    </a:lnTo>
                    <a:lnTo>
                      <a:pt x="2960" y="1070"/>
                    </a:lnTo>
                    <a:lnTo>
                      <a:pt x="3010" y="1219"/>
                    </a:lnTo>
                    <a:lnTo>
                      <a:pt x="3035" y="1369"/>
                    </a:lnTo>
                    <a:lnTo>
                      <a:pt x="3035" y="1543"/>
                    </a:lnTo>
                    <a:lnTo>
                      <a:pt x="3035" y="1543"/>
                    </a:lnTo>
                    <a:close/>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5"/>
              <p:cNvSpPr/>
              <p:nvPr/>
            </p:nvSpPr>
            <p:spPr>
              <a:xfrm>
                <a:off x="914113" y="3487786"/>
                <a:ext cx="21" cy="213350"/>
              </a:xfrm>
              <a:custGeom>
                <a:avLst/>
                <a:gdLst/>
                <a:ahLst/>
                <a:cxnLst/>
                <a:rect l="l" t="t" r="r" b="b"/>
                <a:pathLst>
                  <a:path w="1" h="10348" fill="none" extrusionOk="0">
                    <a:moveTo>
                      <a:pt x="0" y="10347"/>
                    </a:moveTo>
                    <a:lnTo>
                      <a:pt x="0" y="1"/>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5"/>
              <p:cNvSpPr/>
              <p:nvPr/>
            </p:nvSpPr>
            <p:spPr>
              <a:xfrm>
                <a:off x="1088455" y="3216522"/>
                <a:ext cx="126695" cy="484614"/>
              </a:xfrm>
              <a:custGeom>
                <a:avLst/>
                <a:gdLst/>
                <a:ahLst/>
                <a:cxnLst/>
                <a:rect l="l" t="t" r="r" b="b"/>
                <a:pathLst>
                  <a:path w="6145" h="23505" fill="none" extrusionOk="0">
                    <a:moveTo>
                      <a:pt x="6144" y="23504"/>
                    </a:moveTo>
                    <a:lnTo>
                      <a:pt x="6144" y="11193"/>
                    </a:lnTo>
                    <a:lnTo>
                      <a:pt x="1" y="8059"/>
                    </a:lnTo>
                    <a:lnTo>
                      <a:pt x="1" y="0"/>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5"/>
              <p:cNvSpPr/>
              <p:nvPr/>
            </p:nvSpPr>
            <p:spPr>
              <a:xfrm>
                <a:off x="983326" y="3279591"/>
                <a:ext cx="45668" cy="327695"/>
              </a:xfrm>
              <a:custGeom>
                <a:avLst/>
                <a:gdLst/>
                <a:ahLst/>
                <a:cxnLst/>
                <a:rect l="l" t="t" r="r" b="b"/>
                <a:pathLst>
                  <a:path w="2215" h="15894" fill="none" extrusionOk="0">
                    <a:moveTo>
                      <a:pt x="2215" y="0"/>
                    </a:moveTo>
                    <a:lnTo>
                      <a:pt x="2215" y="9850"/>
                    </a:lnTo>
                    <a:lnTo>
                      <a:pt x="1" y="11292"/>
                    </a:lnTo>
                    <a:lnTo>
                      <a:pt x="1" y="15894"/>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5"/>
              <p:cNvSpPr/>
              <p:nvPr/>
            </p:nvSpPr>
            <p:spPr>
              <a:xfrm>
                <a:off x="1088455" y="3432923"/>
                <a:ext cx="21" cy="86161"/>
              </a:xfrm>
              <a:custGeom>
                <a:avLst/>
                <a:gdLst/>
                <a:ahLst/>
                <a:cxnLst/>
                <a:rect l="l" t="t" r="r" b="b"/>
                <a:pathLst>
                  <a:path w="1" h="4179" fill="none" extrusionOk="0">
                    <a:moveTo>
                      <a:pt x="1" y="4179"/>
                    </a:moveTo>
                    <a:lnTo>
                      <a:pt x="1" y="0"/>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5"/>
              <p:cNvSpPr/>
              <p:nvPr/>
            </p:nvSpPr>
            <p:spPr>
              <a:xfrm>
                <a:off x="1181275" y="3341134"/>
                <a:ext cx="21" cy="31297"/>
              </a:xfrm>
              <a:custGeom>
                <a:avLst/>
                <a:gdLst/>
                <a:ahLst/>
                <a:cxnLst/>
                <a:rect l="l" t="t" r="r" b="b"/>
                <a:pathLst>
                  <a:path w="1" h="1518" fill="none" extrusionOk="0">
                    <a:moveTo>
                      <a:pt x="1" y="0"/>
                    </a:moveTo>
                    <a:lnTo>
                      <a:pt x="1" y="1517"/>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5"/>
              <p:cNvSpPr/>
              <p:nvPr/>
            </p:nvSpPr>
            <p:spPr>
              <a:xfrm>
                <a:off x="3852588" y="3318043"/>
                <a:ext cx="114881" cy="309757"/>
              </a:xfrm>
              <a:custGeom>
                <a:avLst/>
                <a:gdLst/>
                <a:ahLst/>
                <a:cxnLst/>
                <a:rect l="l" t="t" r="r" b="b"/>
                <a:pathLst>
                  <a:path w="5572" h="15024" fill="none" extrusionOk="0">
                    <a:moveTo>
                      <a:pt x="1" y="15024"/>
                    </a:moveTo>
                    <a:lnTo>
                      <a:pt x="1" y="8134"/>
                    </a:lnTo>
                    <a:lnTo>
                      <a:pt x="5572" y="4975"/>
                    </a:lnTo>
                    <a:lnTo>
                      <a:pt x="5572" y="1"/>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5"/>
              <p:cNvSpPr/>
              <p:nvPr/>
            </p:nvSpPr>
            <p:spPr>
              <a:xfrm>
                <a:off x="3936171" y="3255489"/>
                <a:ext cx="63110" cy="62574"/>
              </a:xfrm>
              <a:custGeom>
                <a:avLst/>
                <a:gdLst/>
                <a:ahLst/>
                <a:cxnLst/>
                <a:rect l="l" t="t" r="r" b="b"/>
                <a:pathLst>
                  <a:path w="3061" h="3035" fill="none" extrusionOk="0">
                    <a:moveTo>
                      <a:pt x="1" y="1518"/>
                    </a:moveTo>
                    <a:lnTo>
                      <a:pt x="1" y="1518"/>
                    </a:lnTo>
                    <a:lnTo>
                      <a:pt x="1" y="1368"/>
                    </a:lnTo>
                    <a:lnTo>
                      <a:pt x="26" y="1219"/>
                    </a:lnTo>
                    <a:lnTo>
                      <a:pt x="75" y="1070"/>
                    </a:lnTo>
                    <a:lnTo>
                      <a:pt x="125" y="921"/>
                    </a:lnTo>
                    <a:lnTo>
                      <a:pt x="249" y="672"/>
                    </a:lnTo>
                    <a:lnTo>
                      <a:pt x="448" y="448"/>
                    </a:lnTo>
                    <a:lnTo>
                      <a:pt x="672" y="249"/>
                    </a:lnTo>
                    <a:lnTo>
                      <a:pt x="921" y="100"/>
                    </a:lnTo>
                    <a:lnTo>
                      <a:pt x="1070" y="50"/>
                    </a:lnTo>
                    <a:lnTo>
                      <a:pt x="1220" y="25"/>
                    </a:lnTo>
                    <a:lnTo>
                      <a:pt x="1369" y="0"/>
                    </a:lnTo>
                    <a:lnTo>
                      <a:pt x="1518" y="0"/>
                    </a:lnTo>
                    <a:lnTo>
                      <a:pt x="1518" y="0"/>
                    </a:lnTo>
                    <a:lnTo>
                      <a:pt x="1667" y="0"/>
                    </a:lnTo>
                    <a:lnTo>
                      <a:pt x="1841" y="25"/>
                    </a:lnTo>
                    <a:lnTo>
                      <a:pt x="1966" y="50"/>
                    </a:lnTo>
                    <a:lnTo>
                      <a:pt x="2115" y="100"/>
                    </a:lnTo>
                    <a:lnTo>
                      <a:pt x="2364" y="249"/>
                    </a:lnTo>
                    <a:lnTo>
                      <a:pt x="2612" y="448"/>
                    </a:lnTo>
                    <a:lnTo>
                      <a:pt x="2786" y="672"/>
                    </a:lnTo>
                    <a:lnTo>
                      <a:pt x="2936" y="921"/>
                    </a:lnTo>
                    <a:lnTo>
                      <a:pt x="2985" y="1070"/>
                    </a:lnTo>
                    <a:lnTo>
                      <a:pt x="3010" y="1219"/>
                    </a:lnTo>
                    <a:lnTo>
                      <a:pt x="3035" y="1368"/>
                    </a:lnTo>
                    <a:lnTo>
                      <a:pt x="3060" y="1518"/>
                    </a:lnTo>
                    <a:lnTo>
                      <a:pt x="3060" y="1518"/>
                    </a:lnTo>
                    <a:lnTo>
                      <a:pt x="3035" y="1667"/>
                    </a:lnTo>
                    <a:lnTo>
                      <a:pt x="3010" y="1816"/>
                    </a:lnTo>
                    <a:lnTo>
                      <a:pt x="2985" y="1965"/>
                    </a:lnTo>
                    <a:lnTo>
                      <a:pt x="2936" y="2115"/>
                    </a:lnTo>
                    <a:lnTo>
                      <a:pt x="2786" y="2363"/>
                    </a:lnTo>
                    <a:lnTo>
                      <a:pt x="2612" y="2587"/>
                    </a:lnTo>
                    <a:lnTo>
                      <a:pt x="2364" y="2786"/>
                    </a:lnTo>
                    <a:lnTo>
                      <a:pt x="2115" y="2910"/>
                    </a:lnTo>
                    <a:lnTo>
                      <a:pt x="1966" y="2985"/>
                    </a:lnTo>
                    <a:lnTo>
                      <a:pt x="1841" y="3010"/>
                    </a:lnTo>
                    <a:lnTo>
                      <a:pt x="1667" y="3035"/>
                    </a:lnTo>
                    <a:lnTo>
                      <a:pt x="1518" y="3035"/>
                    </a:lnTo>
                    <a:lnTo>
                      <a:pt x="1518" y="3035"/>
                    </a:lnTo>
                    <a:lnTo>
                      <a:pt x="1369" y="3035"/>
                    </a:lnTo>
                    <a:lnTo>
                      <a:pt x="1220" y="3010"/>
                    </a:lnTo>
                    <a:lnTo>
                      <a:pt x="1070" y="2985"/>
                    </a:lnTo>
                    <a:lnTo>
                      <a:pt x="921" y="2910"/>
                    </a:lnTo>
                    <a:lnTo>
                      <a:pt x="672" y="2786"/>
                    </a:lnTo>
                    <a:lnTo>
                      <a:pt x="448" y="2587"/>
                    </a:lnTo>
                    <a:lnTo>
                      <a:pt x="249" y="2363"/>
                    </a:lnTo>
                    <a:lnTo>
                      <a:pt x="125" y="2115"/>
                    </a:lnTo>
                    <a:lnTo>
                      <a:pt x="75" y="1965"/>
                    </a:lnTo>
                    <a:lnTo>
                      <a:pt x="26" y="1816"/>
                    </a:lnTo>
                    <a:lnTo>
                      <a:pt x="1" y="1667"/>
                    </a:lnTo>
                    <a:lnTo>
                      <a:pt x="1" y="1518"/>
                    </a:lnTo>
                    <a:lnTo>
                      <a:pt x="1" y="1518"/>
                    </a:lnTo>
                    <a:close/>
                  </a:path>
                </a:pathLst>
              </a:custGeom>
              <a:noFill/>
              <a:ln w="23625" cap="rnd" cmpd="sng">
                <a:solidFill>
                  <a:srgbClr val="B1B2B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15"/>
              <p:cNvSpPr/>
              <p:nvPr/>
            </p:nvSpPr>
            <p:spPr>
              <a:xfrm>
                <a:off x="3780282" y="3578545"/>
                <a:ext cx="21" cy="132839"/>
              </a:xfrm>
              <a:custGeom>
                <a:avLst/>
                <a:gdLst/>
                <a:ahLst/>
                <a:cxnLst/>
                <a:rect l="l" t="t" r="r" b="b"/>
                <a:pathLst>
                  <a:path w="1" h="6443" fill="none" extrusionOk="0">
                    <a:moveTo>
                      <a:pt x="1" y="6443"/>
                    </a:moveTo>
                    <a:lnTo>
                      <a:pt x="1" y="1"/>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15"/>
              <p:cNvSpPr/>
              <p:nvPr/>
            </p:nvSpPr>
            <p:spPr>
              <a:xfrm>
                <a:off x="3700286" y="3391379"/>
                <a:ext cx="20535" cy="562054"/>
              </a:xfrm>
              <a:custGeom>
                <a:avLst/>
                <a:gdLst/>
                <a:ahLst/>
                <a:cxnLst/>
                <a:rect l="l" t="t" r="r" b="b"/>
                <a:pathLst>
                  <a:path w="996" h="27261" fill="none" extrusionOk="0">
                    <a:moveTo>
                      <a:pt x="995" y="27261"/>
                    </a:moveTo>
                    <a:lnTo>
                      <a:pt x="995" y="9079"/>
                    </a:lnTo>
                    <a:lnTo>
                      <a:pt x="1" y="8333"/>
                    </a:lnTo>
                    <a:lnTo>
                      <a:pt x="1" y="1"/>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15"/>
              <p:cNvSpPr/>
              <p:nvPr/>
            </p:nvSpPr>
            <p:spPr>
              <a:xfrm>
                <a:off x="3898750" y="3365236"/>
                <a:ext cx="21" cy="94366"/>
              </a:xfrm>
              <a:custGeom>
                <a:avLst/>
                <a:gdLst/>
                <a:ahLst/>
                <a:cxnLst/>
                <a:rect l="l" t="t" r="r" b="b"/>
                <a:pathLst>
                  <a:path w="1" h="4577" fill="none" extrusionOk="0">
                    <a:moveTo>
                      <a:pt x="0" y="4577"/>
                    </a:moveTo>
                    <a:lnTo>
                      <a:pt x="0" y="0"/>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5"/>
              <p:cNvSpPr/>
              <p:nvPr/>
            </p:nvSpPr>
            <p:spPr>
              <a:xfrm>
                <a:off x="3841825" y="3629841"/>
                <a:ext cx="10783" cy="190258"/>
              </a:xfrm>
              <a:custGeom>
                <a:avLst/>
                <a:gdLst/>
                <a:ahLst/>
                <a:cxnLst/>
                <a:rect l="l" t="t" r="r" b="b"/>
                <a:pathLst>
                  <a:path w="523" h="9228" fill="none" extrusionOk="0">
                    <a:moveTo>
                      <a:pt x="523" y="0"/>
                    </a:moveTo>
                    <a:lnTo>
                      <a:pt x="0" y="373"/>
                    </a:lnTo>
                    <a:lnTo>
                      <a:pt x="0" y="9228"/>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5"/>
              <p:cNvSpPr/>
              <p:nvPr/>
            </p:nvSpPr>
            <p:spPr>
              <a:xfrm>
                <a:off x="3749005" y="3459582"/>
                <a:ext cx="63090" cy="63090"/>
              </a:xfrm>
              <a:custGeom>
                <a:avLst/>
                <a:gdLst/>
                <a:ahLst/>
                <a:cxnLst/>
                <a:rect l="l" t="t" r="r" b="b"/>
                <a:pathLst>
                  <a:path w="3060" h="3060" fill="none" extrusionOk="0">
                    <a:moveTo>
                      <a:pt x="0" y="1543"/>
                    </a:moveTo>
                    <a:lnTo>
                      <a:pt x="0" y="1543"/>
                    </a:lnTo>
                    <a:lnTo>
                      <a:pt x="0" y="1369"/>
                    </a:lnTo>
                    <a:lnTo>
                      <a:pt x="25" y="1219"/>
                    </a:lnTo>
                    <a:lnTo>
                      <a:pt x="75" y="1070"/>
                    </a:lnTo>
                    <a:lnTo>
                      <a:pt x="125" y="946"/>
                    </a:lnTo>
                    <a:lnTo>
                      <a:pt x="249" y="672"/>
                    </a:lnTo>
                    <a:lnTo>
                      <a:pt x="448" y="448"/>
                    </a:lnTo>
                    <a:lnTo>
                      <a:pt x="672" y="274"/>
                    </a:lnTo>
                    <a:lnTo>
                      <a:pt x="921" y="125"/>
                    </a:lnTo>
                    <a:lnTo>
                      <a:pt x="1070" y="75"/>
                    </a:lnTo>
                    <a:lnTo>
                      <a:pt x="1219" y="50"/>
                    </a:lnTo>
                    <a:lnTo>
                      <a:pt x="1368" y="25"/>
                    </a:lnTo>
                    <a:lnTo>
                      <a:pt x="1518" y="1"/>
                    </a:lnTo>
                    <a:lnTo>
                      <a:pt x="1518" y="1"/>
                    </a:lnTo>
                    <a:lnTo>
                      <a:pt x="1692" y="25"/>
                    </a:lnTo>
                    <a:lnTo>
                      <a:pt x="1841" y="50"/>
                    </a:lnTo>
                    <a:lnTo>
                      <a:pt x="1990" y="75"/>
                    </a:lnTo>
                    <a:lnTo>
                      <a:pt x="2115" y="125"/>
                    </a:lnTo>
                    <a:lnTo>
                      <a:pt x="2388" y="274"/>
                    </a:lnTo>
                    <a:lnTo>
                      <a:pt x="2612" y="448"/>
                    </a:lnTo>
                    <a:lnTo>
                      <a:pt x="2786" y="672"/>
                    </a:lnTo>
                    <a:lnTo>
                      <a:pt x="2935" y="946"/>
                    </a:lnTo>
                    <a:lnTo>
                      <a:pt x="2985" y="1070"/>
                    </a:lnTo>
                    <a:lnTo>
                      <a:pt x="3010" y="1219"/>
                    </a:lnTo>
                    <a:lnTo>
                      <a:pt x="3035" y="1369"/>
                    </a:lnTo>
                    <a:lnTo>
                      <a:pt x="3060" y="1543"/>
                    </a:lnTo>
                    <a:lnTo>
                      <a:pt x="3060" y="1543"/>
                    </a:lnTo>
                    <a:lnTo>
                      <a:pt x="3035" y="1692"/>
                    </a:lnTo>
                    <a:lnTo>
                      <a:pt x="3010" y="1841"/>
                    </a:lnTo>
                    <a:lnTo>
                      <a:pt x="2985" y="1990"/>
                    </a:lnTo>
                    <a:lnTo>
                      <a:pt x="2935" y="2140"/>
                    </a:lnTo>
                    <a:lnTo>
                      <a:pt x="2786" y="2388"/>
                    </a:lnTo>
                    <a:lnTo>
                      <a:pt x="2612" y="2612"/>
                    </a:lnTo>
                    <a:lnTo>
                      <a:pt x="2388" y="2811"/>
                    </a:lnTo>
                    <a:lnTo>
                      <a:pt x="2115" y="2936"/>
                    </a:lnTo>
                    <a:lnTo>
                      <a:pt x="1990" y="2985"/>
                    </a:lnTo>
                    <a:lnTo>
                      <a:pt x="1841" y="3035"/>
                    </a:lnTo>
                    <a:lnTo>
                      <a:pt x="1692" y="3060"/>
                    </a:lnTo>
                    <a:lnTo>
                      <a:pt x="1518" y="3060"/>
                    </a:lnTo>
                    <a:lnTo>
                      <a:pt x="1518" y="3060"/>
                    </a:lnTo>
                    <a:lnTo>
                      <a:pt x="1368" y="3060"/>
                    </a:lnTo>
                    <a:lnTo>
                      <a:pt x="1219" y="3035"/>
                    </a:lnTo>
                    <a:lnTo>
                      <a:pt x="1070" y="2985"/>
                    </a:lnTo>
                    <a:lnTo>
                      <a:pt x="921" y="2936"/>
                    </a:lnTo>
                    <a:lnTo>
                      <a:pt x="672" y="2811"/>
                    </a:lnTo>
                    <a:lnTo>
                      <a:pt x="448" y="2612"/>
                    </a:lnTo>
                    <a:lnTo>
                      <a:pt x="249" y="2388"/>
                    </a:lnTo>
                    <a:lnTo>
                      <a:pt x="125" y="2140"/>
                    </a:lnTo>
                    <a:lnTo>
                      <a:pt x="75" y="1990"/>
                    </a:lnTo>
                    <a:lnTo>
                      <a:pt x="25" y="1841"/>
                    </a:lnTo>
                    <a:lnTo>
                      <a:pt x="0" y="1692"/>
                    </a:lnTo>
                    <a:lnTo>
                      <a:pt x="0" y="1543"/>
                    </a:lnTo>
                    <a:lnTo>
                      <a:pt x="0" y="1543"/>
                    </a:lnTo>
                    <a:close/>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15"/>
              <p:cNvSpPr/>
              <p:nvPr/>
            </p:nvSpPr>
            <p:spPr>
              <a:xfrm>
                <a:off x="3599776" y="3358556"/>
                <a:ext cx="21" cy="94387"/>
              </a:xfrm>
              <a:custGeom>
                <a:avLst/>
                <a:gdLst/>
                <a:ahLst/>
                <a:cxnLst/>
                <a:rect l="l" t="t" r="r" b="b"/>
                <a:pathLst>
                  <a:path w="1" h="4578" fill="none" extrusionOk="0">
                    <a:moveTo>
                      <a:pt x="1" y="4577"/>
                    </a:moveTo>
                    <a:lnTo>
                      <a:pt x="1" y="1"/>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5"/>
              <p:cNvSpPr/>
              <p:nvPr/>
            </p:nvSpPr>
            <p:spPr>
              <a:xfrm>
                <a:off x="3660288" y="3659056"/>
                <a:ext cx="21" cy="52327"/>
              </a:xfrm>
              <a:custGeom>
                <a:avLst/>
                <a:gdLst/>
                <a:ahLst/>
                <a:cxnLst/>
                <a:rect l="l" t="t" r="r" b="b"/>
                <a:pathLst>
                  <a:path w="1" h="2538" fill="none" extrusionOk="0">
                    <a:moveTo>
                      <a:pt x="0" y="2538"/>
                    </a:moveTo>
                    <a:lnTo>
                      <a:pt x="0" y="1"/>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5"/>
              <p:cNvSpPr/>
              <p:nvPr/>
            </p:nvSpPr>
            <p:spPr>
              <a:xfrm>
                <a:off x="3602333" y="3524197"/>
                <a:ext cx="57976" cy="91810"/>
              </a:xfrm>
              <a:custGeom>
                <a:avLst/>
                <a:gdLst/>
                <a:ahLst/>
                <a:cxnLst/>
                <a:rect l="l" t="t" r="r" b="b"/>
                <a:pathLst>
                  <a:path w="2812" h="4453" fill="none" extrusionOk="0">
                    <a:moveTo>
                      <a:pt x="2811" y="4453"/>
                    </a:moveTo>
                    <a:lnTo>
                      <a:pt x="1" y="3458"/>
                    </a:lnTo>
                    <a:lnTo>
                      <a:pt x="1" y="0"/>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5"/>
              <p:cNvSpPr/>
              <p:nvPr/>
            </p:nvSpPr>
            <p:spPr>
              <a:xfrm>
                <a:off x="457209" y="2634985"/>
                <a:ext cx="509232" cy="862574"/>
              </a:xfrm>
              <a:custGeom>
                <a:avLst/>
                <a:gdLst/>
                <a:ahLst/>
                <a:cxnLst/>
                <a:rect l="l" t="t" r="r" b="b"/>
                <a:pathLst>
                  <a:path w="24699" h="41837" extrusionOk="0">
                    <a:moveTo>
                      <a:pt x="1890" y="1"/>
                    </a:moveTo>
                    <a:lnTo>
                      <a:pt x="1666" y="50"/>
                    </a:lnTo>
                    <a:lnTo>
                      <a:pt x="1467" y="100"/>
                    </a:lnTo>
                    <a:lnTo>
                      <a:pt x="1268" y="175"/>
                    </a:lnTo>
                    <a:lnTo>
                      <a:pt x="1094" y="249"/>
                    </a:lnTo>
                    <a:lnTo>
                      <a:pt x="920" y="349"/>
                    </a:lnTo>
                    <a:lnTo>
                      <a:pt x="746" y="473"/>
                    </a:lnTo>
                    <a:lnTo>
                      <a:pt x="597" y="623"/>
                    </a:lnTo>
                    <a:lnTo>
                      <a:pt x="473" y="772"/>
                    </a:lnTo>
                    <a:lnTo>
                      <a:pt x="348" y="921"/>
                    </a:lnTo>
                    <a:lnTo>
                      <a:pt x="249" y="1095"/>
                    </a:lnTo>
                    <a:lnTo>
                      <a:pt x="149" y="1294"/>
                    </a:lnTo>
                    <a:lnTo>
                      <a:pt x="99" y="1468"/>
                    </a:lnTo>
                    <a:lnTo>
                      <a:pt x="25" y="1692"/>
                    </a:lnTo>
                    <a:lnTo>
                      <a:pt x="0" y="1891"/>
                    </a:lnTo>
                    <a:lnTo>
                      <a:pt x="0" y="2115"/>
                    </a:lnTo>
                    <a:lnTo>
                      <a:pt x="0" y="39722"/>
                    </a:lnTo>
                    <a:lnTo>
                      <a:pt x="0" y="39946"/>
                    </a:lnTo>
                    <a:lnTo>
                      <a:pt x="25" y="40145"/>
                    </a:lnTo>
                    <a:lnTo>
                      <a:pt x="99" y="40369"/>
                    </a:lnTo>
                    <a:lnTo>
                      <a:pt x="149" y="40543"/>
                    </a:lnTo>
                    <a:lnTo>
                      <a:pt x="249" y="40742"/>
                    </a:lnTo>
                    <a:lnTo>
                      <a:pt x="348" y="40916"/>
                    </a:lnTo>
                    <a:lnTo>
                      <a:pt x="473" y="41065"/>
                    </a:lnTo>
                    <a:lnTo>
                      <a:pt x="597" y="41214"/>
                    </a:lnTo>
                    <a:lnTo>
                      <a:pt x="746" y="41364"/>
                    </a:lnTo>
                    <a:lnTo>
                      <a:pt x="920" y="41463"/>
                    </a:lnTo>
                    <a:lnTo>
                      <a:pt x="1094" y="41587"/>
                    </a:lnTo>
                    <a:lnTo>
                      <a:pt x="1268" y="41662"/>
                    </a:lnTo>
                    <a:lnTo>
                      <a:pt x="1467" y="41737"/>
                    </a:lnTo>
                    <a:lnTo>
                      <a:pt x="1666" y="41786"/>
                    </a:lnTo>
                    <a:lnTo>
                      <a:pt x="1890" y="41811"/>
                    </a:lnTo>
                    <a:lnTo>
                      <a:pt x="2089" y="41836"/>
                    </a:lnTo>
                    <a:lnTo>
                      <a:pt x="22609" y="41836"/>
                    </a:lnTo>
                    <a:lnTo>
                      <a:pt x="22808" y="41811"/>
                    </a:lnTo>
                    <a:lnTo>
                      <a:pt x="23032" y="41786"/>
                    </a:lnTo>
                    <a:lnTo>
                      <a:pt x="23231" y="41737"/>
                    </a:lnTo>
                    <a:lnTo>
                      <a:pt x="23430" y="41662"/>
                    </a:lnTo>
                    <a:lnTo>
                      <a:pt x="23604" y="41587"/>
                    </a:lnTo>
                    <a:lnTo>
                      <a:pt x="23778" y="41463"/>
                    </a:lnTo>
                    <a:lnTo>
                      <a:pt x="23927" y="41364"/>
                    </a:lnTo>
                    <a:lnTo>
                      <a:pt x="24076" y="41214"/>
                    </a:lnTo>
                    <a:lnTo>
                      <a:pt x="24226" y="41065"/>
                    </a:lnTo>
                    <a:lnTo>
                      <a:pt x="24350" y="40916"/>
                    </a:lnTo>
                    <a:lnTo>
                      <a:pt x="24449" y="40742"/>
                    </a:lnTo>
                    <a:lnTo>
                      <a:pt x="24549" y="40543"/>
                    </a:lnTo>
                    <a:lnTo>
                      <a:pt x="24599" y="40369"/>
                    </a:lnTo>
                    <a:lnTo>
                      <a:pt x="24673" y="40145"/>
                    </a:lnTo>
                    <a:lnTo>
                      <a:pt x="24698" y="39946"/>
                    </a:lnTo>
                    <a:lnTo>
                      <a:pt x="24698" y="39722"/>
                    </a:lnTo>
                    <a:lnTo>
                      <a:pt x="24698" y="2115"/>
                    </a:lnTo>
                    <a:lnTo>
                      <a:pt x="24698" y="1891"/>
                    </a:lnTo>
                    <a:lnTo>
                      <a:pt x="24673" y="1692"/>
                    </a:lnTo>
                    <a:lnTo>
                      <a:pt x="24599" y="1468"/>
                    </a:lnTo>
                    <a:lnTo>
                      <a:pt x="24549" y="1294"/>
                    </a:lnTo>
                    <a:lnTo>
                      <a:pt x="24449" y="1095"/>
                    </a:lnTo>
                    <a:lnTo>
                      <a:pt x="24350" y="921"/>
                    </a:lnTo>
                    <a:lnTo>
                      <a:pt x="24226" y="772"/>
                    </a:lnTo>
                    <a:lnTo>
                      <a:pt x="24076" y="623"/>
                    </a:lnTo>
                    <a:lnTo>
                      <a:pt x="23927" y="473"/>
                    </a:lnTo>
                    <a:lnTo>
                      <a:pt x="23778" y="349"/>
                    </a:lnTo>
                    <a:lnTo>
                      <a:pt x="23604" y="249"/>
                    </a:lnTo>
                    <a:lnTo>
                      <a:pt x="23430" y="175"/>
                    </a:lnTo>
                    <a:lnTo>
                      <a:pt x="23231" y="100"/>
                    </a:lnTo>
                    <a:lnTo>
                      <a:pt x="23032" y="50"/>
                    </a:lnTo>
                    <a:lnTo>
                      <a:pt x="2280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15"/>
              <p:cNvSpPr/>
              <p:nvPr/>
            </p:nvSpPr>
            <p:spPr>
              <a:xfrm>
                <a:off x="480795" y="2698569"/>
                <a:ext cx="462059" cy="688728"/>
              </a:xfrm>
              <a:custGeom>
                <a:avLst/>
                <a:gdLst/>
                <a:ahLst/>
                <a:cxnLst/>
                <a:rect l="l" t="t" r="r" b="b"/>
                <a:pathLst>
                  <a:path w="22411" h="33405" extrusionOk="0">
                    <a:moveTo>
                      <a:pt x="0" y="1"/>
                    </a:moveTo>
                    <a:lnTo>
                      <a:pt x="0" y="33405"/>
                    </a:lnTo>
                    <a:lnTo>
                      <a:pt x="22410" y="33405"/>
                    </a:lnTo>
                    <a:lnTo>
                      <a:pt x="2241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15"/>
              <p:cNvSpPr/>
              <p:nvPr/>
            </p:nvSpPr>
            <p:spPr>
              <a:xfrm>
                <a:off x="480795" y="2698569"/>
                <a:ext cx="12824" cy="688728"/>
              </a:xfrm>
              <a:custGeom>
                <a:avLst/>
                <a:gdLst/>
                <a:ahLst/>
                <a:cxnLst/>
                <a:rect l="l" t="t" r="r" b="b"/>
                <a:pathLst>
                  <a:path w="622" h="33405" extrusionOk="0">
                    <a:moveTo>
                      <a:pt x="0" y="1"/>
                    </a:moveTo>
                    <a:lnTo>
                      <a:pt x="0" y="33405"/>
                    </a:lnTo>
                    <a:lnTo>
                      <a:pt x="622" y="33405"/>
                    </a:lnTo>
                    <a:lnTo>
                      <a:pt x="622" y="1"/>
                    </a:lnTo>
                    <a:close/>
                  </a:path>
                </a:pathLst>
              </a:custGeom>
              <a:solidFill>
                <a:srgbClr val="EDED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5"/>
              <p:cNvSpPr/>
              <p:nvPr/>
            </p:nvSpPr>
            <p:spPr>
              <a:xfrm>
                <a:off x="480795" y="2698569"/>
                <a:ext cx="462059" cy="688728"/>
              </a:xfrm>
              <a:custGeom>
                <a:avLst/>
                <a:gdLst/>
                <a:ahLst/>
                <a:cxnLst/>
                <a:rect l="l" t="t" r="r" b="b"/>
                <a:pathLst>
                  <a:path w="22411" h="33405" extrusionOk="0">
                    <a:moveTo>
                      <a:pt x="0" y="1"/>
                    </a:moveTo>
                    <a:lnTo>
                      <a:pt x="0" y="33405"/>
                    </a:lnTo>
                    <a:lnTo>
                      <a:pt x="22410" y="33405"/>
                    </a:lnTo>
                    <a:lnTo>
                      <a:pt x="2241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5"/>
              <p:cNvSpPr/>
              <p:nvPr/>
            </p:nvSpPr>
            <p:spPr>
              <a:xfrm>
                <a:off x="663858" y="2667292"/>
                <a:ext cx="95913" cy="9773"/>
              </a:xfrm>
              <a:custGeom>
                <a:avLst/>
                <a:gdLst/>
                <a:ahLst/>
                <a:cxnLst/>
                <a:rect l="l" t="t" r="r" b="b"/>
                <a:pathLst>
                  <a:path w="4652" h="474" extrusionOk="0">
                    <a:moveTo>
                      <a:pt x="1" y="1"/>
                    </a:moveTo>
                    <a:lnTo>
                      <a:pt x="1" y="473"/>
                    </a:lnTo>
                    <a:lnTo>
                      <a:pt x="4652" y="473"/>
                    </a:lnTo>
                    <a:lnTo>
                      <a:pt x="465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5"/>
              <p:cNvSpPr/>
              <p:nvPr/>
            </p:nvSpPr>
            <p:spPr>
              <a:xfrm>
                <a:off x="710515" y="3014470"/>
                <a:ext cx="21" cy="21"/>
              </a:xfrm>
              <a:custGeom>
                <a:avLst/>
                <a:gdLst/>
                <a:ahLst/>
                <a:cxnLst/>
                <a:rect l="l" t="t" r="r" b="b"/>
                <a:pathLst>
                  <a:path w="1" h="1" extrusionOk="0">
                    <a:moveTo>
                      <a:pt x="1" y="0"/>
                    </a:moveTo>
                    <a:lnTo>
                      <a:pt x="1" y="0"/>
                    </a:lnTo>
                    <a:close/>
                  </a:path>
                </a:pathLst>
              </a:custGeom>
              <a:solidFill>
                <a:srgbClr val="DBF1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5"/>
              <p:cNvSpPr/>
              <p:nvPr/>
            </p:nvSpPr>
            <p:spPr>
              <a:xfrm>
                <a:off x="710515" y="3014470"/>
                <a:ext cx="21" cy="21"/>
              </a:xfrm>
              <a:custGeom>
                <a:avLst/>
                <a:gdLst/>
                <a:ahLst/>
                <a:cxnLst/>
                <a:rect l="l" t="t" r="r" b="b"/>
                <a:pathLst>
                  <a:path w="1" h="1" fill="none" extrusionOk="0">
                    <a:moveTo>
                      <a:pt x="1" y="0"/>
                    </a:moveTo>
                    <a:lnTo>
                      <a:pt x="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15"/>
              <p:cNvSpPr/>
              <p:nvPr/>
            </p:nvSpPr>
            <p:spPr>
              <a:xfrm>
                <a:off x="664889" y="3122671"/>
                <a:ext cx="93851" cy="138983"/>
              </a:xfrm>
              <a:custGeom>
                <a:avLst/>
                <a:gdLst/>
                <a:ahLst/>
                <a:cxnLst/>
                <a:rect l="l" t="t" r="r" b="b"/>
                <a:pathLst>
                  <a:path w="4552" h="6741" extrusionOk="0">
                    <a:moveTo>
                      <a:pt x="2264" y="697"/>
                    </a:moveTo>
                    <a:lnTo>
                      <a:pt x="2488" y="722"/>
                    </a:lnTo>
                    <a:lnTo>
                      <a:pt x="2662" y="771"/>
                    </a:lnTo>
                    <a:lnTo>
                      <a:pt x="2836" y="871"/>
                    </a:lnTo>
                    <a:lnTo>
                      <a:pt x="2985" y="995"/>
                    </a:lnTo>
                    <a:lnTo>
                      <a:pt x="3109" y="1145"/>
                    </a:lnTo>
                    <a:lnTo>
                      <a:pt x="3209" y="1294"/>
                    </a:lnTo>
                    <a:lnTo>
                      <a:pt x="3259" y="1493"/>
                    </a:lnTo>
                    <a:lnTo>
                      <a:pt x="3283" y="1692"/>
                    </a:lnTo>
                    <a:lnTo>
                      <a:pt x="3283" y="3234"/>
                    </a:lnTo>
                    <a:lnTo>
                      <a:pt x="1269" y="3234"/>
                    </a:lnTo>
                    <a:lnTo>
                      <a:pt x="1269" y="1692"/>
                    </a:lnTo>
                    <a:lnTo>
                      <a:pt x="1294" y="1493"/>
                    </a:lnTo>
                    <a:lnTo>
                      <a:pt x="1343" y="1294"/>
                    </a:lnTo>
                    <a:lnTo>
                      <a:pt x="1443" y="1145"/>
                    </a:lnTo>
                    <a:lnTo>
                      <a:pt x="1567" y="995"/>
                    </a:lnTo>
                    <a:lnTo>
                      <a:pt x="1716" y="871"/>
                    </a:lnTo>
                    <a:lnTo>
                      <a:pt x="1891" y="771"/>
                    </a:lnTo>
                    <a:lnTo>
                      <a:pt x="2065" y="722"/>
                    </a:lnTo>
                    <a:lnTo>
                      <a:pt x="2264" y="697"/>
                    </a:lnTo>
                    <a:close/>
                    <a:moveTo>
                      <a:pt x="2114" y="0"/>
                    </a:moveTo>
                    <a:lnTo>
                      <a:pt x="1940" y="25"/>
                    </a:lnTo>
                    <a:lnTo>
                      <a:pt x="1766" y="75"/>
                    </a:lnTo>
                    <a:lnTo>
                      <a:pt x="1617" y="125"/>
                    </a:lnTo>
                    <a:lnTo>
                      <a:pt x="1468" y="199"/>
                    </a:lnTo>
                    <a:lnTo>
                      <a:pt x="1319" y="299"/>
                    </a:lnTo>
                    <a:lnTo>
                      <a:pt x="1194" y="398"/>
                    </a:lnTo>
                    <a:lnTo>
                      <a:pt x="1070" y="498"/>
                    </a:lnTo>
                    <a:lnTo>
                      <a:pt x="970" y="622"/>
                    </a:lnTo>
                    <a:lnTo>
                      <a:pt x="871" y="747"/>
                    </a:lnTo>
                    <a:lnTo>
                      <a:pt x="796" y="896"/>
                    </a:lnTo>
                    <a:lnTo>
                      <a:pt x="722" y="1045"/>
                    </a:lnTo>
                    <a:lnTo>
                      <a:pt x="672" y="1194"/>
                    </a:lnTo>
                    <a:lnTo>
                      <a:pt x="622" y="1344"/>
                    </a:lnTo>
                    <a:lnTo>
                      <a:pt x="597" y="1518"/>
                    </a:lnTo>
                    <a:lnTo>
                      <a:pt x="572" y="1692"/>
                    </a:lnTo>
                    <a:lnTo>
                      <a:pt x="572" y="3234"/>
                    </a:lnTo>
                    <a:lnTo>
                      <a:pt x="0" y="3234"/>
                    </a:lnTo>
                    <a:lnTo>
                      <a:pt x="0" y="6741"/>
                    </a:lnTo>
                    <a:lnTo>
                      <a:pt x="4552" y="6741"/>
                    </a:lnTo>
                    <a:lnTo>
                      <a:pt x="4552" y="3234"/>
                    </a:lnTo>
                    <a:lnTo>
                      <a:pt x="3955" y="3234"/>
                    </a:lnTo>
                    <a:lnTo>
                      <a:pt x="3955" y="1692"/>
                    </a:lnTo>
                    <a:lnTo>
                      <a:pt x="3955" y="1518"/>
                    </a:lnTo>
                    <a:lnTo>
                      <a:pt x="3930" y="1344"/>
                    </a:lnTo>
                    <a:lnTo>
                      <a:pt x="3880" y="1194"/>
                    </a:lnTo>
                    <a:lnTo>
                      <a:pt x="3831" y="1045"/>
                    </a:lnTo>
                    <a:lnTo>
                      <a:pt x="3756" y="896"/>
                    </a:lnTo>
                    <a:lnTo>
                      <a:pt x="3681" y="747"/>
                    </a:lnTo>
                    <a:lnTo>
                      <a:pt x="3582" y="622"/>
                    </a:lnTo>
                    <a:lnTo>
                      <a:pt x="3482" y="498"/>
                    </a:lnTo>
                    <a:lnTo>
                      <a:pt x="3358" y="398"/>
                    </a:lnTo>
                    <a:lnTo>
                      <a:pt x="3209" y="299"/>
                    </a:lnTo>
                    <a:lnTo>
                      <a:pt x="3084" y="199"/>
                    </a:lnTo>
                    <a:lnTo>
                      <a:pt x="2935" y="125"/>
                    </a:lnTo>
                    <a:lnTo>
                      <a:pt x="2786" y="75"/>
                    </a:lnTo>
                    <a:lnTo>
                      <a:pt x="2612" y="25"/>
                    </a:lnTo>
                    <a:lnTo>
                      <a:pt x="243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15"/>
              <p:cNvSpPr/>
              <p:nvPr/>
            </p:nvSpPr>
            <p:spPr>
              <a:xfrm>
                <a:off x="3956576" y="1796038"/>
                <a:ext cx="478986" cy="312829"/>
              </a:xfrm>
              <a:custGeom>
                <a:avLst/>
                <a:gdLst/>
                <a:ahLst/>
                <a:cxnLst/>
                <a:rect l="l" t="t" r="r" b="b"/>
                <a:pathLst>
                  <a:path w="23232" h="15173" extrusionOk="0">
                    <a:moveTo>
                      <a:pt x="1" y="0"/>
                    </a:moveTo>
                    <a:lnTo>
                      <a:pt x="1" y="15173"/>
                    </a:lnTo>
                    <a:lnTo>
                      <a:pt x="23231" y="15173"/>
                    </a:lnTo>
                    <a:lnTo>
                      <a:pt x="23231" y="0"/>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5"/>
              <p:cNvSpPr/>
              <p:nvPr/>
            </p:nvSpPr>
            <p:spPr>
              <a:xfrm>
                <a:off x="3956576" y="1796038"/>
                <a:ext cx="478986" cy="144116"/>
              </a:xfrm>
              <a:custGeom>
                <a:avLst/>
                <a:gdLst/>
                <a:ahLst/>
                <a:cxnLst/>
                <a:rect l="l" t="t" r="r" b="b"/>
                <a:pathLst>
                  <a:path w="23232" h="6990" extrusionOk="0">
                    <a:moveTo>
                      <a:pt x="1" y="0"/>
                    </a:moveTo>
                    <a:lnTo>
                      <a:pt x="11616" y="6990"/>
                    </a:lnTo>
                    <a:lnTo>
                      <a:pt x="2323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5"/>
              <p:cNvSpPr/>
              <p:nvPr/>
            </p:nvSpPr>
            <p:spPr>
              <a:xfrm>
                <a:off x="4100781" y="3340103"/>
                <a:ext cx="241039" cy="227700"/>
              </a:xfrm>
              <a:custGeom>
                <a:avLst/>
                <a:gdLst/>
                <a:ahLst/>
                <a:cxnLst/>
                <a:rect l="l" t="t" r="r" b="b"/>
                <a:pathLst>
                  <a:path w="11691" h="11044" extrusionOk="0">
                    <a:moveTo>
                      <a:pt x="1" y="0"/>
                    </a:moveTo>
                    <a:lnTo>
                      <a:pt x="1" y="11044"/>
                    </a:lnTo>
                    <a:lnTo>
                      <a:pt x="11691" y="11044"/>
                    </a:lnTo>
                    <a:lnTo>
                      <a:pt x="1169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5"/>
              <p:cNvSpPr/>
              <p:nvPr/>
            </p:nvSpPr>
            <p:spPr>
              <a:xfrm>
                <a:off x="4001302" y="3559061"/>
                <a:ext cx="439998" cy="21050"/>
              </a:xfrm>
              <a:custGeom>
                <a:avLst/>
                <a:gdLst/>
                <a:ahLst/>
                <a:cxnLst/>
                <a:rect l="l" t="t" r="r" b="b"/>
                <a:pathLst>
                  <a:path w="21341" h="1021" extrusionOk="0">
                    <a:moveTo>
                      <a:pt x="1" y="1"/>
                    </a:moveTo>
                    <a:lnTo>
                      <a:pt x="1" y="1021"/>
                    </a:lnTo>
                    <a:lnTo>
                      <a:pt x="21341" y="1021"/>
                    </a:lnTo>
                    <a:lnTo>
                      <a:pt x="2134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5"/>
              <p:cNvSpPr/>
              <p:nvPr/>
            </p:nvSpPr>
            <p:spPr>
              <a:xfrm>
                <a:off x="3599776" y="2531918"/>
                <a:ext cx="1243050" cy="830246"/>
              </a:xfrm>
              <a:custGeom>
                <a:avLst/>
                <a:gdLst/>
                <a:ahLst/>
                <a:cxnLst/>
                <a:rect l="l" t="t" r="r" b="b"/>
                <a:pathLst>
                  <a:path w="60291" h="40269" extrusionOk="0">
                    <a:moveTo>
                      <a:pt x="971" y="0"/>
                    </a:moveTo>
                    <a:lnTo>
                      <a:pt x="772" y="25"/>
                    </a:lnTo>
                    <a:lnTo>
                      <a:pt x="597" y="75"/>
                    </a:lnTo>
                    <a:lnTo>
                      <a:pt x="423" y="174"/>
                    </a:lnTo>
                    <a:lnTo>
                      <a:pt x="299" y="274"/>
                    </a:lnTo>
                    <a:lnTo>
                      <a:pt x="175" y="423"/>
                    </a:lnTo>
                    <a:lnTo>
                      <a:pt x="75" y="597"/>
                    </a:lnTo>
                    <a:lnTo>
                      <a:pt x="25" y="771"/>
                    </a:lnTo>
                    <a:lnTo>
                      <a:pt x="1" y="970"/>
                    </a:lnTo>
                    <a:lnTo>
                      <a:pt x="1" y="39299"/>
                    </a:lnTo>
                    <a:lnTo>
                      <a:pt x="25" y="39498"/>
                    </a:lnTo>
                    <a:lnTo>
                      <a:pt x="75" y="39672"/>
                    </a:lnTo>
                    <a:lnTo>
                      <a:pt x="175" y="39846"/>
                    </a:lnTo>
                    <a:lnTo>
                      <a:pt x="299" y="39995"/>
                    </a:lnTo>
                    <a:lnTo>
                      <a:pt x="423" y="40095"/>
                    </a:lnTo>
                    <a:lnTo>
                      <a:pt x="597" y="40194"/>
                    </a:lnTo>
                    <a:lnTo>
                      <a:pt x="772" y="40244"/>
                    </a:lnTo>
                    <a:lnTo>
                      <a:pt x="971" y="40269"/>
                    </a:lnTo>
                    <a:lnTo>
                      <a:pt x="59321" y="40269"/>
                    </a:lnTo>
                    <a:lnTo>
                      <a:pt x="59520" y="40244"/>
                    </a:lnTo>
                    <a:lnTo>
                      <a:pt x="59719" y="40194"/>
                    </a:lnTo>
                    <a:lnTo>
                      <a:pt x="59868" y="40095"/>
                    </a:lnTo>
                    <a:lnTo>
                      <a:pt x="60017" y="39995"/>
                    </a:lnTo>
                    <a:lnTo>
                      <a:pt x="60142" y="39846"/>
                    </a:lnTo>
                    <a:lnTo>
                      <a:pt x="60216" y="39672"/>
                    </a:lnTo>
                    <a:lnTo>
                      <a:pt x="60266" y="39498"/>
                    </a:lnTo>
                    <a:lnTo>
                      <a:pt x="60291" y="39299"/>
                    </a:lnTo>
                    <a:lnTo>
                      <a:pt x="60291" y="970"/>
                    </a:lnTo>
                    <a:lnTo>
                      <a:pt x="60266" y="771"/>
                    </a:lnTo>
                    <a:lnTo>
                      <a:pt x="60216" y="597"/>
                    </a:lnTo>
                    <a:lnTo>
                      <a:pt x="60142" y="423"/>
                    </a:lnTo>
                    <a:lnTo>
                      <a:pt x="60017" y="274"/>
                    </a:lnTo>
                    <a:lnTo>
                      <a:pt x="59868" y="174"/>
                    </a:lnTo>
                    <a:lnTo>
                      <a:pt x="59719" y="75"/>
                    </a:lnTo>
                    <a:lnTo>
                      <a:pt x="59520" y="25"/>
                    </a:lnTo>
                    <a:lnTo>
                      <a:pt x="5932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5"/>
              <p:cNvSpPr/>
              <p:nvPr/>
            </p:nvSpPr>
            <p:spPr>
              <a:xfrm>
                <a:off x="3642331" y="2586781"/>
                <a:ext cx="1157941" cy="664626"/>
              </a:xfrm>
              <a:custGeom>
                <a:avLst/>
                <a:gdLst/>
                <a:ahLst/>
                <a:cxnLst/>
                <a:rect l="l" t="t" r="r" b="b"/>
                <a:pathLst>
                  <a:path w="56163" h="32236" extrusionOk="0">
                    <a:moveTo>
                      <a:pt x="1" y="1"/>
                    </a:moveTo>
                    <a:lnTo>
                      <a:pt x="1" y="32235"/>
                    </a:lnTo>
                    <a:lnTo>
                      <a:pt x="56163" y="32235"/>
                    </a:lnTo>
                    <a:lnTo>
                      <a:pt x="5616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5"/>
              <p:cNvSpPr/>
              <p:nvPr/>
            </p:nvSpPr>
            <p:spPr>
              <a:xfrm>
                <a:off x="3642331" y="2649871"/>
                <a:ext cx="1157941" cy="62574"/>
              </a:xfrm>
              <a:custGeom>
                <a:avLst/>
                <a:gdLst/>
                <a:ahLst/>
                <a:cxnLst/>
                <a:rect l="l" t="t" r="r" b="b"/>
                <a:pathLst>
                  <a:path w="56163" h="3035" extrusionOk="0">
                    <a:moveTo>
                      <a:pt x="1" y="0"/>
                    </a:moveTo>
                    <a:lnTo>
                      <a:pt x="1" y="3034"/>
                    </a:lnTo>
                    <a:lnTo>
                      <a:pt x="56163" y="3034"/>
                    </a:lnTo>
                    <a:lnTo>
                      <a:pt x="56163" y="0"/>
                    </a:ln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5"/>
              <p:cNvSpPr/>
              <p:nvPr/>
            </p:nvSpPr>
            <p:spPr>
              <a:xfrm>
                <a:off x="3642331" y="3130877"/>
                <a:ext cx="1157941" cy="16948"/>
              </a:xfrm>
              <a:custGeom>
                <a:avLst/>
                <a:gdLst/>
                <a:ahLst/>
                <a:cxnLst/>
                <a:rect l="l" t="t" r="r" b="b"/>
                <a:pathLst>
                  <a:path w="56163" h="822" extrusionOk="0">
                    <a:moveTo>
                      <a:pt x="1" y="0"/>
                    </a:moveTo>
                    <a:lnTo>
                      <a:pt x="1" y="821"/>
                    </a:lnTo>
                    <a:lnTo>
                      <a:pt x="56163" y="821"/>
                    </a:lnTo>
                    <a:lnTo>
                      <a:pt x="56163" y="0"/>
                    </a:ln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5"/>
              <p:cNvSpPr/>
              <p:nvPr/>
            </p:nvSpPr>
            <p:spPr>
              <a:xfrm>
                <a:off x="3642331" y="3186771"/>
                <a:ext cx="1157941" cy="16432"/>
              </a:xfrm>
              <a:custGeom>
                <a:avLst/>
                <a:gdLst/>
                <a:ahLst/>
                <a:cxnLst/>
                <a:rect l="l" t="t" r="r" b="b"/>
                <a:pathLst>
                  <a:path w="56163" h="797" extrusionOk="0">
                    <a:moveTo>
                      <a:pt x="1" y="0"/>
                    </a:moveTo>
                    <a:lnTo>
                      <a:pt x="1" y="796"/>
                    </a:lnTo>
                    <a:lnTo>
                      <a:pt x="56163" y="796"/>
                    </a:lnTo>
                    <a:lnTo>
                      <a:pt x="56163" y="0"/>
                    </a:ln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5"/>
              <p:cNvSpPr/>
              <p:nvPr/>
            </p:nvSpPr>
            <p:spPr>
              <a:xfrm>
                <a:off x="3711564" y="2784214"/>
                <a:ext cx="389238" cy="293346"/>
              </a:xfrm>
              <a:custGeom>
                <a:avLst/>
                <a:gdLst/>
                <a:ahLst/>
                <a:cxnLst/>
                <a:rect l="l" t="t" r="r" b="b"/>
                <a:pathLst>
                  <a:path w="18879" h="14228" extrusionOk="0">
                    <a:moveTo>
                      <a:pt x="1" y="1"/>
                    </a:moveTo>
                    <a:lnTo>
                      <a:pt x="1" y="14228"/>
                    </a:lnTo>
                    <a:lnTo>
                      <a:pt x="18879" y="14228"/>
                    </a:lnTo>
                    <a:lnTo>
                      <a:pt x="18879" y="1"/>
                    </a:ln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5"/>
              <p:cNvSpPr/>
              <p:nvPr/>
            </p:nvSpPr>
            <p:spPr>
              <a:xfrm>
                <a:off x="4189498" y="2784214"/>
                <a:ext cx="540014" cy="11298"/>
              </a:xfrm>
              <a:custGeom>
                <a:avLst/>
                <a:gdLst/>
                <a:ahLst/>
                <a:cxnLst/>
                <a:rect l="l" t="t" r="r" b="b"/>
                <a:pathLst>
                  <a:path w="26192" h="548" extrusionOk="0">
                    <a:moveTo>
                      <a:pt x="1" y="1"/>
                    </a:moveTo>
                    <a:lnTo>
                      <a:pt x="1" y="548"/>
                    </a:lnTo>
                    <a:lnTo>
                      <a:pt x="26191" y="548"/>
                    </a:lnTo>
                    <a:lnTo>
                      <a:pt x="26191" y="1"/>
                    </a:ln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5"/>
              <p:cNvSpPr/>
              <p:nvPr/>
            </p:nvSpPr>
            <p:spPr>
              <a:xfrm>
                <a:off x="4189498" y="2823181"/>
                <a:ext cx="540014" cy="11319"/>
              </a:xfrm>
              <a:custGeom>
                <a:avLst/>
                <a:gdLst/>
                <a:ahLst/>
                <a:cxnLst/>
                <a:rect l="l" t="t" r="r" b="b"/>
                <a:pathLst>
                  <a:path w="26192" h="549" extrusionOk="0">
                    <a:moveTo>
                      <a:pt x="1" y="1"/>
                    </a:moveTo>
                    <a:lnTo>
                      <a:pt x="1" y="548"/>
                    </a:lnTo>
                    <a:lnTo>
                      <a:pt x="26191" y="548"/>
                    </a:lnTo>
                    <a:lnTo>
                      <a:pt x="26191" y="1"/>
                    </a:ln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5"/>
              <p:cNvSpPr/>
              <p:nvPr/>
            </p:nvSpPr>
            <p:spPr>
              <a:xfrm>
                <a:off x="4189498" y="2862169"/>
                <a:ext cx="361548" cy="11298"/>
              </a:xfrm>
              <a:custGeom>
                <a:avLst/>
                <a:gdLst/>
                <a:ahLst/>
                <a:cxnLst/>
                <a:rect l="l" t="t" r="r" b="b"/>
                <a:pathLst>
                  <a:path w="17536" h="548" extrusionOk="0">
                    <a:moveTo>
                      <a:pt x="1" y="0"/>
                    </a:moveTo>
                    <a:lnTo>
                      <a:pt x="1" y="547"/>
                    </a:lnTo>
                    <a:lnTo>
                      <a:pt x="17536" y="547"/>
                    </a:lnTo>
                    <a:lnTo>
                      <a:pt x="17536" y="0"/>
                    </a:ln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5"/>
              <p:cNvSpPr/>
              <p:nvPr/>
            </p:nvSpPr>
            <p:spPr>
              <a:xfrm>
                <a:off x="4189498" y="2901136"/>
                <a:ext cx="361548" cy="11298"/>
              </a:xfrm>
              <a:custGeom>
                <a:avLst/>
                <a:gdLst/>
                <a:ahLst/>
                <a:cxnLst/>
                <a:rect l="l" t="t" r="r" b="b"/>
                <a:pathLst>
                  <a:path w="17536" h="548" extrusionOk="0">
                    <a:moveTo>
                      <a:pt x="1" y="1"/>
                    </a:moveTo>
                    <a:lnTo>
                      <a:pt x="1" y="548"/>
                    </a:lnTo>
                    <a:lnTo>
                      <a:pt x="17536" y="548"/>
                    </a:lnTo>
                    <a:lnTo>
                      <a:pt x="17536" y="1"/>
                    </a:ln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15"/>
              <p:cNvSpPr/>
              <p:nvPr/>
            </p:nvSpPr>
            <p:spPr>
              <a:xfrm>
                <a:off x="4189498" y="2940103"/>
                <a:ext cx="361548" cy="11319"/>
              </a:xfrm>
              <a:custGeom>
                <a:avLst/>
                <a:gdLst/>
                <a:ahLst/>
                <a:cxnLst/>
                <a:rect l="l" t="t" r="r" b="b"/>
                <a:pathLst>
                  <a:path w="17536" h="549" extrusionOk="0">
                    <a:moveTo>
                      <a:pt x="1" y="1"/>
                    </a:moveTo>
                    <a:lnTo>
                      <a:pt x="1" y="548"/>
                    </a:lnTo>
                    <a:lnTo>
                      <a:pt x="17536" y="548"/>
                    </a:lnTo>
                    <a:lnTo>
                      <a:pt x="17536" y="1"/>
                    </a:ln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5"/>
              <p:cNvSpPr/>
              <p:nvPr/>
            </p:nvSpPr>
            <p:spPr>
              <a:xfrm>
                <a:off x="4616672" y="2862169"/>
                <a:ext cx="112840" cy="11298"/>
              </a:xfrm>
              <a:custGeom>
                <a:avLst/>
                <a:gdLst/>
                <a:ahLst/>
                <a:cxnLst/>
                <a:rect l="l" t="t" r="r" b="b"/>
                <a:pathLst>
                  <a:path w="5473" h="548" extrusionOk="0">
                    <a:moveTo>
                      <a:pt x="0" y="0"/>
                    </a:moveTo>
                    <a:lnTo>
                      <a:pt x="0" y="547"/>
                    </a:lnTo>
                    <a:lnTo>
                      <a:pt x="5472" y="547"/>
                    </a:lnTo>
                    <a:lnTo>
                      <a:pt x="5472" y="0"/>
                    </a:ln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5"/>
              <p:cNvSpPr/>
              <p:nvPr/>
            </p:nvSpPr>
            <p:spPr>
              <a:xfrm>
                <a:off x="4616672" y="2901136"/>
                <a:ext cx="112840" cy="11298"/>
              </a:xfrm>
              <a:custGeom>
                <a:avLst/>
                <a:gdLst/>
                <a:ahLst/>
                <a:cxnLst/>
                <a:rect l="l" t="t" r="r" b="b"/>
                <a:pathLst>
                  <a:path w="5473" h="548" extrusionOk="0">
                    <a:moveTo>
                      <a:pt x="0" y="1"/>
                    </a:moveTo>
                    <a:lnTo>
                      <a:pt x="0" y="548"/>
                    </a:lnTo>
                    <a:lnTo>
                      <a:pt x="5472" y="548"/>
                    </a:lnTo>
                    <a:lnTo>
                      <a:pt x="5472" y="1"/>
                    </a:ln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5"/>
              <p:cNvSpPr/>
              <p:nvPr/>
            </p:nvSpPr>
            <p:spPr>
              <a:xfrm>
                <a:off x="4616672" y="2940103"/>
                <a:ext cx="112840" cy="11319"/>
              </a:xfrm>
              <a:custGeom>
                <a:avLst/>
                <a:gdLst/>
                <a:ahLst/>
                <a:cxnLst/>
                <a:rect l="l" t="t" r="r" b="b"/>
                <a:pathLst>
                  <a:path w="5473" h="549" extrusionOk="0">
                    <a:moveTo>
                      <a:pt x="0" y="1"/>
                    </a:moveTo>
                    <a:lnTo>
                      <a:pt x="0" y="548"/>
                    </a:lnTo>
                    <a:lnTo>
                      <a:pt x="5472" y="548"/>
                    </a:lnTo>
                    <a:lnTo>
                      <a:pt x="5472" y="1"/>
                    </a:ln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15"/>
              <p:cNvSpPr/>
              <p:nvPr/>
            </p:nvSpPr>
            <p:spPr>
              <a:xfrm>
                <a:off x="4189498" y="2979091"/>
                <a:ext cx="540014" cy="11298"/>
              </a:xfrm>
              <a:custGeom>
                <a:avLst/>
                <a:gdLst/>
                <a:ahLst/>
                <a:cxnLst/>
                <a:rect l="l" t="t" r="r" b="b"/>
                <a:pathLst>
                  <a:path w="26192" h="548" extrusionOk="0">
                    <a:moveTo>
                      <a:pt x="1" y="0"/>
                    </a:moveTo>
                    <a:lnTo>
                      <a:pt x="1" y="547"/>
                    </a:lnTo>
                    <a:lnTo>
                      <a:pt x="26191" y="547"/>
                    </a:lnTo>
                    <a:lnTo>
                      <a:pt x="26191" y="0"/>
                    </a:ln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15"/>
              <p:cNvSpPr/>
              <p:nvPr/>
            </p:nvSpPr>
            <p:spPr>
              <a:xfrm>
                <a:off x="4189498" y="3018058"/>
                <a:ext cx="427195" cy="10783"/>
              </a:xfrm>
              <a:custGeom>
                <a:avLst/>
                <a:gdLst/>
                <a:ahLst/>
                <a:cxnLst/>
                <a:rect l="l" t="t" r="r" b="b"/>
                <a:pathLst>
                  <a:path w="20720" h="523" extrusionOk="0">
                    <a:moveTo>
                      <a:pt x="1" y="0"/>
                    </a:moveTo>
                    <a:lnTo>
                      <a:pt x="1" y="523"/>
                    </a:lnTo>
                    <a:lnTo>
                      <a:pt x="20719" y="523"/>
                    </a:lnTo>
                    <a:lnTo>
                      <a:pt x="20719" y="0"/>
                    </a:ln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15"/>
              <p:cNvSpPr/>
              <p:nvPr/>
            </p:nvSpPr>
            <p:spPr>
              <a:xfrm>
                <a:off x="4189498" y="3066262"/>
                <a:ext cx="427195" cy="11298"/>
              </a:xfrm>
              <a:custGeom>
                <a:avLst/>
                <a:gdLst/>
                <a:ahLst/>
                <a:cxnLst/>
                <a:rect l="l" t="t" r="r" b="b"/>
                <a:pathLst>
                  <a:path w="20720" h="548" extrusionOk="0">
                    <a:moveTo>
                      <a:pt x="1" y="0"/>
                    </a:moveTo>
                    <a:lnTo>
                      <a:pt x="1" y="548"/>
                    </a:lnTo>
                    <a:lnTo>
                      <a:pt x="20719" y="548"/>
                    </a:lnTo>
                    <a:lnTo>
                      <a:pt x="20719" y="0"/>
                    </a:ln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15"/>
              <p:cNvSpPr/>
              <p:nvPr/>
            </p:nvSpPr>
            <p:spPr>
              <a:xfrm>
                <a:off x="1268961" y="2030913"/>
                <a:ext cx="410268" cy="256935"/>
              </a:xfrm>
              <a:custGeom>
                <a:avLst/>
                <a:gdLst/>
                <a:ahLst/>
                <a:cxnLst/>
                <a:rect l="l" t="t" r="r" b="b"/>
                <a:pathLst>
                  <a:path w="19899" h="12462" extrusionOk="0">
                    <a:moveTo>
                      <a:pt x="1" y="0"/>
                    </a:moveTo>
                    <a:lnTo>
                      <a:pt x="1" y="12461"/>
                    </a:lnTo>
                    <a:lnTo>
                      <a:pt x="19899" y="12461"/>
                    </a:lnTo>
                    <a:lnTo>
                      <a:pt x="1989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5"/>
              <p:cNvSpPr/>
              <p:nvPr/>
            </p:nvSpPr>
            <p:spPr>
              <a:xfrm>
                <a:off x="1299743" y="2243211"/>
                <a:ext cx="121045" cy="153848"/>
              </a:xfrm>
              <a:custGeom>
                <a:avLst/>
                <a:gdLst/>
                <a:ahLst/>
                <a:cxnLst/>
                <a:rect l="l" t="t" r="r" b="b"/>
                <a:pathLst>
                  <a:path w="5871" h="7462" extrusionOk="0">
                    <a:moveTo>
                      <a:pt x="5870" y="0"/>
                    </a:moveTo>
                    <a:lnTo>
                      <a:pt x="0" y="722"/>
                    </a:lnTo>
                    <a:lnTo>
                      <a:pt x="0" y="7462"/>
                    </a:lnTo>
                    <a:lnTo>
                      <a:pt x="587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15"/>
              <p:cNvSpPr/>
              <p:nvPr/>
            </p:nvSpPr>
            <p:spPr>
              <a:xfrm>
                <a:off x="1400253" y="2070395"/>
                <a:ext cx="226669" cy="15917"/>
              </a:xfrm>
              <a:custGeom>
                <a:avLst/>
                <a:gdLst/>
                <a:ahLst/>
                <a:cxnLst/>
                <a:rect l="l" t="t" r="r" b="b"/>
                <a:pathLst>
                  <a:path w="10994" h="772" extrusionOk="0">
                    <a:moveTo>
                      <a:pt x="0" y="0"/>
                    </a:moveTo>
                    <a:lnTo>
                      <a:pt x="0" y="771"/>
                    </a:lnTo>
                    <a:lnTo>
                      <a:pt x="10994" y="771"/>
                    </a:lnTo>
                    <a:lnTo>
                      <a:pt x="1099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15"/>
              <p:cNvSpPr/>
              <p:nvPr/>
            </p:nvSpPr>
            <p:spPr>
              <a:xfrm>
                <a:off x="1517670" y="2121155"/>
                <a:ext cx="109252" cy="15917"/>
              </a:xfrm>
              <a:custGeom>
                <a:avLst/>
                <a:gdLst/>
                <a:ahLst/>
                <a:cxnLst/>
                <a:rect l="l" t="t" r="r" b="b"/>
                <a:pathLst>
                  <a:path w="5299" h="772" extrusionOk="0">
                    <a:moveTo>
                      <a:pt x="1" y="1"/>
                    </a:moveTo>
                    <a:lnTo>
                      <a:pt x="1" y="772"/>
                    </a:lnTo>
                    <a:lnTo>
                      <a:pt x="5299" y="772"/>
                    </a:lnTo>
                    <a:lnTo>
                      <a:pt x="529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15"/>
              <p:cNvSpPr/>
              <p:nvPr/>
            </p:nvSpPr>
            <p:spPr>
              <a:xfrm>
                <a:off x="1517670" y="2172431"/>
                <a:ext cx="109252" cy="15917"/>
              </a:xfrm>
              <a:custGeom>
                <a:avLst/>
                <a:gdLst/>
                <a:ahLst/>
                <a:cxnLst/>
                <a:rect l="l" t="t" r="r" b="b"/>
                <a:pathLst>
                  <a:path w="5299" h="772" extrusionOk="0">
                    <a:moveTo>
                      <a:pt x="1" y="1"/>
                    </a:moveTo>
                    <a:lnTo>
                      <a:pt x="1" y="772"/>
                    </a:lnTo>
                    <a:lnTo>
                      <a:pt x="5299" y="772"/>
                    </a:lnTo>
                    <a:lnTo>
                      <a:pt x="529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5"/>
              <p:cNvSpPr/>
              <p:nvPr/>
            </p:nvSpPr>
            <p:spPr>
              <a:xfrm>
                <a:off x="1400253" y="2223212"/>
                <a:ext cx="226669" cy="15917"/>
              </a:xfrm>
              <a:custGeom>
                <a:avLst/>
                <a:gdLst/>
                <a:ahLst/>
                <a:cxnLst/>
                <a:rect l="l" t="t" r="r" b="b"/>
                <a:pathLst>
                  <a:path w="10994" h="772" extrusionOk="0">
                    <a:moveTo>
                      <a:pt x="0" y="0"/>
                    </a:moveTo>
                    <a:lnTo>
                      <a:pt x="0" y="771"/>
                    </a:lnTo>
                    <a:lnTo>
                      <a:pt x="10994" y="771"/>
                    </a:lnTo>
                    <a:lnTo>
                      <a:pt x="1099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15"/>
              <p:cNvSpPr/>
              <p:nvPr/>
            </p:nvSpPr>
            <p:spPr>
              <a:xfrm>
                <a:off x="997696" y="1942196"/>
                <a:ext cx="478470" cy="299490"/>
              </a:xfrm>
              <a:custGeom>
                <a:avLst/>
                <a:gdLst/>
                <a:ahLst/>
                <a:cxnLst/>
                <a:rect l="l" t="t" r="r" b="b"/>
                <a:pathLst>
                  <a:path w="23207" h="14526" extrusionOk="0">
                    <a:moveTo>
                      <a:pt x="0" y="0"/>
                    </a:moveTo>
                    <a:lnTo>
                      <a:pt x="0" y="14526"/>
                    </a:lnTo>
                    <a:lnTo>
                      <a:pt x="23206" y="14526"/>
                    </a:lnTo>
                    <a:lnTo>
                      <a:pt x="2320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15"/>
              <p:cNvSpPr/>
              <p:nvPr/>
            </p:nvSpPr>
            <p:spPr>
              <a:xfrm>
                <a:off x="1033591" y="2189358"/>
                <a:ext cx="141560" cy="179496"/>
              </a:xfrm>
              <a:custGeom>
                <a:avLst/>
                <a:gdLst/>
                <a:ahLst/>
                <a:cxnLst/>
                <a:rect l="l" t="t" r="r" b="b"/>
                <a:pathLst>
                  <a:path w="6866" h="8706" extrusionOk="0">
                    <a:moveTo>
                      <a:pt x="6865" y="1"/>
                    </a:moveTo>
                    <a:lnTo>
                      <a:pt x="0" y="821"/>
                    </a:lnTo>
                    <a:lnTo>
                      <a:pt x="0" y="8706"/>
                    </a:lnTo>
                    <a:lnTo>
                      <a:pt x="686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15"/>
              <p:cNvSpPr/>
              <p:nvPr/>
            </p:nvSpPr>
            <p:spPr>
              <a:xfrm>
                <a:off x="1058724" y="1987822"/>
                <a:ext cx="356415" cy="18494"/>
              </a:xfrm>
              <a:custGeom>
                <a:avLst/>
                <a:gdLst/>
                <a:ahLst/>
                <a:cxnLst/>
                <a:rect l="l" t="t" r="r" b="b"/>
                <a:pathLst>
                  <a:path w="17287" h="897" extrusionOk="0">
                    <a:moveTo>
                      <a:pt x="0" y="1"/>
                    </a:moveTo>
                    <a:lnTo>
                      <a:pt x="0" y="896"/>
                    </a:lnTo>
                    <a:lnTo>
                      <a:pt x="17286" y="896"/>
                    </a:lnTo>
                    <a:lnTo>
                      <a:pt x="1728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15"/>
              <p:cNvSpPr/>
              <p:nvPr/>
            </p:nvSpPr>
            <p:spPr>
              <a:xfrm>
                <a:off x="1243333" y="2047304"/>
                <a:ext cx="171806" cy="18494"/>
              </a:xfrm>
              <a:custGeom>
                <a:avLst/>
                <a:gdLst/>
                <a:ahLst/>
                <a:cxnLst/>
                <a:rect l="l" t="t" r="r" b="b"/>
                <a:pathLst>
                  <a:path w="8333" h="897" extrusionOk="0">
                    <a:moveTo>
                      <a:pt x="0" y="1"/>
                    </a:moveTo>
                    <a:lnTo>
                      <a:pt x="0" y="896"/>
                    </a:lnTo>
                    <a:lnTo>
                      <a:pt x="8332" y="896"/>
                    </a:lnTo>
                    <a:lnTo>
                      <a:pt x="833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15"/>
              <p:cNvSpPr/>
              <p:nvPr/>
            </p:nvSpPr>
            <p:spPr>
              <a:xfrm>
                <a:off x="1243333" y="2106290"/>
                <a:ext cx="171806" cy="18989"/>
              </a:xfrm>
              <a:custGeom>
                <a:avLst/>
                <a:gdLst/>
                <a:ahLst/>
                <a:cxnLst/>
                <a:rect l="l" t="t" r="r" b="b"/>
                <a:pathLst>
                  <a:path w="8333" h="921" extrusionOk="0">
                    <a:moveTo>
                      <a:pt x="0" y="0"/>
                    </a:moveTo>
                    <a:lnTo>
                      <a:pt x="0" y="921"/>
                    </a:lnTo>
                    <a:lnTo>
                      <a:pt x="8332" y="921"/>
                    </a:lnTo>
                    <a:lnTo>
                      <a:pt x="833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15"/>
              <p:cNvSpPr/>
              <p:nvPr/>
            </p:nvSpPr>
            <p:spPr>
              <a:xfrm>
                <a:off x="1058724" y="2047304"/>
                <a:ext cx="134880" cy="18494"/>
              </a:xfrm>
              <a:custGeom>
                <a:avLst/>
                <a:gdLst/>
                <a:ahLst/>
                <a:cxnLst/>
                <a:rect l="l" t="t" r="r" b="b"/>
                <a:pathLst>
                  <a:path w="6542" h="897" extrusionOk="0">
                    <a:moveTo>
                      <a:pt x="0" y="1"/>
                    </a:moveTo>
                    <a:lnTo>
                      <a:pt x="0" y="896"/>
                    </a:lnTo>
                    <a:lnTo>
                      <a:pt x="6542" y="896"/>
                    </a:lnTo>
                    <a:lnTo>
                      <a:pt x="654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5"/>
              <p:cNvSpPr/>
              <p:nvPr/>
            </p:nvSpPr>
            <p:spPr>
              <a:xfrm>
                <a:off x="1058724" y="2106290"/>
                <a:ext cx="134880" cy="18989"/>
              </a:xfrm>
              <a:custGeom>
                <a:avLst/>
                <a:gdLst/>
                <a:ahLst/>
                <a:cxnLst/>
                <a:rect l="l" t="t" r="r" b="b"/>
                <a:pathLst>
                  <a:path w="6542" h="921" extrusionOk="0">
                    <a:moveTo>
                      <a:pt x="0" y="0"/>
                    </a:moveTo>
                    <a:lnTo>
                      <a:pt x="0" y="921"/>
                    </a:lnTo>
                    <a:lnTo>
                      <a:pt x="6542" y="921"/>
                    </a:lnTo>
                    <a:lnTo>
                      <a:pt x="654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15"/>
              <p:cNvSpPr/>
              <p:nvPr/>
            </p:nvSpPr>
            <p:spPr>
              <a:xfrm>
                <a:off x="1058724" y="2165772"/>
                <a:ext cx="356415" cy="18473"/>
              </a:xfrm>
              <a:custGeom>
                <a:avLst/>
                <a:gdLst/>
                <a:ahLst/>
                <a:cxnLst/>
                <a:rect l="l" t="t" r="r" b="b"/>
                <a:pathLst>
                  <a:path w="17287" h="896" extrusionOk="0">
                    <a:moveTo>
                      <a:pt x="0" y="0"/>
                    </a:moveTo>
                    <a:lnTo>
                      <a:pt x="0" y="896"/>
                    </a:lnTo>
                    <a:lnTo>
                      <a:pt x="17286" y="896"/>
                    </a:lnTo>
                    <a:lnTo>
                      <a:pt x="1728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15"/>
              <p:cNvSpPr/>
              <p:nvPr/>
            </p:nvSpPr>
            <p:spPr>
              <a:xfrm>
                <a:off x="1506392" y="2733969"/>
                <a:ext cx="62595" cy="62574"/>
              </a:xfrm>
              <a:custGeom>
                <a:avLst/>
                <a:gdLst/>
                <a:ahLst/>
                <a:cxnLst/>
                <a:rect l="l" t="t" r="r" b="b"/>
                <a:pathLst>
                  <a:path w="3036" h="3035" fill="none" extrusionOk="0">
                    <a:moveTo>
                      <a:pt x="1" y="1517"/>
                    </a:moveTo>
                    <a:lnTo>
                      <a:pt x="1" y="1517"/>
                    </a:lnTo>
                    <a:lnTo>
                      <a:pt x="1" y="1368"/>
                    </a:lnTo>
                    <a:lnTo>
                      <a:pt x="26" y="1219"/>
                    </a:lnTo>
                    <a:lnTo>
                      <a:pt x="50" y="1070"/>
                    </a:lnTo>
                    <a:lnTo>
                      <a:pt x="100" y="920"/>
                    </a:lnTo>
                    <a:lnTo>
                      <a:pt x="249" y="672"/>
                    </a:lnTo>
                    <a:lnTo>
                      <a:pt x="448" y="448"/>
                    </a:lnTo>
                    <a:lnTo>
                      <a:pt x="672" y="249"/>
                    </a:lnTo>
                    <a:lnTo>
                      <a:pt x="921" y="100"/>
                    </a:lnTo>
                    <a:lnTo>
                      <a:pt x="1070" y="50"/>
                    </a:lnTo>
                    <a:lnTo>
                      <a:pt x="1219" y="25"/>
                    </a:lnTo>
                    <a:lnTo>
                      <a:pt x="1369" y="0"/>
                    </a:lnTo>
                    <a:lnTo>
                      <a:pt x="1518" y="0"/>
                    </a:lnTo>
                    <a:lnTo>
                      <a:pt x="1518" y="0"/>
                    </a:lnTo>
                    <a:lnTo>
                      <a:pt x="1667" y="0"/>
                    </a:lnTo>
                    <a:lnTo>
                      <a:pt x="1816" y="25"/>
                    </a:lnTo>
                    <a:lnTo>
                      <a:pt x="1966" y="50"/>
                    </a:lnTo>
                    <a:lnTo>
                      <a:pt x="2115" y="100"/>
                    </a:lnTo>
                    <a:lnTo>
                      <a:pt x="2364" y="249"/>
                    </a:lnTo>
                    <a:lnTo>
                      <a:pt x="2587" y="448"/>
                    </a:lnTo>
                    <a:lnTo>
                      <a:pt x="2786" y="672"/>
                    </a:lnTo>
                    <a:lnTo>
                      <a:pt x="2936" y="920"/>
                    </a:lnTo>
                    <a:lnTo>
                      <a:pt x="2985" y="1070"/>
                    </a:lnTo>
                    <a:lnTo>
                      <a:pt x="3010" y="1219"/>
                    </a:lnTo>
                    <a:lnTo>
                      <a:pt x="3035" y="1368"/>
                    </a:lnTo>
                    <a:lnTo>
                      <a:pt x="3035" y="1517"/>
                    </a:lnTo>
                    <a:lnTo>
                      <a:pt x="3035" y="1517"/>
                    </a:lnTo>
                    <a:lnTo>
                      <a:pt x="3035" y="1667"/>
                    </a:lnTo>
                    <a:lnTo>
                      <a:pt x="3010" y="1816"/>
                    </a:lnTo>
                    <a:lnTo>
                      <a:pt x="2985" y="1965"/>
                    </a:lnTo>
                    <a:lnTo>
                      <a:pt x="2936" y="2114"/>
                    </a:lnTo>
                    <a:lnTo>
                      <a:pt x="2786" y="2363"/>
                    </a:lnTo>
                    <a:lnTo>
                      <a:pt x="2587" y="2587"/>
                    </a:lnTo>
                    <a:lnTo>
                      <a:pt x="2364" y="2786"/>
                    </a:lnTo>
                    <a:lnTo>
                      <a:pt x="2115" y="2910"/>
                    </a:lnTo>
                    <a:lnTo>
                      <a:pt x="1966" y="2985"/>
                    </a:lnTo>
                    <a:lnTo>
                      <a:pt x="1816" y="3010"/>
                    </a:lnTo>
                    <a:lnTo>
                      <a:pt x="1667" y="3035"/>
                    </a:lnTo>
                    <a:lnTo>
                      <a:pt x="1518" y="3035"/>
                    </a:lnTo>
                    <a:lnTo>
                      <a:pt x="1518" y="3035"/>
                    </a:lnTo>
                    <a:lnTo>
                      <a:pt x="1369" y="3035"/>
                    </a:lnTo>
                    <a:lnTo>
                      <a:pt x="1219" y="3010"/>
                    </a:lnTo>
                    <a:lnTo>
                      <a:pt x="1070" y="2985"/>
                    </a:lnTo>
                    <a:lnTo>
                      <a:pt x="921" y="2910"/>
                    </a:lnTo>
                    <a:lnTo>
                      <a:pt x="672" y="2786"/>
                    </a:lnTo>
                    <a:lnTo>
                      <a:pt x="448" y="2587"/>
                    </a:lnTo>
                    <a:lnTo>
                      <a:pt x="249" y="2363"/>
                    </a:lnTo>
                    <a:lnTo>
                      <a:pt x="100" y="2114"/>
                    </a:lnTo>
                    <a:lnTo>
                      <a:pt x="50" y="1965"/>
                    </a:lnTo>
                    <a:lnTo>
                      <a:pt x="26" y="1816"/>
                    </a:lnTo>
                    <a:lnTo>
                      <a:pt x="1" y="1667"/>
                    </a:lnTo>
                    <a:lnTo>
                      <a:pt x="1" y="1517"/>
                    </a:lnTo>
                    <a:lnTo>
                      <a:pt x="1" y="1517"/>
                    </a:lnTo>
                    <a:close/>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15"/>
              <p:cNvSpPr/>
              <p:nvPr/>
            </p:nvSpPr>
            <p:spPr>
              <a:xfrm>
                <a:off x="1411015" y="2328341"/>
                <a:ext cx="126674" cy="405649"/>
              </a:xfrm>
              <a:custGeom>
                <a:avLst/>
                <a:gdLst/>
                <a:ahLst/>
                <a:cxnLst/>
                <a:rect l="l" t="t" r="r" b="b"/>
                <a:pathLst>
                  <a:path w="6144" h="19675" fill="none" extrusionOk="0">
                    <a:moveTo>
                      <a:pt x="0" y="0"/>
                    </a:moveTo>
                    <a:lnTo>
                      <a:pt x="0" y="8482"/>
                    </a:lnTo>
                    <a:lnTo>
                      <a:pt x="6144" y="11615"/>
                    </a:lnTo>
                    <a:lnTo>
                      <a:pt x="6144" y="19674"/>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15"/>
              <p:cNvSpPr/>
              <p:nvPr/>
            </p:nvSpPr>
            <p:spPr>
              <a:xfrm>
                <a:off x="1466909" y="2287827"/>
                <a:ext cx="46183" cy="387691"/>
              </a:xfrm>
              <a:custGeom>
                <a:avLst/>
                <a:gdLst/>
                <a:ahLst/>
                <a:cxnLst/>
                <a:rect l="l" t="t" r="r" b="b"/>
                <a:pathLst>
                  <a:path w="2240" h="18804" fill="none" extrusionOk="0">
                    <a:moveTo>
                      <a:pt x="1" y="18804"/>
                    </a:moveTo>
                    <a:lnTo>
                      <a:pt x="1" y="8929"/>
                    </a:lnTo>
                    <a:lnTo>
                      <a:pt x="2239" y="7512"/>
                    </a:lnTo>
                    <a:lnTo>
                      <a:pt x="2239" y="0"/>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5"/>
              <p:cNvSpPr/>
              <p:nvPr/>
            </p:nvSpPr>
            <p:spPr>
              <a:xfrm>
                <a:off x="1466909" y="2749350"/>
                <a:ext cx="21" cy="157456"/>
              </a:xfrm>
              <a:custGeom>
                <a:avLst/>
                <a:gdLst/>
                <a:ahLst/>
                <a:cxnLst/>
                <a:rect l="l" t="t" r="r" b="b"/>
                <a:pathLst>
                  <a:path w="1" h="7637" fill="none" extrusionOk="0">
                    <a:moveTo>
                      <a:pt x="1" y="0"/>
                    </a:moveTo>
                    <a:lnTo>
                      <a:pt x="1" y="7636"/>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15"/>
              <p:cNvSpPr/>
              <p:nvPr/>
            </p:nvSpPr>
            <p:spPr>
              <a:xfrm>
                <a:off x="1466909" y="2983689"/>
                <a:ext cx="21" cy="54904"/>
              </a:xfrm>
              <a:custGeom>
                <a:avLst/>
                <a:gdLst/>
                <a:ahLst/>
                <a:cxnLst/>
                <a:rect l="l" t="t" r="r" b="b"/>
                <a:pathLst>
                  <a:path w="1" h="2663" fill="none" extrusionOk="0">
                    <a:moveTo>
                      <a:pt x="1" y="1"/>
                    </a:moveTo>
                    <a:lnTo>
                      <a:pt x="1" y="2662"/>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5" name="Google Shape;225;p15"/>
            <p:cNvSpPr/>
            <p:nvPr/>
          </p:nvSpPr>
          <p:spPr>
            <a:xfrm>
              <a:off x="2897110" y="1017082"/>
              <a:ext cx="90343" cy="90343"/>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15"/>
            <p:cNvSpPr/>
            <p:nvPr/>
          </p:nvSpPr>
          <p:spPr>
            <a:xfrm>
              <a:off x="1125181" y="1473122"/>
              <a:ext cx="90300" cy="903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5"/>
            <p:cNvSpPr/>
            <p:nvPr/>
          </p:nvSpPr>
          <p:spPr>
            <a:xfrm>
              <a:off x="790781" y="3096605"/>
              <a:ext cx="90300" cy="903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15"/>
            <p:cNvSpPr/>
            <p:nvPr/>
          </p:nvSpPr>
          <p:spPr>
            <a:xfrm>
              <a:off x="4107158" y="1563464"/>
              <a:ext cx="90343" cy="90343"/>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15"/>
            <p:cNvSpPr/>
            <p:nvPr/>
          </p:nvSpPr>
          <p:spPr>
            <a:xfrm>
              <a:off x="4739527" y="2628883"/>
              <a:ext cx="90343" cy="90343"/>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5"/>
            <p:cNvSpPr/>
            <p:nvPr/>
          </p:nvSpPr>
          <p:spPr>
            <a:xfrm>
              <a:off x="3998124" y="4018260"/>
              <a:ext cx="90343" cy="90343"/>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extBox 1">
            <a:extLst>
              <a:ext uri="{FF2B5EF4-FFF2-40B4-BE49-F238E27FC236}">
                <a16:creationId xmlns:a16="http://schemas.microsoft.com/office/drawing/2014/main" id="{98268701-F782-A3D1-2483-01A7F7B13E90}"/>
              </a:ext>
            </a:extLst>
          </p:cNvPr>
          <p:cNvSpPr txBox="1"/>
          <p:nvPr/>
        </p:nvSpPr>
        <p:spPr>
          <a:xfrm>
            <a:off x="4950814" y="2305085"/>
            <a:ext cx="3366512" cy="1169551"/>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Submitted by</a:t>
            </a:r>
          </a:p>
          <a:p>
            <a:pPr algn="ctr"/>
            <a:r>
              <a:rPr lang="en-US" dirty="0">
                <a:latin typeface="Times New Roman" panose="02020603050405020304" pitchFamily="18" charset="0"/>
                <a:cs typeface="Times New Roman" panose="02020603050405020304" pitchFamily="18" charset="0"/>
              </a:rPr>
              <a:t>Sneha </a:t>
            </a:r>
            <a:r>
              <a:rPr lang="en-US" dirty="0" err="1">
                <a:latin typeface="Times New Roman" panose="02020603050405020304" pitchFamily="18" charset="0"/>
                <a:cs typeface="Times New Roman" panose="02020603050405020304" pitchFamily="18" charset="0"/>
              </a:rPr>
              <a:t>Shivanna</a:t>
            </a:r>
            <a:endParaRPr lang="en-US" dirty="0">
              <a:latin typeface="Times New Roman" panose="02020603050405020304" pitchFamily="18" charset="0"/>
              <a:cs typeface="Times New Roman" panose="02020603050405020304" pitchFamily="18" charset="0"/>
            </a:endParaRPr>
          </a:p>
          <a:p>
            <a:pPr algn="ctr"/>
            <a:endParaRPr lang="en-US" dirty="0">
              <a:latin typeface="Times New Roman" panose="02020603050405020304" pitchFamily="18" charset="0"/>
              <a:cs typeface="Times New Roman" panose="02020603050405020304" pitchFamily="18" charset="0"/>
            </a:endParaRPr>
          </a:p>
          <a:p>
            <a:pPr algn="ctr"/>
            <a:r>
              <a:rPr lang="en-US" dirty="0">
                <a:latin typeface="Times New Roman" panose="02020603050405020304" pitchFamily="18" charset="0"/>
                <a:cs typeface="Times New Roman" panose="02020603050405020304" pitchFamily="18" charset="0"/>
              </a:rPr>
              <a:t>Under the guidance of</a:t>
            </a:r>
          </a:p>
          <a:p>
            <a:pPr algn="ctr"/>
            <a:r>
              <a:rPr lang="en-US" dirty="0">
                <a:latin typeface="Times New Roman" panose="02020603050405020304" pitchFamily="18" charset="0"/>
                <a:cs typeface="Times New Roman" panose="02020603050405020304" pitchFamily="18" charset="0"/>
              </a:rPr>
              <a:t>Dr. </a:t>
            </a:r>
            <a:r>
              <a:rPr lang="en-US" dirty="0" err="1">
                <a:latin typeface="Times New Roman" panose="02020603050405020304" pitchFamily="18" charset="0"/>
                <a:cs typeface="Times New Roman" panose="02020603050405020304" pitchFamily="18" charset="0"/>
              </a:rPr>
              <a:t>Ertunga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Ozelkan</a:t>
            </a:r>
            <a:endParaRPr lang="en-US"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DE2C8F-DF11-0513-0A7C-B6D2BB87232E}"/>
              </a:ext>
            </a:extLst>
          </p:cNvPr>
          <p:cNvSpPr>
            <a:spLocks noGrp="1"/>
          </p:cNvSpPr>
          <p:nvPr>
            <p:ph type="title"/>
          </p:nvPr>
        </p:nvSpPr>
        <p:spPr>
          <a:xfrm>
            <a:off x="457200" y="260507"/>
            <a:ext cx="8229600" cy="371400"/>
          </a:xfrm>
        </p:spPr>
        <p:txBody>
          <a:bodyPr>
            <a:normAutofit fontScale="90000"/>
          </a:bodyPr>
          <a:lstStyle/>
          <a:p>
            <a:r>
              <a:rPr lang="en-US" dirty="0"/>
              <a:t>K-NN Implementation</a:t>
            </a:r>
          </a:p>
        </p:txBody>
      </p:sp>
      <p:sp>
        <p:nvSpPr>
          <p:cNvPr id="14" name="Google Shape;441;p18">
            <a:extLst>
              <a:ext uri="{FF2B5EF4-FFF2-40B4-BE49-F238E27FC236}">
                <a16:creationId xmlns:a16="http://schemas.microsoft.com/office/drawing/2014/main" id="{C8F895B4-2983-D0F5-7947-556D0AA0314F}"/>
              </a:ext>
            </a:extLst>
          </p:cNvPr>
          <p:cNvSpPr/>
          <p:nvPr/>
        </p:nvSpPr>
        <p:spPr>
          <a:xfrm>
            <a:off x="809188" y="827454"/>
            <a:ext cx="3375483" cy="464400"/>
          </a:xfrm>
          <a:prstGeom prst="roundRect">
            <a:avLst>
              <a:gd name="adj" fmla="val 50000"/>
            </a:avLst>
          </a:prstGeom>
          <a:solidFill>
            <a:schemeClr val="accent1">
              <a:lumMod val="20000"/>
              <a:lumOff val="8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t>Example:</a:t>
            </a:r>
            <a:endParaRPr dirty="0"/>
          </a:p>
        </p:txBody>
      </p:sp>
      <p:sp>
        <p:nvSpPr>
          <p:cNvPr id="16" name="TextBox 15">
            <a:extLst>
              <a:ext uri="{FF2B5EF4-FFF2-40B4-BE49-F238E27FC236}">
                <a16:creationId xmlns:a16="http://schemas.microsoft.com/office/drawing/2014/main" id="{C755590A-02F1-5F13-4FC5-0D8216990E77}"/>
              </a:ext>
            </a:extLst>
          </p:cNvPr>
          <p:cNvSpPr txBox="1"/>
          <p:nvPr/>
        </p:nvSpPr>
        <p:spPr>
          <a:xfrm>
            <a:off x="2045369" y="2054349"/>
            <a:ext cx="5823284" cy="620683"/>
          </a:xfrm>
          <a:prstGeom prst="rect">
            <a:avLst/>
          </a:prstGeom>
          <a:noFill/>
        </p:spPr>
        <p:txBody>
          <a:bodyPr wrap="square">
            <a:spAutoFit/>
          </a:bodyPr>
          <a:lstStyle/>
          <a:p>
            <a:pPr marL="342900" marR="0" lvl="0" indent="-342900">
              <a:spcBef>
                <a:spcPts val="0"/>
              </a:spcBef>
              <a:spcAft>
                <a:spcPts val="1000"/>
              </a:spcAft>
              <a:buFont typeface="Symbol" pitchFamily="2" charset="2"/>
              <a:buChar char=""/>
            </a:pPr>
            <a:endParaRPr lang="en-US" sz="1200" dirty="0"/>
          </a:p>
          <a:p>
            <a:pPr lvl="0"/>
            <a:endParaRPr lang="en-US" dirty="0"/>
          </a:p>
        </p:txBody>
      </p:sp>
      <p:graphicFrame>
        <p:nvGraphicFramePr>
          <p:cNvPr id="3" name="Table 2">
            <a:extLst>
              <a:ext uri="{FF2B5EF4-FFF2-40B4-BE49-F238E27FC236}">
                <a16:creationId xmlns:a16="http://schemas.microsoft.com/office/drawing/2014/main" id="{6EB68F33-09C4-8D71-0AB8-6C22A8CA6230}"/>
              </a:ext>
            </a:extLst>
          </p:cNvPr>
          <p:cNvGraphicFramePr>
            <a:graphicFrameLocks noGrp="1"/>
          </p:cNvGraphicFramePr>
          <p:nvPr>
            <p:extLst>
              <p:ext uri="{D42A27DB-BD31-4B8C-83A1-F6EECF244321}">
                <p14:modId xmlns:p14="http://schemas.microsoft.com/office/powerpoint/2010/main" val="476685490"/>
              </p:ext>
            </p:extLst>
          </p:nvPr>
        </p:nvGraphicFramePr>
        <p:xfrm>
          <a:off x="1275347" y="1487401"/>
          <a:ext cx="5191124" cy="1353058"/>
        </p:xfrm>
        <a:graphic>
          <a:graphicData uri="http://schemas.openxmlformats.org/drawingml/2006/table">
            <a:tbl>
              <a:tblPr firstRow="1" bandRow="1" bandCol="1">
                <a:tableStyleId>{CAAAB887-16D1-4126-A36C-5330455EE609}</a:tableStyleId>
              </a:tblPr>
              <a:tblGrid>
                <a:gridCol w="1297781">
                  <a:extLst>
                    <a:ext uri="{9D8B030D-6E8A-4147-A177-3AD203B41FA5}">
                      <a16:colId xmlns:a16="http://schemas.microsoft.com/office/drawing/2014/main" val="2004073461"/>
                    </a:ext>
                  </a:extLst>
                </a:gridCol>
                <a:gridCol w="1297781">
                  <a:extLst>
                    <a:ext uri="{9D8B030D-6E8A-4147-A177-3AD203B41FA5}">
                      <a16:colId xmlns:a16="http://schemas.microsoft.com/office/drawing/2014/main" val="2366879014"/>
                    </a:ext>
                  </a:extLst>
                </a:gridCol>
                <a:gridCol w="1297781">
                  <a:extLst>
                    <a:ext uri="{9D8B030D-6E8A-4147-A177-3AD203B41FA5}">
                      <a16:colId xmlns:a16="http://schemas.microsoft.com/office/drawing/2014/main" val="1588695029"/>
                    </a:ext>
                  </a:extLst>
                </a:gridCol>
                <a:gridCol w="1297781">
                  <a:extLst>
                    <a:ext uri="{9D8B030D-6E8A-4147-A177-3AD203B41FA5}">
                      <a16:colId xmlns:a16="http://schemas.microsoft.com/office/drawing/2014/main" val="4118820347"/>
                    </a:ext>
                  </a:extLst>
                </a:gridCol>
              </a:tblGrid>
              <a:tr h="0">
                <a:tc>
                  <a:txBody>
                    <a:bodyPr/>
                    <a:lstStyle/>
                    <a:p>
                      <a:pPr marL="0" marR="0">
                        <a:lnSpc>
                          <a:spcPct val="115000"/>
                        </a:lnSpc>
                        <a:spcBef>
                          <a:spcPts val="180"/>
                        </a:spcBef>
                        <a:spcAft>
                          <a:spcPts val="180"/>
                        </a:spcAft>
                      </a:pPr>
                      <a:r>
                        <a:rPr lang="en-US" sz="1200" dirty="0">
                          <a:effectLst/>
                        </a:rPr>
                        <a:t>Index</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solidFill>
                      <a:schemeClr val="accent5">
                        <a:lumMod val="20000"/>
                        <a:lumOff val="80000"/>
                      </a:schemeClr>
                    </a:solidFill>
                  </a:tcPr>
                </a:tc>
                <a:tc>
                  <a:txBody>
                    <a:bodyPr/>
                    <a:lstStyle/>
                    <a:p>
                      <a:pPr marL="0" marR="0">
                        <a:lnSpc>
                          <a:spcPct val="115000"/>
                        </a:lnSpc>
                        <a:spcBef>
                          <a:spcPts val="180"/>
                        </a:spcBef>
                        <a:spcAft>
                          <a:spcPts val="180"/>
                        </a:spcAft>
                      </a:pPr>
                      <a:r>
                        <a:rPr lang="en-US" sz="1200" dirty="0">
                          <a:effectLst/>
                        </a:rPr>
                        <a:t>Age</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solidFill>
                      <a:schemeClr val="accent5">
                        <a:lumMod val="20000"/>
                        <a:lumOff val="80000"/>
                      </a:schemeClr>
                    </a:solidFill>
                  </a:tcPr>
                </a:tc>
                <a:tc>
                  <a:txBody>
                    <a:bodyPr/>
                    <a:lstStyle/>
                    <a:p>
                      <a:pPr marL="0" marR="0">
                        <a:lnSpc>
                          <a:spcPct val="115000"/>
                        </a:lnSpc>
                        <a:spcBef>
                          <a:spcPts val="180"/>
                        </a:spcBef>
                        <a:spcAft>
                          <a:spcPts val="180"/>
                        </a:spcAft>
                      </a:pPr>
                      <a:r>
                        <a:rPr lang="en-US" sz="1200" dirty="0">
                          <a:effectLst/>
                        </a:rPr>
                        <a:t>CP</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solidFill>
                      <a:schemeClr val="accent5">
                        <a:lumMod val="20000"/>
                        <a:lumOff val="80000"/>
                      </a:schemeClr>
                    </a:solidFill>
                  </a:tcPr>
                </a:tc>
                <a:tc>
                  <a:txBody>
                    <a:bodyPr/>
                    <a:lstStyle/>
                    <a:p>
                      <a:pPr marL="0" marR="0">
                        <a:lnSpc>
                          <a:spcPct val="115000"/>
                        </a:lnSpc>
                        <a:spcBef>
                          <a:spcPts val="180"/>
                        </a:spcBef>
                        <a:spcAft>
                          <a:spcPts val="180"/>
                        </a:spcAft>
                      </a:pPr>
                      <a:r>
                        <a:rPr lang="en-US" sz="1200" dirty="0">
                          <a:effectLst/>
                        </a:rPr>
                        <a:t>Chol</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solidFill>
                      <a:schemeClr val="accent5">
                        <a:lumMod val="20000"/>
                        <a:lumOff val="80000"/>
                      </a:schemeClr>
                    </a:solidFill>
                  </a:tcPr>
                </a:tc>
                <a:extLst>
                  <a:ext uri="{0D108BD9-81ED-4DB2-BD59-A6C34878D82A}">
                    <a16:rowId xmlns:a16="http://schemas.microsoft.com/office/drawing/2014/main" val="599171868"/>
                  </a:ext>
                </a:extLst>
              </a:tr>
              <a:tr h="0">
                <a:tc>
                  <a:txBody>
                    <a:bodyPr/>
                    <a:lstStyle/>
                    <a:p>
                      <a:pPr marL="0" marR="0">
                        <a:lnSpc>
                          <a:spcPct val="115000"/>
                        </a:lnSpc>
                        <a:spcBef>
                          <a:spcPts val="180"/>
                        </a:spcBef>
                        <a:spcAft>
                          <a:spcPts val="180"/>
                        </a:spcAft>
                      </a:pPr>
                      <a:r>
                        <a:rPr lang="en-US" sz="1200">
                          <a:effectLst/>
                        </a:rPr>
                        <a:t>0</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15000"/>
                        </a:lnSpc>
                        <a:spcBef>
                          <a:spcPts val="180"/>
                        </a:spcBef>
                        <a:spcAft>
                          <a:spcPts val="180"/>
                        </a:spcAft>
                      </a:pPr>
                      <a:r>
                        <a:rPr lang="en-US" sz="1200">
                          <a:effectLst/>
                        </a:rPr>
                        <a:t>63</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15000"/>
                        </a:lnSpc>
                        <a:spcBef>
                          <a:spcPts val="180"/>
                        </a:spcBef>
                        <a:spcAft>
                          <a:spcPts val="180"/>
                        </a:spcAft>
                      </a:pPr>
                      <a:r>
                        <a:rPr lang="en-US" sz="1200">
                          <a:effectLst/>
                        </a:rPr>
                        <a:t>1</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15000"/>
                        </a:lnSpc>
                        <a:spcBef>
                          <a:spcPts val="180"/>
                        </a:spcBef>
                        <a:spcAft>
                          <a:spcPts val="180"/>
                        </a:spcAft>
                      </a:pPr>
                      <a:r>
                        <a:rPr lang="en-US" sz="1200">
                          <a:effectLst/>
                        </a:rPr>
                        <a:t>233</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710713796"/>
                  </a:ext>
                </a:extLst>
              </a:tr>
              <a:tr h="0">
                <a:tc>
                  <a:txBody>
                    <a:bodyPr/>
                    <a:lstStyle/>
                    <a:p>
                      <a:pPr marL="0" marR="0">
                        <a:lnSpc>
                          <a:spcPct val="115000"/>
                        </a:lnSpc>
                        <a:spcBef>
                          <a:spcPts val="180"/>
                        </a:spcBef>
                        <a:spcAft>
                          <a:spcPts val="180"/>
                        </a:spcAft>
                      </a:pPr>
                      <a:r>
                        <a:rPr lang="en-US" sz="1200">
                          <a:effectLst/>
                        </a:rPr>
                        <a:t>1</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15000"/>
                        </a:lnSpc>
                        <a:spcBef>
                          <a:spcPts val="180"/>
                        </a:spcBef>
                        <a:spcAft>
                          <a:spcPts val="180"/>
                        </a:spcAft>
                      </a:pPr>
                      <a:r>
                        <a:rPr lang="en-US" sz="1200">
                          <a:effectLst/>
                        </a:rPr>
                        <a:t>67</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15000"/>
                        </a:lnSpc>
                        <a:spcBef>
                          <a:spcPts val="180"/>
                        </a:spcBef>
                        <a:spcAft>
                          <a:spcPts val="180"/>
                        </a:spcAft>
                      </a:pPr>
                      <a:r>
                        <a:rPr lang="en-US" sz="1200">
                          <a:effectLst/>
                        </a:rPr>
                        <a:t>4</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15000"/>
                        </a:lnSpc>
                        <a:spcBef>
                          <a:spcPts val="180"/>
                        </a:spcBef>
                        <a:spcAft>
                          <a:spcPts val="180"/>
                        </a:spcAft>
                      </a:pPr>
                      <a:r>
                        <a:rPr lang="en-US" sz="1200">
                          <a:effectLst/>
                        </a:rPr>
                        <a:t>286</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890941095"/>
                  </a:ext>
                </a:extLst>
              </a:tr>
              <a:tr h="0">
                <a:tc>
                  <a:txBody>
                    <a:bodyPr/>
                    <a:lstStyle/>
                    <a:p>
                      <a:pPr marL="0" marR="0">
                        <a:lnSpc>
                          <a:spcPct val="115000"/>
                        </a:lnSpc>
                        <a:spcBef>
                          <a:spcPts val="180"/>
                        </a:spcBef>
                        <a:spcAft>
                          <a:spcPts val="180"/>
                        </a:spcAft>
                      </a:pPr>
                      <a:r>
                        <a:rPr lang="en-US" sz="1200">
                          <a:effectLst/>
                        </a:rPr>
                        <a:t>2</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15000"/>
                        </a:lnSpc>
                        <a:spcBef>
                          <a:spcPts val="180"/>
                        </a:spcBef>
                        <a:spcAft>
                          <a:spcPts val="180"/>
                        </a:spcAft>
                      </a:pPr>
                      <a:r>
                        <a:rPr lang="en-US" sz="1200">
                          <a:effectLst/>
                        </a:rPr>
                        <a:t>67</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15000"/>
                        </a:lnSpc>
                        <a:spcBef>
                          <a:spcPts val="180"/>
                        </a:spcBef>
                        <a:spcAft>
                          <a:spcPts val="180"/>
                        </a:spcAft>
                      </a:pPr>
                      <a:r>
                        <a:rPr lang="en-US" sz="1200">
                          <a:effectLst/>
                        </a:rPr>
                        <a:t>4</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15000"/>
                        </a:lnSpc>
                        <a:spcBef>
                          <a:spcPts val="180"/>
                        </a:spcBef>
                        <a:spcAft>
                          <a:spcPts val="180"/>
                        </a:spcAft>
                      </a:pPr>
                      <a:r>
                        <a:rPr lang="en-US" sz="1200">
                          <a:effectLst/>
                        </a:rPr>
                        <a:t>229</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585806673"/>
                  </a:ext>
                </a:extLst>
              </a:tr>
              <a:tr h="0">
                <a:tc>
                  <a:txBody>
                    <a:bodyPr/>
                    <a:lstStyle/>
                    <a:p>
                      <a:pPr marL="0" marR="0">
                        <a:lnSpc>
                          <a:spcPct val="115000"/>
                        </a:lnSpc>
                        <a:spcBef>
                          <a:spcPts val="180"/>
                        </a:spcBef>
                        <a:spcAft>
                          <a:spcPts val="180"/>
                        </a:spcAft>
                      </a:pPr>
                      <a:r>
                        <a:rPr lang="en-US" sz="1200">
                          <a:effectLst/>
                        </a:rPr>
                        <a:t>3</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15000"/>
                        </a:lnSpc>
                        <a:spcBef>
                          <a:spcPts val="180"/>
                        </a:spcBef>
                        <a:spcAft>
                          <a:spcPts val="180"/>
                        </a:spcAft>
                      </a:pPr>
                      <a:r>
                        <a:rPr lang="en-US" sz="1200">
                          <a:effectLst/>
                        </a:rPr>
                        <a:t>37</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15000"/>
                        </a:lnSpc>
                        <a:spcBef>
                          <a:spcPts val="180"/>
                        </a:spcBef>
                        <a:spcAft>
                          <a:spcPts val="180"/>
                        </a:spcAft>
                      </a:pPr>
                      <a:r>
                        <a:rPr lang="en-US" sz="1200">
                          <a:effectLst/>
                        </a:rPr>
                        <a:t>3</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15000"/>
                        </a:lnSpc>
                        <a:spcBef>
                          <a:spcPts val="180"/>
                        </a:spcBef>
                        <a:spcAft>
                          <a:spcPts val="180"/>
                        </a:spcAft>
                      </a:pPr>
                      <a:r>
                        <a:rPr lang="en-US" sz="1200">
                          <a:effectLst/>
                        </a:rPr>
                        <a:t>250</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4239316962"/>
                  </a:ext>
                </a:extLst>
              </a:tr>
              <a:tr h="0">
                <a:tc>
                  <a:txBody>
                    <a:bodyPr/>
                    <a:lstStyle/>
                    <a:p>
                      <a:pPr marL="0" marR="0">
                        <a:lnSpc>
                          <a:spcPct val="115000"/>
                        </a:lnSpc>
                        <a:spcBef>
                          <a:spcPts val="180"/>
                        </a:spcBef>
                        <a:spcAft>
                          <a:spcPts val="180"/>
                        </a:spcAft>
                      </a:pPr>
                      <a:r>
                        <a:rPr lang="en-US" sz="1200">
                          <a:effectLst/>
                        </a:rPr>
                        <a:t>4</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15000"/>
                        </a:lnSpc>
                        <a:spcBef>
                          <a:spcPts val="180"/>
                        </a:spcBef>
                        <a:spcAft>
                          <a:spcPts val="180"/>
                        </a:spcAft>
                      </a:pPr>
                      <a:r>
                        <a:rPr lang="en-US" sz="1200">
                          <a:effectLst/>
                        </a:rPr>
                        <a:t>41</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15000"/>
                        </a:lnSpc>
                        <a:spcBef>
                          <a:spcPts val="180"/>
                        </a:spcBef>
                        <a:spcAft>
                          <a:spcPts val="180"/>
                        </a:spcAft>
                      </a:pPr>
                      <a:r>
                        <a:rPr lang="en-US" sz="1200">
                          <a:effectLst/>
                        </a:rPr>
                        <a:t>2</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15000"/>
                        </a:lnSpc>
                        <a:spcBef>
                          <a:spcPts val="180"/>
                        </a:spcBef>
                        <a:spcAft>
                          <a:spcPts val="180"/>
                        </a:spcAft>
                      </a:pPr>
                      <a:r>
                        <a:rPr lang="en-US" sz="1200">
                          <a:effectLst/>
                        </a:rPr>
                        <a:t>204</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901851519"/>
                  </a:ext>
                </a:extLst>
              </a:tr>
              <a:tr h="0">
                <a:tc>
                  <a:txBody>
                    <a:bodyPr/>
                    <a:lstStyle/>
                    <a:p>
                      <a:pPr marL="0" marR="0">
                        <a:lnSpc>
                          <a:spcPct val="115000"/>
                        </a:lnSpc>
                        <a:spcBef>
                          <a:spcPts val="180"/>
                        </a:spcBef>
                        <a:spcAft>
                          <a:spcPts val="180"/>
                        </a:spcAft>
                      </a:pPr>
                      <a:r>
                        <a:rPr lang="en-US" sz="1200">
                          <a:effectLst/>
                        </a:rPr>
                        <a:t>New (X)</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15000"/>
                        </a:lnSpc>
                        <a:spcBef>
                          <a:spcPts val="180"/>
                        </a:spcBef>
                        <a:spcAft>
                          <a:spcPts val="180"/>
                        </a:spcAft>
                      </a:pPr>
                      <a:r>
                        <a:rPr lang="en-US" sz="1200">
                          <a:effectLst/>
                        </a:rPr>
                        <a:t>45</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15000"/>
                        </a:lnSpc>
                        <a:spcBef>
                          <a:spcPts val="180"/>
                        </a:spcBef>
                        <a:spcAft>
                          <a:spcPts val="180"/>
                        </a:spcAft>
                      </a:pPr>
                      <a:r>
                        <a:rPr lang="en-US" sz="1200">
                          <a:effectLst/>
                        </a:rPr>
                        <a:t>3</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15000"/>
                        </a:lnSpc>
                        <a:spcBef>
                          <a:spcPts val="180"/>
                        </a:spcBef>
                        <a:spcAft>
                          <a:spcPts val="180"/>
                        </a:spcAft>
                      </a:pPr>
                      <a:r>
                        <a:rPr lang="en-US" sz="1200" dirty="0">
                          <a:effectLst/>
                        </a:rPr>
                        <a:t>220</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860084571"/>
                  </a:ext>
                </a:extLst>
              </a:tr>
            </a:tbl>
          </a:graphicData>
        </a:graphic>
      </p:graphicFrame>
      <p:graphicFrame>
        <p:nvGraphicFramePr>
          <p:cNvPr id="4" name="Table 3">
            <a:extLst>
              <a:ext uri="{FF2B5EF4-FFF2-40B4-BE49-F238E27FC236}">
                <a16:creationId xmlns:a16="http://schemas.microsoft.com/office/drawing/2014/main" id="{08720469-1AA4-4D7B-1961-664147E39626}"/>
              </a:ext>
            </a:extLst>
          </p:cNvPr>
          <p:cNvGraphicFramePr>
            <a:graphicFrameLocks noGrp="1"/>
          </p:cNvGraphicFramePr>
          <p:nvPr>
            <p:extLst>
              <p:ext uri="{D42A27DB-BD31-4B8C-83A1-F6EECF244321}">
                <p14:modId xmlns:p14="http://schemas.microsoft.com/office/powerpoint/2010/main" val="532920773"/>
              </p:ext>
            </p:extLst>
          </p:nvPr>
        </p:nvGraphicFramePr>
        <p:xfrm>
          <a:off x="2989650" y="3547779"/>
          <a:ext cx="5525700" cy="1353058"/>
        </p:xfrm>
        <a:graphic>
          <a:graphicData uri="http://schemas.openxmlformats.org/drawingml/2006/table">
            <a:tbl>
              <a:tblPr firstRow="1" firstCol="1" bandRow="1">
                <a:tableStyleId>{CAAAB887-16D1-4126-A36C-5330455EE609}</a:tableStyleId>
              </a:tblPr>
              <a:tblGrid>
                <a:gridCol w="1105140">
                  <a:extLst>
                    <a:ext uri="{9D8B030D-6E8A-4147-A177-3AD203B41FA5}">
                      <a16:colId xmlns:a16="http://schemas.microsoft.com/office/drawing/2014/main" val="2819158222"/>
                    </a:ext>
                  </a:extLst>
                </a:gridCol>
                <a:gridCol w="1105140">
                  <a:extLst>
                    <a:ext uri="{9D8B030D-6E8A-4147-A177-3AD203B41FA5}">
                      <a16:colId xmlns:a16="http://schemas.microsoft.com/office/drawing/2014/main" val="940595279"/>
                    </a:ext>
                  </a:extLst>
                </a:gridCol>
                <a:gridCol w="1105140">
                  <a:extLst>
                    <a:ext uri="{9D8B030D-6E8A-4147-A177-3AD203B41FA5}">
                      <a16:colId xmlns:a16="http://schemas.microsoft.com/office/drawing/2014/main" val="294632552"/>
                    </a:ext>
                  </a:extLst>
                </a:gridCol>
                <a:gridCol w="1273463">
                  <a:extLst>
                    <a:ext uri="{9D8B030D-6E8A-4147-A177-3AD203B41FA5}">
                      <a16:colId xmlns:a16="http://schemas.microsoft.com/office/drawing/2014/main" val="4213959896"/>
                    </a:ext>
                  </a:extLst>
                </a:gridCol>
                <a:gridCol w="936817">
                  <a:extLst>
                    <a:ext uri="{9D8B030D-6E8A-4147-A177-3AD203B41FA5}">
                      <a16:colId xmlns:a16="http://schemas.microsoft.com/office/drawing/2014/main" val="1820400545"/>
                    </a:ext>
                  </a:extLst>
                </a:gridCol>
              </a:tblGrid>
              <a:tr h="182880">
                <a:tc>
                  <a:txBody>
                    <a:bodyPr/>
                    <a:lstStyle/>
                    <a:p>
                      <a:pPr marL="0" marR="0">
                        <a:lnSpc>
                          <a:spcPct val="115000"/>
                        </a:lnSpc>
                        <a:spcBef>
                          <a:spcPts val="0"/>
                        </a:spcBef>
                        <a:spcAft>
                          <a:spcPts val="0"/>
                        </a:spcAft>
                      </a:pPr>
                      <a:r>
                        <a:rPr lang="en-US" sz="1200" kern="100" dirty="0">
                          <a:effectLst/>
                        </a:rPr>
                        <a:t>Index</a:t>
                      </a:r>
                      <a:endParaRPr lang="en-US" sz="10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solidFill>
                      <a:schemeClr val="accent5">
                        <a:lumMod val="20000"/>
                        <a:lumOff val="80000"/>
                      </a:schemeClr>
                    </a:solidFill>
                  </a:tcPr>
                </a:tc>
                <a:tc>
                  <a:txBody>
                    <a:bodyPr/>
                    <a:lstStyle/>
                    <a:p>
                      <a:pPr marL="0" marR="0">
                        <a:lnSpc>
                          <a:spcPct val="115000"/>
                        </a:lnSpc>
                        <a:spcBef>
                          <a:spcPts val="0"/>
                        </a:spcBef>
                        <a:spcAft>
                          <a:spcPts val="0"/>
                        </a:spcAft>
                      </a:pPr>
                      <a:r>
                        <a:rPr lang="en-US" sz="1200" kern="100" dirty="0">
                          <a:effectLst/>
                        </a:rPr>
                        <a:t>Age (Z-score)</a:t>
                      </a:r>
                      <a:endParaRPr lang="en-US" sz="10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solidFill>
                      <a:schemeClr val="accent5">
                        <a:lumMod val="20000"/>
                        <a:lumOff val="80000"/>
                      </a:schemeClr>
                    </a:solidFill>
                  </a:tcPr>
                </a:tc>
                <a:tc>
                  <a:txBody>
                    <a:bodyPr/>
                    <a:lstStyle/>
                    <a:p>
                      <a:pPr marL="0" marR="0">
                        <a:lnSpc>
                          <a:spcPct val="115000"/>
                        </a:lnSpc>
                        <a:spcBef>
                          <a:spcPts val="0"/>
                        </a:spcBef>
                        <a:spcAft>
                          <a:spcPts val="0"/>
                        </a:spcAft>
                      </a:pPr>
                      <a:r>
                        <a:rPr lang="en-US" sz="1200" kern="100" dirty="0">
                          <a:effectLst/>
                        </a:rPr>
                        <a:t>CP (Z-score)</a:t>
                      </a:r>
                      <a:endParaRPr lang="en-US" sz="10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solidFill>
                      <a:schemeClr val="accent5">
                        <a:lumMod val="20000"/>
                        <a:lumOff val="80000"/>
                      </a:schemeClr>
                    </a:solidFill>
                  </a:tcPr>
                </a:tc>
                <a:tc>
                  <a:txBody>
                    <a:bodyPr/>
                    <a:lstStyle/>
                    <a:p>
                      <a:pPr marL="0" marR="0">
                        <a:lnSpc>
                          <a:spcPct val="115000"/>
                        </a:lnSpc>
                        <a:spcBef>
                          <a:spcPts val="0"/>
                        </a:spcBef>
                        <a:spcAft>
                          <a:spcPts val="0"/>
                        </a:spcAft>
                      </a:pPr>
                      <a:r>
                        <a:rPr lang="en-US" sz="1200" kern="100" dirty="0">
                          <a:effectLst/>
                        </a:rPr>
                        <a:t>Chol (Z-score)</a:t>
                      </a:r>
                      <a:endParaRPr lang="en-US" sz="10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solidFill>
                      <a:schemeClr val="accent5">
                        <a:lumMod val="20000"/>
                        <a:lumOff val="80000"/>
                      </a:schemeClr>
                    </a:solidFill>
                  </a:tcPr>
                </a:tc>
                <a:tc>
                  <a:txBody>
                    <a:bodyPr/>
                    <a:lstStyle/>
                    <a:p>
                      <a:pPr marL="0" marR="0">
                        <a:lnSpc>
                          <a:spcPct val="115000"/>
                        </a:lnSpc>
                        <a:spcBef>
                          <a:spcPts val="0"/>
                        </a:spcBef>
                        <a:spcAft>
                          <a:spcPts val="0"/>
                        </a:spcAft>
                      </a:pPr>
                      <a:r>
                        <a:rPr lang="en-US" sz="1200" kern="100" dirty="0">
                          <a:effectLst/>
                        </a:rPr>
                        <a:t>Target</a:t>
                      </a:r>
                      <a:endParaRPr lang="en-US" sz="10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solidFill>
                      <a:schemeClr val="accent5">
                        <a:lumMod val="20000"/>
                        <a:lumOff val="80000"/>
                      </a:schemeClr>
                    </a:solidFill>
                  </a:tcPr>
                </a:tc>
                <a:extLst>
                  <a:ext uri="{0D108BD9-81ED-4DB2-BD59-A6C34878D82A}">
                    <a16:rowId xmlns:a16="http://schemas.microsoft.com/office/drawing/2014/main" val="2042457052"/>
                  </a:ext>
                </a:extLst>
              </a:tr>
              <a:tr h="172085">
                <a:tc>
                  <a:txBody>
                    <a:bodyPr/>
                    <a:lstStyle/>
                    <a:p>
                      <a:pPr marL="0" marR="0">
                        <a:lnSpc>
                          <a:spcPct val="115000"/>
                        </a:lnSpc>
                        <a:spcBef>
                          <a:spcPts val="0"/>
                        </a:spcBef>
                        <a:spcAft>
                          <a:spcPts val="0"/>
                        </a:spcAft>
                      </a:pPr>
                      <a:r>
                        <a:rPr lang="en-US" sz="1200" kern="100">
                          <a:effectLst/>
                        </a:rPr>
                        <a:t>0</a:t>
                      </a:r>
                      <a:endParaRPr lang="en-US" sz="10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200" kern="100" dirty="0">
                          <a:effectLst/>
                        </a:rPr>
                        <a:t>0.63</a:t>
                      </a:r>
                      <a:endParaRPr lang="en-US" sz="10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200" kern="100" dirty="0">
                          <a:effectLst/>
                        </a:rPr>
                        <a:t>-1.38</a:t>
                      </a:r>
                      <a:endParaRPr lang="en-US" sz="10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200" kern="100" dirty="0">
                          <a:effectLst/>
                        </a:rPr>
                        <a:t>-0.24</a:t>
                      </a:r>
                      <a:endParaRPr lang="en-US" sz="10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200" kern="100">
                          <a:effectLst/>
                        </a:rPr>
                        <a:t>0</a:t>
                      </a:r>
                      <a:endParaRPr lang="en-US" sz="10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862342180"/>
                  </a:ext>
                </a:extLst>
              </a:tr>
              <a:tr h="182880">
                <a:tc>
                  <a:txBody>
                    <a:bodyPr/>
                    <a:lstStyle/>
                    <a:p>
                      <a:pPr marL="0" marR="0">
                        <a:lnSpc>
                          <a:spcPct val="115000"/>
                        </a:lnSpc>
                        <a:spcBef>
                          <a:spcPts val="0"/>
                        </a:spcBef>
                        <a:spcAft>
                          <a:spcPts val="0"/>
                        </a:spcAft>
                      </a:pPr>
                      <a:r>
                        <a:rPr lang="en-US" sz="1200" kern="100">
                          <a:effectLst/>
                        </a:rPr>
                        <a:t>1</a:t>
                      </a:r>
                      <a:endParaRPr lang="en-US" sz="10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200" kern="100">
                          <a:effectLst/>
                        </a:rPr>
                        <a:t>0.94</a:t>
                      </a:r>
                      <a:endParaRPr lang="en-US" sz="10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200" kern="100">
                          <a:effectLst/>
                        </a:rPr>
                        <a:t>0.92</a:t>
                      </a:r>
                      <a:endParaRPr lang="en-US" sz="10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200" kern="100">
                          <a:effectLst/>
                        </a:rPr>
                        <a:t>1.50</a:t>
                      </a:r>
                      <a:endParaRPr lang="en-US" sz="10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200" kern="100">
                          <a:effectLst/>
                        </a:rPr>
                        <a:t>1</a:t>
                      </a:r>
                      <a:endParaRPr lang="en-US" sz="10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595736966"/>
                  </a:ext>
                </a:extLst>
              </a:tr>
              <a:tr h="182880">
                <a:tc>
                  <a:txBody>
                    <a:bodyPr/>
                    <a:lstStyle/>
                    <a:p>
                      <a:pPr marL="0" marR="0">
                        <a:lnSpc>
                          <a:spcPct val="115000"/>
                        </a:lnSpc>
                        <a:spcBef>
                          <a:spcPts val="0"/>
                        </a:spcBef>
                        <a:spcAft>
                          <a:spcPts val="0"/>
                        </a:spcAft>
                      </a:pPr>
                      <a:r>
                        <a:rPr lang="en-US" sz="1200" kern="100">
                          <a:effectLst/>
                        </a:rPr>
                        <a:t>2</a:t>
                      </a:r>
                      <a:endParaRPr lang="en-US" sz="10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200" kern="100">
                          <a:effectLst/>
                        </a:rPr>
                        <a:t>0.94</a:t>
                      </a:r>
                      <a:endParaRPr lang="en-US" sz="10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200" kern="100">
                          <a:effectLst/>
                        </a:rPr>
                        <a:t>0.92</a:t>
                      </a:r>
                      <a:endParaRPr lang="en-US" sz="10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200" kern="100">
                          <a:effectLst/>
                        </a:rPr>
                        <a:t>-0.38</a:t>
                      </a:r>
                      <a:endParaRPr lang="en-US" sz="10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200" kern="100">
                          <a:effectLst/>
                        </a:rPr>
                        <a:t>1</a:t>
                      </a:r>
                      <a:endParaRPr lang="en-US" sz="10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242381323"/>
                  </a:ext>
                </a:extLst>
              </a:tr>
              <a:tr h="172085">
                <a:tc>
                  <a:txBody>
                    <a:bodyPr/>
                    <a:lstStyle/>
                    <a:p>
                      <a:pPr marL="0" marR="0">
                        <a:lnSpc>
                          <a:spcPct val="115000"/>
                        </a:lnSpc>
                        <a:spcBef>
                          <a:spcPts val="0"/>
                        </a:spcBef>
                        <a:spcAft>
                          <a:spcPts val="0"/>
                        </a:spcAft>
                      </a:pPr>
                      <a:r>
                        <a:rPr lang="en-US" sz="1200" kern="100">
                          <a:effectLst/>
                        </a:rPr>
                        <a:t>3</a:t>
                      </a:r>
                      <a:endParaRPr lang="en-US" sz="10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200" kern="100">
                          <a:effectLst/>
                        </a:rPr>
                        <a:t>-1.42</a:t>
                      </a:r>
                      <a:endParaRPr lang="en-US" sz="10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200" kern="100">
                          <a:effectLst/>
                        </a:rPr>
                        <a:t>0.15</a:t>
                      </a:r>
                      <a:endParaRPr lang="en-US" sz="10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200" kern="100">
                          <a:effectLst/>
                        </a:rPr>
                        <a:t>0.32</a:t>
                      </a:r>
                      <a:endParaRPr lang="en-US" sz="10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200" kern="100">
                          <a:effectLst/>
                        </a:rPr>
                        <a:t>0</a:t>
                      </a:r>
                      <a:endParaRPr lang="en-US" sz="10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118880200"/>
                  </a:ext>
                </a:extLst>
              </a:tr>
              <a:tr h="182880">
                <a:tc>
                  <a:txBody>
                    <a:bodyPr/>
                    <a:lstStyle/>
                    <a:p>
                      <a:pPr marL="0" marR="0">
                        <a:lnSpc>
                          <a:spcPct val="115000"/>
                        </a:lnSpc>
                        <a:spcBef>
                          <a:spcPts val="0"/>
                        </a:spcBef>
                        <a:spcAft>
                          <a:spcPts val="0"/>
                        </a:spcAft>
                      </a:pPr>
                      <a:r>
                        <a:rPr lang="en-US" sz="1200" kern="100">
                          <a:effectLst/>
                        </a:rPr>
                        <a:t>4</a:t>
                      </a:r>
                      <a:endParaRPr lang="en-US" sz="10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200" kern="100">
                          <a:effectLst/>
                        </a:rPr>
                        <a:t>-1.10</a:t>
                      </a:r>
                      <a:endParaRPr lang="en-US" sz="10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200" kern="100">
                          <a:effectLst/>
                        </a:rPr>
                        <a:t>-0.62</a:t>
                      </a:r>
                      <a:endParaRPr lang="en-US" sz="10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200" kern="100">
                          <a:effectLst/>
                        </a:rPr>
                        <a:t>-1.20</a:t>
                      </a:r>
                      <a:endParaRPr lang="en-US" sz="10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200" kern="100">
                          <a:effectLst/>
                        </a:rPr>
                        <a:t>0</a:t>
                      </a:r>
                      <a:endParaRPr lang="en-US" sz="10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798192148"/>
                  </a:ext>
                </a:extLst>
              </a:tr>
              <a:tr h="172085">
                <a:tc>
                  <a:txBody>
                    <a:bodyPr/>
                    <a:lstStyle/>
                    <a:p>
                      <a:pPr marL="0" marR="0">
                        <a:lnSpc>
                          <a:spcPct val="115000"/>
                        </a:lnSpc>
                        <a:spcBef>
                          <a:spcPts val="0"/>
                        </a:spcBef>
                        <a:spcAft>
                          <a:spcPts val="0"/>
                        </a:spcAft>
                      </a:pPr>
                      <a:r>
                        <a:rPr lang="en-US" sz="1200" kern="100">
                          <a:effectLst/>
                        </a:rPr>
                        <a:t>New (X)</a:t>
                      </a:r>
                      <a:endParaRPr lang="en-US" sz="10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200" kern="100">
                          <a:effectLst/>
                        </a:rPr>
                        <a:t>-0.79</a:t>
                      </a:r>
                      <a:endParaRPr lang="en-US" sz="10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200" kern="100">
                          <a:effectLst/>
                        </a:rPr>
                        <a:t>0.15</a:t>
                      </a:r>
                      <a:endParaRPr lang="en-US" sz="10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200" kern="100">
                          <a:effectLst/>
                        </a:rPr>
                        <a:t>-0.67</a:t>
                      </a:r>
                      <a:endParaRPr lang="en-US" sz="10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200" kern="100" dirty="0">
                          <a:effectLst/>
                        </a:rPr>
                        <a:t>1</a:t>
                      </a:r>
                      <a:endParaRPr lang="en-US" sz="10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4066100774"/>
                  </a:ext>
                </a:extLst>
              </a:tr>
            </a:tbl>
          </a:graphicData>
        </a:graphic>
      </p:graphicFrame>
      <p:sp>
        <p:nvSpPr>
          <p:cNvPr id="5" name="Google Shape;441;p18">
            <a:extLst>
              <a:ext uri="{FF2B5EF4-FFF2-40B4-BE49-F238E27FC236}">
                <a16:creationId xmlns:a16="http://schemas.microsoft.com/office/drawing/2014/main" id="{CE90B942-DAE3-F1C4-E1FB-F28ACFC44A91}"/>
              </a:ext>
            </a:extLst>
          </p:cNvPr>
          <p:cNvSpPr/>
          <p:nvPr/>
        </p:nvSpPr>
        <p:spPr>
          <a:xfrm>
            <a:off x="809187" y="3009780"/>
            <a:ext cx="3375483" cy="464400"/>
          </a:xfrm>
          <a:prstGeom prst="roundRect">
            <a:avLst>
              <a:gd name="adj" fmla="val 50000"/>
            </a:avLst>
          </a:prstGeom>
          <a:solidFill>
            <a:schemeClr val="accent1">
              <a:lumMod val="20000"/>
              <a:lumOff val="8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t>Normalized Data:</a:t>
            </a:r>
            <a:endParaRPr dirty="0"/>
          </a:p>
        </p:txBody>
      </p:sp>
    </p:spTree>
    <p:extLst>
      <p:ext uri="{BB962C8B-B14F-4D97-AF65-F5344CB8AC3E}">
        <p14:creationId xmlns:p14="http://schemas.microsoft.com/office/powerpoint/2010/main" val="8123916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DE2C8F-DF11-0513-0A7C-B6D2BB87232E}"/>
              </a:ext>
            </a:extLst>
          </p:cNvPr>
          <p:cNvSpPr>
            <a:spLocks noGrp="1"/>
          </p:cNvSpPr>
          <p:nvPr>
            <p:ph type="title"/>
          </p:nvPr>
        </p:nvSpPr>
        <p:spPr/>
        <p:txBody>
          <a:bodyPr>
            <a:normAutofit fontScale="90000"/>
          </a:bodyPr>
          <a:lstStyle/>
          <a:p>
            <a:r>
              <a:rPr lang="en-US" dirty="0"/>
              <a:t>K-NN Implementation</a:t>
            </a:r>
          </a:p>
        </p:txBody>
      </p:sp>
      <p:grpSp>
        <p:nvGrpSpPr>
          <p:cNvPr id="12" name="Google Shape;439;p18">
            <a:extLst>
              <a:ext uri="{FF2B5EF4-FFF2-40B4-BE49-F238E27FC236}">
                <a16:creationId xmlns:a16="http://schemas.microsoft.com/office/drawing/2014/main" id="{4552E770-9136-8F26-0F13-B87F157C5D72}"/>
              </a:ext>
            </a:extLst>
          </p:cNvPr>
          <p:cNvGrpSpPr/>
          <p:nvPr/>
        </p:nvGrpSpPr>
        <p:grpSpPr>
          <a:xfrm>
            <a:off x="828238" y="1186412"/>
            <a:ext cx="7313438" cy="3693319"/>
            <a:chOff x="3961063" y="4333875"/>
            <a:chExt cx="4614932" cy="3693319"/>
          </a:xfrm>
        </p:grpSpPr>
        <p:sp>
          <p:nvSpPr>
            <p:cNvPr id="13" name="Google Shape;440;p18">
              <a:extLst>
                <a:ext uri="{FF2B5EF4-FFF2-40B4-BE49-F238E27FC236}">
                  <a16:creationId xmlns:a16="http://schemas.microsoft.com/office/drawing/2014/main" id="{F6D2E683-19AA-3AD6-BB98-AAB354D817E2}"/>
                </a:ext>
              </a:extLst>
            </p:cNvPr>
            <p:cNvSpPr/>
            <p:nvPr/>
          </p:nvSpPr>
          <p:spPr>
            <a:xfrm>
              <a:off x="4355471" y="5096152"/>
              <a:ext cx="4220524" cy="2931042"/>
            </a:xfrm>
            <a:prstGeom prst="roundRect">
              <a:avLst>
                <a:gd name="adj" fmla="val 50000"/>
              </a:avLst>
            </a:prstGeom>
            <a:solidFill>
              <a:srgbClr val="2776EA">
                <a:alpha val="12549"/>
              </a:srgbClr>
            </a:solidFill>
            <a:ln>
              <a:noFill/>
            </a:ln>
          </p:spPr>
          <p:txBody>
            <a:bodyPr spcFirstLastPara="1" wrap="square" lIns="91425" tIns="91425" rIns="91425" bIns="91425" anchor="ctr" anchorCtr="0">
              <a:noAutofit/>
            </a:bodyPr>
            <a:lstStyle/>
            <a:p>
              <a:pPr lvl="0"/>
              <a:r>
                <a:rPr lang="en-US" dirty="0"/>
                <a:t>                                </a:t>
              </a:r>
              <a:endParaRPr dirty="0"/>
            </a:p>
          </p:txBody>
        </p:sp>
        <p:sp>
          <p:nvSpPr>
            <p:cNvPr id="14" name="Google Shape;441;p18">
              <a:extLst>
                <a:ext uri="{FF2B5EF4-FFF2-40B4-BE49-F238E27FC236}">
                  <a16:creationId xmlns:a16="http://schemas.microsoft.com/office/drawing/2014/main" id="{C8F895B4-2983-D0F5-7947-556D0AA0314F}"/>
                </a:ext>
              </a:extLst>
            </p:cNvPr>
            <p:cNvSpPr/>
            <p:nvPr/>
          </p:nvSpPr>
          <p:spPr>
            <a:xfrm>
              <a:off x="3961063" y="4333875"/>
              <a:ext cx="2130000" cy="464400"/>
            </a:xfrm>
            <a:prstGeom prst="roundRect">
              <a:avLst>
                <a:gd name="adj" fmla="val 50000"/>
              </a:avLst>
            </a:prstGeom>
            <a:solidFill>
              <a:schemeClr val="accent1">
                <a:lumMod val="20000"/>
                <a:lumOff val="8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t>Example:</a:t>
              </a:r>
              <a:endParaRPr dirty="0"/>
            </a:p>
          </p:txBody>
        </p:sp>
      </p:gr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C755590A-02F1-5F13-4FC5-0D8216990E77}"/>
                  </a:ext>
                </a:extLst>
              </p:cNvPr>
              <p:cNvSpPr txBox="1"/>
              <p:nvPr/>
            </p:nvSpPr>
            <p:spPr>
              <a:xfrm>
                <a:off x="2045369" y="2054349"/>
                <a:ext cx="5823284" cy="2363917"/>
              </a:xfrm>
              <a:prstGeom prst="rect">
                <a:avLst/>
              </a:prstGeom>
              <a:noFill/>
            </p:spPr>
            <p:txBody>
              <a:bodyPr wrap="square">
                <a:spAutoFit/>
              </a:bodyPr>
              <a:lstStyle/>
              <a:p>
                <a:pPr marL="342900" marR="0" lvl="0" indent="-342900">
                  <a:spcBef>
                    <a:spcPts val="0"/>
                  </a:spcBef>
                  <a:spcAft>
                    <a:spcPts val="1000"/>
                  </a:spcAft>
                  <a:buFont typeface="Symbol" pitchFamily="2" charset="2"/>
                  <a:buChar char=""/>
                </a:pPr>
                <a:r>
                  <a:rPr lang="en-US" sz="1200" b="1" kern="100" dirty="0">
                    <a:effectLst/>
                    <a:latin typeface="Times New Roman" panose="02020603050405020304" pitchFamily="18" charset="0"/>
                    <a:ea typeface="Calibri" panose="020F0502020204030204" pitchFamily="34" charset="0"/>
                    <a:cs typeface="Symbol" pitchFamily="2" charset="2"/>
                  </a:rPr>
                  <a:t>Example Calculation: for K=3.</a:t>
                </a:r>
                <a:endParaRPr lang="en-US" sz="1200" kern="100" dirty="0">
                  <a:effectLst/>
                  <a:latin typeface="Calibri" panose="020F0502020204030204" pitchFamily="34" charset="0"/>
                  <a:ea typeface="Calibri" panose="020F0502020204030204" pitchFamily="34" charset="0"/>
                  <a:cs typeface="Symbol" pitchFamily="2" charset="2"/>
                </a:endParaRPr>
              </a:p>
              <a:p>
                <a:pPr>
                  <a:lnSpc>
                    <a:spcPct val="150000"/>
                  </a:lnSpc>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𝑑</m:t>
                      </m:r>
                      <m:r>
                        <a:rPr lang="en-US">
                          <a:latin typeface="Cambria Math" panose="02040503050406030204" pitchFamily="18" charset="0"/>
                        </a:rPr>
                        <m:t>=</m:t>
                      </m:r>
                      <m:rad>
                        <m:radPr>
                          <m:degHide m:val="on"/>
                          <m:ctrlPr>
                            <a:rPr lang="en-US" i="1">
                              <a:latin typeface="Cambria Math" panose="02040503050406030204" pitchFamily="18" charset="0"/>
                            </a:rPr>
                          </m:ctrlPr>
                        </m:radPr>
                        <m:deg/>
                        <m:e>
                          <m:sSup>
                            <m:sSupPr>
                              <m:ctrlPr>
                                <a:rPr lang="en-US" i="1">
                                  <a:latin typeface="Cambria Math" panose="02040503050406030204" pitchFamily="18" charset="0"/>
                                </a:rPr>
                              </m:ctrlPr>
                            </m:sSupPr>
                            <m:e>
                              <m:d>
                                <m:dPr>
                                  <m:ctrlPr>
                                    <a:rPr lang="en-US" i="1">
                                      <a:latin typeface="Cambria Math" panose="02040503050406030204" pitchFamily="18" charset="0"/>
                                    </a:rPr>
                                  </m:ctrlPr>
                                </m:dPr>
                                <m:e>
                                  <m:r>
                                    <a:rPr lang="en-US" i="1">
                                      <a:latin typeface="Cambria Math" panose="02040503050406030204" pitchFamily="18" charset="0"/>
                                    </a:rPr>
                                    <m:t>0.63−</m:t>
                                  </m:r>
                                  <m:d>
                                    <m:dPr>
                                      <m:ctrlPr>
                                        <a:rPr lang="en-US" i="1">
                                          <a:latin typeface="Cambria Math" panose="02040503050406030204" pitchFamily="18" charset="0"/>
                                        </a:rPr>
                                      </m:ctrlPr>
                                    </m:dPr>
                                    <m:e>
                                      <m:r>
                                        <a:rPr lang="en-US" i="1">
                                          <a:latin typeface="Cambria Math" panose="02040503050406030204" pitchFamily="18" charset="0"/>
                                        </a:rPr>
                                        <m:t>−0.79</m:t>
                                      </m:r>
                                    </m:e>
                                  </m:d>
                                </m:e>
                              </m:d>
                            </m:e>
                            <m:sup>
                              <m:r>
                                <a:rPr lang="en-US" i="1">
                                  <a:latin typeface="Cambria Math" panose="02040503050406030204" pitchFamily="18" charset="0"/>
                                </a:rPr>
                                <m:t>2</m:t>
                              </m:r>
                            </m:sup>
                          </m:sSup>
                          <m:r>
                            <a:rPr lang="en-US">
                              <a:latin typeface="Cambria Math" panose="02040503050406030204" pitchFamily="18" charset="0"/>
                            </a:rPr>
                            <m:t>+</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r>
                                    <a:rPr lang="en-US" i="1">
                                      <a:latin typeface="Cambria Math" panose="02040503050406030204" pitchFamily="18" charset="0"/>
                                    </a:rPr>
                                    <m:t>−1.38−0.15</m:t>
                                  </m:r>
                                </m:e>
                              </m:d>
                            </m:e>
                            <m:sup>
                              <m:r>
                                <a:rPr lang="en-US" i="1">
                                  <a:latin typeface="Cambria Math" panose="02040503050406030204" pitchFamily="18" charset="0"/>
                                </a:rPr>
                                <m:t>2</m:t>
                              </m:r>
                            </m:sup>
                          </m:sSup>
                          <m:r>
                            <a:rPr lang="en-US">
                              <a:latin typeface="Cambria Math" panose="02040503050406030204" pitchFamily="18" charset="0"/>
                            </a:rPr>
                            <m:t>+</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r>
                                    <a:rPr lang="en-US" i="1">
                                      <a:latin typeface="Cambria Math" panose="02040503050406030204" pitchFamily="18" charset="0"/>
                                    </a:rPr>
                                    <m:t>−0.24−</m:t>
                                  </m:r>
                                  <m:d>
                                    <m:dPr>
                                      <m:ctrlPr>
                                        <a:rPr lang="en-US" i="1">
                                          <a:latin typeface="Cambria Math" panose="02040503050406030204" pitchFamily="18" charset="0"/>
                                        </a:rPr>
                                      </m:ctrlPr>
                                    </m:dPr>
                                    <m:e>
                                      <m:r>
                                        <a:rPr lang="en-US" i="1">
                                          <a:latin typeface="Cambria Math" panose="02040503050406030204" pitchFamily="18" charset="0"/>
                                        </a:rPr>
                                        <m:t>−0.67</m:t>
                                      </m:r>
                                    </m:e>
                                  </m:d>
                                </m:e>
                              </m:d>
                            </m:e>
                            <m:sup>
                              <m:r>
                                <a:rPr lang="en-US" i="1">
                                  <a:latin typeface="Cambria Math" panose="02040503050406030204" pitchFamily="18" charset="0"/>
                                </a:rPr>
                                <m:t>2</m:t>
                              </m:r>
                            </m:sup>
                          </m:sSup>
                        </m:e>
                      </m:rad>
                    </m:oMath>
                  </m:oMathPara>
                </a14:m>
                <a:endParaRPr lang="en-US" dirty="0"/>
              </a:p>
              <a:p>
                <a:pPr>
                  <a:lnSpc>
                    <a:spcPct val="150000"/>
                  </a:lnSpc>
                </a:pPr>
                <a14:m>
                  <m:oMathPara xmlns:m="http://schemas.openxmlformats.org/officeDocument/2006/math">
                    <m:oMathParaPr>
                      <m:jc m:val="center"/>
                    </m:oMathParaPr>
                    <m:oMath xmlns:m="http://schemas.openxmlformats.org/officeDocument/2006/math">
                      <m:r>
                        <a:rPr lang="en-US" i="1">
                          <a:latin typeface="Cambria Math" panose="02040503050406030204" pitchFamily="18" charset="0"/>
                        </a:rPr>
                        <m:t>𝑑</m:t>
                      </m:r>
                      <m:r>
                        <a:rPr lang="en-US">
                          <a:latin typeface="Cambria Math" panose="02040503050406030204" pitchFamily="18" charset="0"/>
                        </a:rPr>
                        <m:t>=</m:t>
                      </m:r>
                      <m:rad>
                        <m:radPr>
                          <m:degHide m:val="on"/>
                          <m:ctrlPr>
                            <a:rPr lang="en-US" i="1">
                              <a:latin typeface="Cambria Math" panose="02040503050406030204" pitchFamily="18" charset="0"/>
                            </a:rPr>
                          </m:ctrlPr>
                        </m:radPr>
                        <m:deg/>
                        <m:e>
                          <m:sSup>
                            <m:sSupPr>
                              <m:ctrlPr>
                                <a:rPr lang="en-US" i="1">
                                  <a:latin typeface="Cambria Math" panose="02040503050406030204" pitchFamily="18" charset="0"/>
                                </a:rPr>
                              </m:ctrlPr>
                            </m:sSupPr>
                            <m:e>
                              <m:d>
                                <m:dPr>
                                  <m:ctrlPr>
                                    <a:rPr lang="en-US" i="1">
                                      <a:latin typeface="Cambria Math" panose="02040503050406030204" pitchFamily="18" charset="0"/>
                                    </a:rPr>
                                  </m:ctrlPr>
                                </m:dPr>
                                <m:e>
                                  <m:r>
                                    <a:rPr lang="en-US" i="1">
                                      <a:latin typeface="Cambria Math" panose="02040503050406030204" pitchFamily="18" charset="0"/>
                                    </a:rPr>
                                    <m:t>1.42</m:t>
                                  </m:r>
                                </m:e>
                              </m:d>
                            </m:e>
                            <m:sup>
                              <m:r>
                                <a:rPr lang="en-US" i="1">
                                  <a:latin typeface="Cambria Math" panose="02040503050406030204" pitchFamily="18" charset="0"/>
                                </a:rPr>
                                <m:t>2</m:t>
                              </m:r>
                            </m:sup>
                          </m:sSup>
                          <m:r>
                            <a:rPr lang="en-US">
                              <a:latin typeface="Cambria Math" panose="02040503050406030204" pitchFamily="18" charset="0"/>
                            </a:rPr>
                            <m:t>+</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r>
                                    <a:rPr lang="en-US" i="1">
                                      <a:latin typeface="Cambria Math" panose="02040503050406030204" pitchFamily="18" charset="0"/>
                                    </a:rPr>
                                    <m:t>−1.53</m:t>
                                  </m:r>
                                </m:e>
                              </m:d>
                            </m:e>
                            <m:sup>
                              <m:r>
                                <a:rPr lang="en-US" i="1">
                                  <a:latin typeface="Cambria Math" panose="02040503050406030204" pitchFamily="18" charset="0"/>
                                </a:rPr>
                                <m:t>2</m:t>
                              </m:r>
                            </m:sup>
                          </m:sSup>
                          <m:r>
                            <a:rPr lang="en-US">
                              <a:latin typeface="Cambria Math" panose="02040503050406030204" pitchFamily="18" charset="0"/>
                            </a:rPr>
                            <m:t>+</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r>
                                    <a:rPr lang="en-US" i="1">
                                      <a:latin typeface="Cambria Math" panose="02040503050406030204" pitchFamily="18" charset="0"/>
                                    </a:rPr>
                                    <m:t>0.43</m:t>
                                  </m:r>
                                </m:e>
                              </m:d>
                            </m:e>
                            <m:sup>
                              <m:r>
                                <a:rPr lang="en-US" i="1">
                                  <a:latin typeface="Cambria Math" panose="02040503050406030204" pitchFamily="18" charset="0"/>
                                </a:rPr>
                                <m:t>2</m:t>
                              </m:r>
                            </m:sup>
                          </m:sSup>
                        </m:e>
                      </m:rad>
                      <m:r>
                        <a:rPr lang="en-US">
                          <a:latin typeface="Cambria Math" panose="02040503050406030204" pitchFamily="18" charset="0"/>
                        </a:rPr>
                        <m:t>=</m:t>
                      </m:r>
                      <m:rad>
                        <m:radPr>
                          <m:degHide m:val="on"/>
                          <m:ctrlPr>
                            <a:rPr lang="en-US" i="1">
                              <a:latin typeface="Cambria Math" panose="02040503050406030204" pitchFamily="18" charset="0"/>
                            </a:rPr>
                          </m:ctrlPr>
                        </m:radPr>
                        <m:deg/>
                        <m:e>
                          <m:r>
                            <a:rPr lang="en-US" i="1">
                              <a:latin typeface="Cambria Math" panose="02040503050406030204" pitchFamily="18" charset="0"/>
                            </a:rPr>
                            <m:t>2.02</m:t>
                          </m:r>
                          <m:r>
                            <a:rPr lang="en-US">
                              <a:latin typeface="Cambria Math" panose="02040503050406030204" pitchFamily="18" charset="0"/>
                            </a:rPr>
                            <m:t>+</m:t>
                          </m:r>
                          <m:r>
                            <a:rPr lang="en-US" i="1">
                              <a:latin typeface="Cambria Math" panose="02040503050406030204" pitchFamily="18" charset="0"/>
                            </a:rPr>
                            <m:t>2.34</m:t>
                          </m:r>
                          <m:r>
                            <a:rPr lang="en-US">
                              <a:latin typeface="Cambria Math" panose="02040503050406030204" pitchFamily="18" charset="0"/>
                            </a:rPr>
                            <m:t>+</m:t>
                          </m:r>
                          <m:r>
                            <a:rPr lang="en-US" i="1">
                              <a:latin typeface="Cambria Math" panose="02040503050406030204" pitchFamily="18" charset="0"/>
                            </a:rPr>
                            <m:t>0.18</m:t>
                          </m:r>
                        </m:e>
                      </m:rad>
                      <m:r>
                        <a:rPr lang="en-US">
                          <a:latin typeface="Cambria Math" panose="02040503050406030204" pitchFamily="18" charset="0"/>
                        </a:rPr>
                        <m:t>=</m:t>
                      </m:r>
                      <m:rad>
                        <m:radPr>
                          <m:degHide m:val="on"/>
                          <m:ctrlPr>
                            <a:rPr lang="en-US" i="1">
                              <a:latin typeface="Cambria Math" panose="02040503050406030204" pitchFamily="18" charset="0"/>
                            </a:rPr>
                          </m:ctrlPr>
                        </m:radPr>
                        <m:deg/>
                        <m:e>
                          <m:r>
                            <a:rPr lang="en-US" i="1">
                              <a:latin typeface="Cambria Math" panose="02040503050406030204" pitchFamily="18" charset="0"/>
                            </a:rPr>
                            <m:t>4.54</m:t>
                          </m:r>
                        </m:e>
                      </m:rad>
                      <m:r>
                        <a:rPr lang="en-US">
                          <a:latin typeface="Cambria Math" panose="02040503050406030204" pitchFamily="18" charset="0"/>
                        </a:rPr>
                        <m:t>=</m:t>
                      </m:r>
                      <m:r>
                        <a:rPr lang="en-US" i="1">
                          <a:latin typeface="Cambria Math" panose="02040503050406030204" pitchFamily="18" charset="0"/>
                        </a:rPr>
                        <m:t>2.13</m:t>
                      </m:r>
                    </m:oMath>
                  </m:oMathPara>
                </a14:m>
                <a:endParaRPr lang="en-US" dirty="0"/>
              </a:p>
              <a:p>
                <a:r>
                  <a:rPr lang="en-US" sz="1200" dirty="0">
                    <a:effectLst/>
                    <a:latin typeface="Times New Roman" panose="02020603050405020304" pitchFamily="18" charset="0"/>
                    <a:ea typeface="Calibri" panose="020F0502020204030204" pitchFamily="34" charset="0"/>
                    <a:cs typeface="Times New Roman" panose="02020603050405020304" pitchFamily="18" charset="0"/>
                  </a:rPr>
                  <a:t>Similarly, the distance is calculated for all data points mentioned in the table.</a:t>
                </a:r>
              </a:p>
              <a:p>
                <a:pPr marL="285750" lvl="0" indent="-285750">
                  <a:buFont typeface="Arial" panose="020B0604020202020204" pitchFamily="34" charset="0"/>
                  <a:buChar char="•"/>
                </a:pPr>
                <a:endParaRPr lang="en-US" sz="1200" dirty="0"/>
              </a:p>
              <a:p>
                <a:pPr lvl="0"/>
                <a:endParaRPr lang="en-US" dirty="0"/>
              </a:p>
            </p:txBody>
          </p:sp>
        </mc:Choice>
        <mc:Fallback xmlns="">
          <p:sp>
            <p:nvSpPr>
              <p:cNvPr id="16" name="TextBox 15">
                <a:extLst>
                  <a:ext uri="{FF2B5EF4-FFF2-40B4-BE49-F238E27FC236}">
                    <a16:creationId xmlns:a16="http://schemas.microsoft.com/office/drawing/2014/main" id="{C755590A-02F1-5F13-4FC5-0D8216990E77}"/>
                  </a:ext>
                </a:extLst>
              </p:cNvPr>
              <p:cNvSpPr txBox="1">
                <a:spLocks noRot="1" noChangeAspect="1" noMove="1" noResize="1" noEditPoints="1" noAdjustHandles="1" noChangeArrowheads="1" noChangeShapeType="1" noTextEdit="1"/>
              </p:cNvSpPr>
              <p:nvPr/>
            </p:nvSpPr>
            <p:spPr>
              <a:xfrm>
                <a:off x="2045369" y="2054349"/>
                <a:ext cx="5823284" cy="2363917"/>
              </a:xfrm>
              <a:prstGeom prst="rect">
                <a:avLst/>
              </a:prstGeom>
              <a:blipFill>
                <a:blip r:embed="rId2"/>
                <a:stretch>
                  <a:fillRect l="-218" t="-535"/>
                </a:stretch>
              </a:blipFill>
            </p:spPr>
            <p:txBody>
              <a:bodyPr/>
              <a:lstStyle/>
              <a:p>
                <a:r>
                  <a:rPr lang="en-US">
                    <a:noFill/>
                  </a:rPr>
                  <a:t> </a:t>
                </a:r>
              </a:p>
            </p:txBody>
          </p:sp>
        </mc:Fallback>
      </mc:AlternateContent>
    </p:spTree>
    <p:extLst>
      <p:ext uri="{BB962C8B-B14F-4D97-AF65-F5344CB8AC3E}">
        <p14:creationId xmlns:p14="http://schemas.microsoft.com/office/powerpoint/2010/main" val="31634287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DE2C8F-DF11-0513-0A7C-B6D2BB87232E}"/>
              </a:ext>
            </a:extLst>
          </p:cNvPr>
          <p:cNvSpPr>
            <a:spLocks noGrp="1"/>
          </p:cNvSpPr>
          <p:nvPr>
            <p:ph type="title"/>
          </p:nvPr>
        </p:nvSpPr>
        <p:spPr/>
        <p:txBody>
          <a:bodyPr>
            <a:normAutofit fontScale="90000"/>
          </a:bodyPr>
          <a:lstStyle/>
          <a:p>
            <a:r>
              <a:rPr lang="en-US" dirty="0"/>
              <a:t>K-NN Implementation</a:t>
            </a:r>
          </a:p>
        </p:txBody>
      </p:sp>
      <p:sp>
        <p:nvSpPr>
          <p:cNvPr id="14" name="Google Shape;441;p18">
            <a:extLst>
              <a:ext uri="{FF2B5EF4-FFF2-40B4-BE49-F238E27FC236}">
                <a16:creationId xmlns:a16="http://schemas.microsoft.com/office/drawing/2014/main" id="{C8F895B4-2983-D0F5-7947-556D0AA0314F}"/>
              </a:ext>
            </a:extLst>
          </p:cNvPr>
          <p:cNvSpPr/>
          <p:nvPr/>
        </p:nvSpPr>
        <p:spPr>
          <a:xfrm>
            <a:off x="828238" y="1186412"/>
            <a:ext cx="3375483" cy="464400"/>
          </a:xfrm>
          <a:prstGeom prst="roundRect">
            <a:avLst>
              <a:gd name="adj" fmla="val 50000"/>
            </a:avLst>
          </a:prstGeom>
          <a:solidFill>
            <a:schemeClr val="accent1">
              <a:lumMod val="20000"/>
              <a:lumOff val="8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t>Example:</a:t>
            </a:r>
            <a:endParaRPr dirty="0"/>
          </a:p>
        </p:txBody>
      </p:sp>
      <p:sp>
        <p:nvSpPr>
          <p:cNvPr id="16" name="TextBox 15">
            <a:extLst>
              <a:ext uri="{FF2B5EF4-FFF2-40B4-BE49-F238E27FC236}">
                <a16:creationId xmlns:a16="http://schemas.microsoft.com/office/drawing/2014/main" id="{C755590A-02F1-5F13-4FC5-0D8216990E77}"/>
              </a:ext>
            </a:extLst>
          </p:cNvPr>
          <p:cNvSpPr txBox="1"/>
          <p:nvPr/>
        </p:nvSpPr>
        <p:spPr>
          <a:xfrm>
            <a:off x="2133599" y="2117558"/>
            <a:ext cx="5735053" cy="2087751"/>
          </a:xfrm>
          <a:prstGeom prst="rect">
            <a:avLst/>
          </a:prstGeom>
          <a:noFill/>
        </p:spPr>
        <p:txBody>
          <a:bodyPr wrap="square">
            <a:spAutoFit/>
          </a:bodyPr>
          <a:lstStyle/>
          <a:p>
            <a:pPr marR="0" lvl="0">
              <a:spcBef>
                <a:spcPts val="0"/>
              </a:spcBef>
              <a:spcAft>
                <a:spcPts val="1000"/>
              </a:spcAft>
            </a:pPr>
            <a:r>
              <a:rPr lang="en-US" sz="1200" b="1" kern="100" dirty="0">
                <a:latin typeface="Times New Roman" panose="02020603050405020304" pitchFamily="18" charset="0"/>
                <a:ea typeface="Calibri" panose="020F0502020204030204" pitchFamily="34" charset="0"/>
                <a:cs typeface="Symbol" pitchFamily="2" charset="2"/>
              </a:rPr>
              <a:t>Result</a:t>
            </a:r>
            <a:r>
              <a:rPr lang="en-US" sz="1200" b="1" kern="100" dirty="0">
                <a:effectLst/>
                <a:latin typeface="Times New Roman" panose="02020603050405020304" pitchFamily="18" charset="0"/>
                <a:ea typeface="Calibri" panose="020F0502020204030204" pitchFamily="34" charset="0"/>
                <a:cs typeface="Symbol" pitchFamily="2" charset="2"/>
              </a:rPr>
              <a:t>:</a:t>
            </a:r>
          </a:p>
          <a:p>
            <a:pPr marR="0" lvl="0">
              <a:spcBef>
                <a:spcPts val="0"/>
              </a:spcBef>
              <a:spcAft>
                <a:spcPts val="1000"/>
              </a:spcAft>
            </a:pPr>
            <a:r>
              <a:rPr lang="en-US" sz="1200" b="1" kern="100" dirty="0">
                <a:latin typeface="Times New Roman" panose="02020603050405020304" pitchFamily="18" charset="0"/>
                <a:ea typeface="Calibri" panose="020F0502020204030204" pitchFamily="34" charset="0"/>
                <a:cs typeface="Symbol" pitchFamily="2" charset="2"/>
              </a:rPr>
              <a:t>Identified 3 nearest neighbors:</a:t>
            </a:r>
          </a:p>
          <a:p>
            <a:pPr marR="0" lvl="0">
              <a:spcBef>
                <a:spcPts val="0"/>
              </a:spcBef>
              <a:spcAft>
                <a:spcPts val="1000"/>
              </a:spcAft>
            </a:pPr>
            <a:endParaRPr lang="en-US" sz="1200" b="1" kern="100" dirty="0">
              <a:latin typeface="Times New Roman" panose="02020603050405020304" pitchFamily="18" charset="0"/>
              <a:ea typeface="Calibri" panose="020F0502020204030204" pitchFamily="34" charset="0"/>
              <a:cs typeface="Symbol" pitchFamily="2" charset="2"/>
            </a:endParaRPr>
          </a:p>
          <a:p>
            <a:pPr marR="0" lvl="0">
              <a:spcBef>
                <a:spcPts val="0"/>
              </a:spcBef>
              <a:spcAft>
                <a:spcPts val="1000"/>
              </a:spcAft>
            </a:pPr>
            <a:endParaRPr lang="en-US" sz="1200" b="1" kern="100" dirty="0">
              <a:latin typeface="Times New Roman" panose="02020603050405020304" pitchFamily="18" charset="0"/>
              <a:ea typeface="Calibri" panose="020F0502020204030204" pitchFamily="34" charset="0"/>
              <a:cs typeface="Symbol" pitchFamily="2" charset="2"/>
            </a:endParaRPr>
          </a:p>
          <a:p>
            <a:pPr marR="0" lvl="0">
              <a:spcBef>
                <a:spcPts val="0"/>
              </a:spcBef>
              <a:spcAft>
                <a:spcPts val="1000"/>
              </a:spcAft>
            </a:pPr>
            <a:endParaRPr lang="en-US" sz="1200" kern="100" dirty="0">
              <a:effectLst/>
              <a:latin typeface="Calibri" panose="020F0502020204030204" pitchFamily="34" charset="0"/>
              <a:ea typeface="Calibri" panose="020F0502020204030204" pitchFamily="34" charset="0"/>
              <a:cs typeface="Symbol" pitchFamily="2" charset="2"/>
            </a:endParaRPr>
          </a:p>
          <a:p>
            <a:pPr lvl="0"/>
            <a:endParaRPr lang="en-US" dirty="0"/>
          </a:p>
          <a:p>
            <a:pPr lvl="0"/>
            <a:endParaRPr lang="en-US" dirty="0"/>
          </a:p>
        </p:txBody>
      </p:sp>
      <p:graphicFrame>
        <p:nvGraphicFramePr>
          <p:cNvPr id="5" name="Table 4">
            <a:extLst>
              <a:ext uri="{FF2B5EF4-FFF2-40B4-BE49-F238E27FC236}">
                <a16:creationId xmlns:a16="http://schemas.microsoft.com/office/drawing/2014/main" id="{C24E184D-16C3-550E-F12D-DE4F8D8EA74C}"/>
              </a:ext>
            </a:extLst>
          </p:cNvPr>
          <p:cNvGraphicFramePr>
            <a:graphicFrameLocks noGrp="1"/>
          </p:cNvGraphicFramePr>
          <p:nvPr>
            <p:extLst>
              <p:ext uri="{D42A27DB-BD31-4B8C-83A1-F6EECF244321}">
                <p14:modId xmlns:p14="http://schemas.microsoft.com/office/powerpoint/2010/main" val="1722250663"/>
              </p:ext>
            </p:extLst>
          </p:nvPr>
        </p:nvGraphicFramePr>
        <p:xfrm>
          <a:off x="2711115" y="2816626"/>
          <a:ext cx="3962402" cy="752744"/>
        </p:xfrm>
        <a:graphic>
          <a:graphicData uri="http://schemas.openxmlformats.org/drawingml/2006/table">
            <a:tbl>
              <a:tblPr firstRow="1" bandRow="1" bandCol="1">
                <a:tableStyleId>{CAAAB887-16D1-4126-A36C-5330455EE609}</a:tableStyleId>
              </a:tblPr>
              <a:tblGrid>
                <a:gridCol w="1981201">
                  <a:extLst>
                    <a:ext uri="{9D8B030D-6E8A-4147-A177-3AD203B41FA5}">
                      <a16:colId xmlns:a16="http://schemas.microsoft.com/office/drawing/2014/main" val="2194989501"/>
                    </a:ext>
                  </a:extLst>
                </a:gridCol>
                <a:gridCol w="1981201">
                  <a:extLst>
                    <a:ext uri="{9D8B030D-6E8A-4147-A177-3AD203B41FA5}">
                      <a16:colId xmlns:a16="http://schemas.microsoft.com/office/drawing/2014/main" val="197492236"/>
                    </a:ext>
                  </a:extLst>
                </a:gridCol>
              </a:tblGrid>
              <a:tr h="188186">
                <a:tc>
                  <a:txBody>
                    <a:bodyPr/>
                    <a:lstStyle/>
                    <a:p>
                      <a:pPr marL="0" marR="0">
                        <a:spcBef>
                          <a:spcPts val="180"/>
                        </a:spcBef>
                        <a:spcAft>
                          <a:spcPts val="180"/>
                        </a:spcAft>
                      </a:pPr>
                      <a:r>
                        <a:rPr lang="en-US" sz="1000" dirty="0">
                          <a:effectLst/>
                        </a:rPr>
                        <a:t>Index</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solidFill>
                      <a:schemeClr val="accent5">
                        <a:lumMod val="40000"/>
                        <a:lumOff val="60000"/>
                      </a:schemeClr>
                    </a:solidFill>
                  </a:tcPr>
                </a:tc>
                <a:tc>
                  <a:txBody>
                    <a:bodyPr/>
                    <a:lstStyle/>
                    <a:p>
                      <a:pPr marL="0" marR="0">
                        <a:spcBef>
                          <a:spcPts val="180"/>
                        </a:spcBef>
                        <a:spcAft>
                          <a:spcPts val="180"/>
                        </a:spcAft>
                      </a:pPr>
                      <a:r>
                        <a:rPr lang="en-US" sz="1000" dirty="0">
                          <a:effectLst/>
                        </a:rPr>
                        <a:t>Distance to New Patient</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solidFill>
                      <a:schemeClr val="accent5">
                        <a:lumMod val="40000"/>
                        <a:lumOff val="60000"/>
                      </a:schemeClr>
                    </a:solidFill>
                  </a:tcPr>
                </a:tc>
                <a:extLst>
                  <a:ext uri="{0D108BD9-81ED-4DB2-BD59-A6C34878D82A}">
                    <a16:rowId xmlns:a16="http://schemas.microsoft.com/office/drawing/2014/main" val="1269515342"/>
                  </a:ext>
                </a:extLst>
              </a:tr>
              <a:tr h="188186">
                <a:tc>
                  <a:txBody>
                    <a:bodyPr/>
                    <a:lstStyle/>
                    <a:p>
                      <a:pPr marL="0" marR="0">
                        <a:spcBef>
                          <a:spcPts val="180"/>
                        </a:spcBef>
                        <a:spcAft>
                          <a:spcPts val="180"/>
                        </a:spcAft>
                      </a:pPr>
                      <a:r>
                        <a:rPr lang="en-US" sz="1000">
                          <a:effectLst/>
                        </a:rPr>
                        <a:t>4</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180"/>
                        </a:spcBef>
                        <a:spcAft>
                          <a:spcPts val="180"/>
                        </a:spcAft>
                      </a:pPr>
                      <a:r>
                        <a:rPr lang="en-US" sz="1000" dirty="0">
                          <a:effectLst/>
                        </a:rPr>
                        <a:t>0.98</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567203740"/>
                  </a:ext>
                </a:extLst>
              </a:tr>
              <a:tr h="188186">
                <a:tc>
                  <a:txBody>
                    <a:bodyPr/>
                    <a:lstStyle/>
                    <a:p>
                      <a:pPr marL="0" marR="0">
                        <a:spcBef>
                          <a:spcPts val="180"/>
                        </a:spcBef>
                        <a:spcAft>
                          <a:spcPts val="180"/>
                        </a:spcAft>
                      </a:pPr>
                      <a:r>
                        <a:rPr lang="en-US" sz="1000">
                          <a:effectLst/>
                        </a:rPr>
                        <a:t>3</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180"/>
                        </a:spcBef>
                        <a:spcAft>
                          <a:spcPts val="180"/>
                        </a:spcAft>
                      </a:pPr>
                      <a:r>
                        <a:rPr lang="en-US" sz="1000" dirty="0">
                          <a:effectLst/>
                        </a:rPr>
                        <a:t>1.17</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21155550"/>
                  </a:ext>
                </a:extLst>
              </a:tr>
              <a:tr h="188186">
                <a:tc>
                  <a:txBody>
                    <a:bodyPr/>
                    <a:lstStyle/>
                    <a:p>
                      <a:pPr marL="0" marR="0">
                        <a:spcBef>
                          <a:spcPts val="180"/>
                        </a:spcBef>
                        <a:spcAft>
                          <a:spcPts val="180"/>
                        </a:spcAft>
                      </a:pPr>
                      <a:r>
                        <a:rPr lang="en-US" sz="1000">
                          <a:effectLst/>
                        </a:rPr>
                        <a:t>2</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180"/>
                        </a:spcBef>
                        <a:spcAft>
                          <a:spcPts val="180"/>
                        </a:spcAft>
                      </a:pPr>
                      <a:r>
                        <a:rPr lang="en-US" sz="1000" dirty="0">
                          <a:effectLst/>
                        </a:rPr>
                        <a:t>1.91</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371467700"/>
                  </a:ext>
                </a:extLst>
              </a:tr>
            </a:tbl>
          </a:graphicData>
        </a:graphic>
      </p:graphicFrame>
    </p:spTree>
    <p:extLst>
      <p:ext uri="{BB962C8B-B14F-4D97-AF65-F5344CB8AC3E}">
        <p14:creationId xmlns:p14="http://schemas.microsoft.com/office/powerpoint/2010/main" val="24319559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DE2C8F-DF11-0513-0A7C-B6D2BB87232E}"/>
              </a:ext>
            </a:extLst>
          </p:cNvPr>
          <p:cNvSpPr>
            <a:spLocks noGrp="1"/>
          </p:cNvSpPr>
          <p:nvPr>
            <p:ph type="title"/>
          </p:nvPr>
        </p:nvSpPr>
        <p:spPr/>
        <p:txBody>
          <a:bodyPr>
            <a:normAutofit fontScale="90000"/>
          </a:bodyPr>
          <a:lstStyle/>
          <a:p>
            <a:r>
              <a:rPr lang="en-US" dirty="0"/>
              <a:t>K-NN Implementation</a:t>
            </a:r>
          </a:p>
        </p:txBody>
      </p:sp>
      <p:sp>
        <p:nvSpPr>
          <p:cNvPr id="14" name="Google Shape;441;p18">
            <a:extLst>
              <a:ext uri="{FF2B5EF4-FFF2-40B4-BE49-F238E27FC236}">
                <a16:creationId xmlns:a16="http://schemas.microsoft.com/office/drawing/2014/main" id="{C8F895B4-2983-D0F5-7947-556D0AA0314F}"/>
              </a:ext>
            </a:extLst>
          </p:cNvPr>
          <p:cNvSpPr/>
          <p:nvPr/>
        </p:nvSpPr>
        <p:spPr>
          <a:xfrm>
            <a:off x="828238" y="1186412"/>
            <a:ext cx="3375483" cy="464400"/>
          </a:xfrm>
          <a:prstGeom prst="roundRect">
            <a:avLst>
              <a:gd name="adj" fmla="val 50000"/>
            </a:avLst>
          </a:prstGeom>
          <a:solidFill>
            <a:schemeClr val="accent1">
              <a:lumMod val="20000"/>
              <a:lumOff val="8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t>Final Classification</a:t>
            </a:r>
            <a:endParaRPr dirty="0"/>
          </a:p>
        </p:txBody>
      </p:sp>
      <p:sp>
        <p:nvSpPr>
          <p:cNvPr id="16" name="TextBox 15">
            <a:extLst>
              <a:ext uri="{FF2B5EF4-FFF2-40B4-BE49-F238E27FC236}">
                <a16:creationId xmlns:a16="http://schemas.microsoft.com/office/drawing/2014/main" id="{C755590A-02F1-5F13-4FC5-0D8216990E77}"/>
              </a:ext>
            </a:extLst>
          </p:cNvPr>
          <p:cNvSpPr txBox="1"/>
          <p:nvPr/>
        </p:nvSpPr>
        <p:spPr>
          <a:xfrm>
            <a:off x="2628900" y="2054349"/>
            <a:ext cx="4220308" cy="487313"/>
          </a:xfrm>
          <a:prstGeom prst="rect">
            <a:avLst/>
          </a:prstGeom>
          <a:noFill/>
        </p:spPr>
        <p:txBody>
          <a:bodyPr wrap="square">
            <a:spAutoFit/>
          </a:bodyPr>
          <a:lstStyle/>
          <a:p>
            <a:pPr marL="0" marR="0">
              <a:spcBef>
                <a:spcPts val="200"/>
              </a:spcBef>
              <a:spcAft>
                <a:spcPts val="0"/>
              </a:spcAft>
            </a:pPr>
            <a:r>
              <a:rPr lang="en-US" sz="1200" b="1" kern="100" dirty="0">
                <a:solidFill>
                  <a:srgbClr val="1F3763"/>
                </a:solidFill>
                <a:effectLst/>
                <a:latin typeface="Times New Roman" panose="02020603050405020304" pitchFamily="18" charset="0"/>
                <a:ea typeface="Times New Roman" panose="02020603050405020304" pitchFamily="18" charset="0"/>
                <a:cs typeface="Times New Roman" panose="02020603050405020304" pitchFamily="18" charset="0"/>
              </a:rPr>
              <a:t>Final Classification</a:t>
            </a:r>
          </a:p>
          <a:p>
            <a:pPr marL="0" marR="0">
              <a:spcBef>
                <a:spcPts val="200"/>
              </a:spcBef>
              <a:spcAft>
                <a:spcPts val="0"/>
              </a:spcAft>
            </a:pPr>
            <a:endParaRPr lang="en-US" sz="1200" b="1" kern="100" dirty="0">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endParaRPr>
          </a:p>
        </p:txBody>
      </p:sp>
      <p:graphicFrame>
        <p:nvGraphicFramePr>
          <p:cNvPr id="3" name="Table 2">
            <a:extLst>
              <a:ext uri="{FF2B5EF4-FFF2-40B4-BE49-F238E27FC236}">
                <a16:creationId xmlns:a16="http://schemas.microsoft.com/office/drawing/2014/main" id="{16618650-C131-141E-5C43-9DDBC95013BE}"/>
              </a:ext>
            </a:extLst>
          </p:cNvPr>
          <p:cNvGraphicFramePr>
            <a:graphicFrameLocks noGrp="1"/>
          </p:cNvGraphicFramePr>
          <p:nvPr>
            <p:extLst>
              <p:ext uri="{D42A27DB-BD31-4B8C-83A1-F6EECF244321}">
                <p14:modId xmlns:p14="http://schemas.microsoft.com/office/powerpoint/2010/main" val="1906776855"/>
              </p:ext>
            </p:extLst>
          </p:nvPr>
        </p:nvGraphicFramePr>
        <p:xfrm>
          <a:off x="2187742" y="2550058"/>
          <a:ext cx="5416216" cy="609600"/>
        </p:xfrm>
        <a:graphic>
          <a:graphicData uri="http://schemas.openxmlformats.org/drawingml/2006/table">
            <a:tbl>
              <a:tblPr firstRow="1" bandRow="1" bandCol="1">
                <a:tableStyleId>{CAAAB887-16D1-4126-A36C-5330455EE609}</a:tableStyleId>
              </a:tblPr>
              <a:tblGrid>
                <a:gridCol w="2708108">
                  <a:extLst>
                    <a:ext uri="{9D8B030D-6E8A-4147-A177-3AD203B41FA5}">
                      <a16:colId xmlns:a16="http://schemas.microsoft.com/office/drawing/2014/main" val="2062879739"/>
                    </a:ext>
                  </a:extLst>
                </a:gridCol>
                <a:gridCol w="2708108">
                  <a:extLst>
                    <a:ext uri="{9D8B030D-6E8A-4147-A177-3AD203B41FA5}">
                      <a16:colId xmlns:a16="http://schemas.microsoft.com/office/drawing/2014/main" val="1860992607"/>
                    </a:ext>
                  </a:extLst>
                </a:gridCol>
              </a:tblGrid>
              <a:tr h="74289">
                <a:tc>
                  <a:txBody>
                    <a:bodyPr/>
                    <a:lstStyle/>
                    <a:p>
                      <a:pPr marL="0" marR="0">
                        <a:spcBef>
                          <a:spcPts val="180"/>
                        </a:spcBef>
                        <a:spcAft>
                          <a:spcPts val="180"/>
                        </a:spcAft>
                      </a:pPr>
                      <a:r>
                        <a:rPr lang="en-US" sz="1000" dirty="0">
                          <a:effectLst/>
                        </a:rPr>
                        <a:t>Index</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solidFill>
                      <a:schemeClr val="accent5">
                        <a:lumMod val="40000"/>
                        <a:lumOff val="60000"/>
                      </a:schemeClr>
                    </a:solidFill>
                  </a:tcPr>
                </a:tc>
                <a:tc>
                  <a:txBody>
                    <a:bodyPr/>
                    <a:lstStyle/>
                    <a:p>
                      <a:pPr marL="0" marR="0">
                        <a:spcBef>
                          <a:spcPts val="180"/>
                        </a:spcBef>
                        <a:spcAft>
                          <a:spcPts val="180"/>
                        </a:spcAft>
                      </a:pPr>
                      <a:r>
                        <a:rPr lang="en-US" sz="1000" dirty="0">
                          <a:effectLst/>
                        </a:rPr>
                        <a:t>Target (heart disease?)</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solidFill>
                      <a:schemeClr val="accent5">
                        <a:lumMod val="40000"/>
                        <a:lumOff val="60000"/>
                      </a:schemeClr>
                    </a:solidFill>
                  </a:tcPr>
                </a:tc>
                <a:extLst>
                  <a:ext uri="{0D108BD9-81ED-4DB2-BD59-A6C34878D82A}">
                    <a16:rowId xmlns:a16="http://schemas.microsoft.com/office/drawing/2014/main" val="3142879240"/>
                  </a:ext>
                </a:extLst>
              </a:tr>
              <a:tr h="74289">
                <a:tc>
                  <a:txBody>
                    <a:bodyPr/>
                    <a:lstStyle/>
                    <a:p>
                      <a:pPr marL="0" marR="0">
                        <a:spcBef>
                          <a:spcPts val="180"/>
                        </a:spcBef>
                        <a:spcAft>
                          <a:spcPts val="180"/>
                        </a:spcAft>
                      </a:pPr>
                      <a:r>
                        <a:rPr lang="en-US" sz="1000">
                          <a:effectLst/>
                        </a:rPr>
                        <a:t>4</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180"/>
                        </a:spcBef>
                        <a:spcAft>
                          <a:spcPts val="180"/>
                        </a:spcAft>
                      </a:pPr>
                      <a:r>
                        <a:rPr lang="en-US" sz="1000">
                          <a:effectLst/>
                        </a:rPr>
                        <a:t>0 (No)</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79939282"/>
                  </a:ext>
                </a:extLst>
              </a:tr>
              <a:tr h="74289">
                <a:tc>
                  <a:txBody>
                    <a:bodyPr/>
                    <a:lstStyle/>
                    <a:p>
                      <a:pPr marL="0" marR="0">
                        <a:spcBef>
                          <a:spcPts val="180"/>
                        </a:spcBef>
                        <a:spcAft>
                          <a:spcPts val="180"/>
                        </a:spcAft>
                      </a:pPr>
                      <a:r>
                        <a:rPr lang="en-US" sz="1000">
                          <a:effectLst/>
                        </a:rPr>
                        <a:t>3</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180"/>
                        </a:spcBef>
                        <a:spcAft>
                          <a:spcPts val="180"/>
                        </a:spcAft>
                      </a:pPr>
                      <a:r>
                        <a:rPr lang="en-US" sz="1000">
                          <a:effectLst/>
                        </a:rPr>
                        <a:t>0 (No)</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07368833"/>
                  </a:ext>
                </a:extLst>
              </a:tr>
              <a:tr h="74289">
                <a:tc>
                  <a:txBody>
                    <a:bodyPr/>
                    <a:lstStyle/>
                    <a:p>
                      <a:pPr marL="0" marR="0">
                        <a:spcBef>
                          <a:spcPts val="180"/>
                        </a:spcBef>
                        <a:spcAft>
                          <a:spcPts val="180"/>
                        </a:spcAft>
                      </a:pPr>
                      <a:r>
                        <a:rPr lang="en-US" sz="1000" dirty="0">
                          <a:effectLst/>
                        </a:rPr>
                        <a:t>2</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180"/>
                        </a:spcBef>
                        <a:spcAft>
                          <a:spcPts val="180"/>
                        </a:spcAft>
                      </a:pPr>
                      <a:r>
                        <a:rPr lang="en-US" sz="1000" dirty="0">
                          <a:effectLst/>
                        </a:rPr>
                        <a:t>1 (Yes)</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858663378"/>
                  </a:ext>
                </a:extLst>
              </a:tr>
            </a:tbl>
          </a:graphicData>
        </a:graphic>
      </p:graphicFrame>
    </p:spTree>
    <p:extLst>
      <p:ext uri="{BB962C8B-B14F-4D97-AF65-F5344CB8AC3E}">
        <p14:creationId xmlns:p14="http://schemas.microsoft.com/office/powerpoint/2010/main" val="5698049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DE2C8F-DF11-0513-0A7C-B6D2BB87232E}"/>
              </a:ext>
            </a:extLst>
          </p:cNvPr>
          <p:cNvSpPr>
            <a:spLocks noGrp="1"/>
          </p:cNvSpPr>
          <p:nvPr>
            <p:ph type="title"/>
          </p:nvPr>
        </p:nvSpPr>
        <p:spPr/>
        <p:txBody>
          <a:bodyPr>
            <a:normAutofit fontScale="90000"/>
          </a:bodyPr>
          <a:lstStyle/>
          <a:p>
            <a:r>
              <a:rPr lang="en-US" dirty="0"/>
              <a:t>K-NN Implementation</a:t>
            </a:r>
          </a:p>
        </p:txBody>
      </p:sp>
      <p:sp>
        <p:nvSpPr>
          <p:cNvPr id="14" name="Google Shape;441;p18">
            <a:extLst>
              <a:ext uri="{FF2B5EF4-FFF2-40B4-BE49-F238E27FC236}">
                <a16:creationId xmlns:a16="http://schemas.microsoft.com/office/drawing/2014/main" id="{C8F895B4-2983-D0F5-7947-556D0AA0314F}"/>
              </a:ext>
            </a:extLst>
          </p:cNvPr>
          <p:cNvSpPr/>
          <p:nvPr/>
        </p:nvSpPr>
        <p:spPr>
          <a:xfrm>
            <a:off x="828238" y="1186412"/>
            <a:ext cx="3375483" cy="464400"/>
          </a:xfrm>
          <a:prstGeom prst="roundRect">
            <a:avLst>
              <a:gd name="adj" fmla="val 50000"/>
            </a:avLst>
          </a:prstGeom>
          <a:solidFill>
            <a:schemeClr val="accent1">
              <a:lumMod val="20000"/>
              <a:lumOff val="8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t>Graphical Illustration</a:t>
            </a:r>
            <a:endParaRPr dirty="0"/>
          </a:p>
        </p:txBody>
      </p:sp>
      <p:pic>
        <p:nvPicPr>
          <p:cNvPr id="4" name="Picture 3" descr="A graph with different colored dots&#10;&#10;Description automatically generated">
            <a:extLst>
              <a:ext uri="{FF2B5EF4-FFF2-40B4-BE49-F238E27FC236}">
                <a16:creationId xmlns:a16="http://schemas.microsoft.com/office/drawing/2014/main" id="{7C533368-AAC5-E8F2-5053-79310994B4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15978" y="1773382"/>
            <a:ext cx="4743803" cy="2958643"/>
          </a:xfrm>
          <a:prstGeom prst="rect">
            <a:avLst/>
          </a:prstGeom>
        </p:spPr>
      </p:pic>
      <p:cxnSp>
        <p:nvCxnSpPr>
          <p:cNvPr id="6" name="Straight Arrow Connector 5">
            <a:extLst>
              <a:ext uri="{FF2B5EF4-FFF2-40B4-BE49-F238E27FC236}">
                <a16:creationId xmlns:a16="http://schemas.microsoft.com/office/drawing/2014/main" id="{F46628C9-C74B-6C66-BABC-8C283297EB0C}"/>
              </a:ext>
            </a:extLst>
          </p:cNvPr>
          <p:cNvCxnSpPr/>
          <p:nvPr/>
        </p:nvCxnSpPr>
        <p:spPr>
          <a:xfrm flipH="1" flipV="1">
            <a:off x="5591175" y="3724275"/>
            <a:ext cx="152400" cy="636350"/>
          </a:xfrm>
          <a:prstGeom prst="straightConnector1">
            <a:avLst/>
          </a:prstGeom>
          <a:ln>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2C052AB8-FB91-832A-7DE9-AC77E95AD84D}"/>
              </a:ext>
            </a:extLst>
          </p:cNvPr>
          <p:cNvCxnSpPr>
            <a:cxnSpLocks/>
          </p:cNvCxnSpPr>
          <p:nvPr/>
        </p:nvCxnSpPr>
        <p:spPr>
          <a:xfrm flipH="1" flipV="1">
            <a:off x="5181600" y="4200525"/>
            <a:ext cx="561975" cy="160100"/>
          </a:xfrm>
          <a:prstGeom prst="straightConnector1">
            <a:avLst/>
          </a:prstGeom>
          <a:ln>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9FFBF453-CB77-5E66-EF03-ECB734D80B7D}"/>
              </a:ext>
            </a:extLst>
          </p:cNvPr>
          <p:cNvCxnSpPr>
            <a:cxnSpLocks/>
          </p:cNvCxnSpPr>
          <p:nvPr/>
        </p:nvCxnSpPr>
        <p:spPr>
          <a:xfrm flipH="1" flipV="1">
            <a:off x="5086350" y="4280575"/>
            <a:ext cx="657225" cy="80050"/>
          </a:xfrm>
          <a:prstGeom prst="straightConnector1">
            <a:avLst/>
          </a:prstGeom>
          <a:ln>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AA3D7687-2127-7DCC-0B6A-D8FF871650F4}"/>
              </a:ext>
            </a:extLst>
          </p:cNvPr>
          <p:cNvSpPr/>
          <p:nvPr/>
        </p:nvSpPr>
        <p:spPr>
          <a:xfrm>
            <a:off x="5681662" y="4320600"/>
            <a:ext cx="123825" cy="8005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973367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4FCC619-7890-51DD-1234-9079EE0D7C63}"/>
              </a:ext>
            </a:extLst>
          </p:cNvPr>
          <p:cNvSpPr>
            <a:spLocks noGrp="1"/>
          </p:cNvSpPr>
          <p:nvPr>
            <p:ph type="title"/>
          </p:nvPr>
        </p:nvSpPr>
        <p:spPr/>
        <p:txBody>
          <a:bodyPr>
            <a:normAutofit fontScale="90000"/>
          </a:bodyPr>
          <a:lstStyle/>
          <a:p>
            <a:r>
              <a:rPr lang="en-US" dirty="0"/>
              <a:t>Result Discussion</a:t>
            </a:r>
          </a:p>
        </p:txBody>
      </p:sp>
      <p:sp>
        <p:nvSpPr>
          <p:cNvPr id="5" name="Rectangle 1">
            <a:extLst>
              <a:ext uri="{FF2B5EF4-FFF2-40B4-BE49-F238E27FC236}">
                <a16:creationId xmlns:a16="http://schemas.microsoft.com/office/drawing/2014/main" id="{0595946B-D29F-4641-5B2E-5715F0132ED2}"/>
              </a:ext>
            </a:extLst>
          </p:cNvPr>
          <p:cNvSpPr>
            <a:spLocks noChangeArrowheads="1"/>
          </p:cNvSpPr>
          <p:nvPr/>
        </p:nvSpPr>
        <p:spPr bwMode="auto">
          <a:xfrm>
            <a:off x="1266091" y="2802468"/>
            <a:ext cx="1654299" cy="4667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100" b="0" i="0" u="none" strike="noStrike" cap="none" normalizeH="0" baseline="0" dirty="0">
                <a:ln>
                  <a:noFill/>
                </a:ln>
                <a:solidFill>
                  <a:schemeClr val="tx1"/>
                </a:solidFill>
                <a:effectLst/>
                <a:latin typeface="Cambria" panose="02040503050406030204" pitchFamily="18" charset="0"/>
                <a:ea typeface="MS Mincho" panose="02020609040205080304" pitchFamily="49" charset="-128"/>
                <a:cs typeface="Times New Roman" panose="02020603050405020304" pitchFamily="18" charset="0"/>
              </a:rPr>
            </a:br>
            <a:r>
              <a:rPr kumimoji="0" lang="en-US" altLang="en-US" sz="1100" b="0" i="0" u="none" strike="noStrike" cap="none" normalizeH="0" baseline="0" dirty="0">
                <a:ln>
                  <a:noFill/>
                </a:ln>
                <a:solidFill>
                  <a:schemeClr val="tx1"/>
                </a:solidFill>
                <a:effectLst/>
                <a:latin typeface="Cambria" panose="02040503050406030204" pitchFamily="18" charset="0"/>
                <a:ea typeface="MS Mincho" panose="02020609040205080304" pitchFamily="49" charset="-128"/>
                <a:cs typeface="Times New Roman" panose="02020603050405020304" pitchFamily="18" charset="0"/>
              </a:rPr>
              <a:t>Accuracy: 0.82 (or 82.00%)</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 name="TextBox 6">
            <a:extLst>
              <a:ext uri="{FF2B5EF4-FFF2-40B4-BE49-F238E27FC236}">
                <a16:creationId xmlns:a16="http://schemas.microsoft.com/office/drawing/2014/main" id="{FEB996EB-9474-42F8-F72D-E39A5517B72A}"/>
              </a:ext>
            </a:extLst>
          </p:cNvPr>
          <p:cNvSpPr txBox="1"/>
          <p:nvPr/>
        </p:nvSpPr>
        <p:spPr>
          <a:xfrm>
            <a:off x="844061" y="1000780"/>
            <a:ext cx="3165231" cy="523220"/>
          </a:xfrm>
          <a:prstGeom prst="rect">
            <a:avLst/>
          </a:prstGeom>
          <a:noFill/>
        </p:spPr>
        <p:txBody>
          <a:bodyPr wrap="square" rtlCol="0">
            <a:spAutoFit/>
          </a:bodyPr>
          <a:lstStyle/>
          <a:p>
            <a:r>
              <a:rPr kumimoji="0" lang="en-US" altLang="en-US" sz="1400" b="1" i="0" u="none" strike="noStrike" cap="none" normalizeH="0" baseline="0" dirty="0">
                <a:ln>
                  <a:noFill/>
                </a:ln>
                <a:solidFill>
                  <a:schemeClr val="tx1"/>
                </a:solidFill>
                <a:effectLst/>
                <a:latin typeface="Times New Roman" panose="02020603050405020304" pitchFamily="18" charset="0"/>
                <a:ea typeface="MS Gothic" panose="020B0609070205080204" pitchFamily="49" charset="-128"/>
                <a:cs typeface="Times New Roman" panose="02020603050405020304" pitchFamily="18" charset="0"/>
              </a:rPr>
              <a:t>Classification</a:t>
            </a:r>
            <a:r>
              <a:rPr kumimoji="0" lang="en-US" altLang="en-US" sz="1400" b="1" i="0" u="none" strike="noStrike" cap="none" normalizeH="0" baseline="0" dirty="0">
                <a:ln>
                  <a:noFill/>
                </a:ln>
                <a:solidFill>
                  <a:schemeClr val="tx1"/>
                </a:solidFill>
                <a:effectLst/>
                <a:latin typeface="Calibri" panose="020F0502020204030204" pitchFamily="34" charset="0"/>
                <a:ea typeface="MS Gothic" panose="020B0609070205080204" pitchFamily="49" charset="-128"/>
                <a:cs typeface="Times New Roman" panose="02020603050405020304" pitchFamily="18" charset="0"/>
              </a:rPr>
              <a:t> </a:t>
            </a:r>
            <a:r>
              <a:rPr kumimoji="0" lang="en-US" altLang="en-US" sz="1400" b="1" i="0" u="none" strike="noStrike" cap="none" normalizeH="0" baseline="0" dirty="0">
                <a:ln>
                  <a:noFill/>
                </a:ln>
                <a:solidFill>
                  <a:schemeClr val="tx1"/>
                </a:solidFill>
                <a:effectLst/>
                <a:latin typeface="Times New Roman" panose="02020603050405020304" pitchFamily="18" charset="0"/>
                <a:ea typeface="MS Gothic" panose="020B0609070205080204" pitchFamily="49" charset="-128"/>
                <a:cs typeface="Times New Roman" panose="02020603050405020304" pitchFamily="18" charset="0"/>
              </a:rPr>
              <a:t>Report</a:t>
            </a:r>
          </a:p>
          <a:p>
            <a:endParaRPr lang="en-US" dirty="0">
              <a:solidFill>
                <a:schemeClr val="tx1"/>
              </a:solidFill>
            </a:endParaRPr>
          </a:p>
        </p:txBody>
      </p:sp>
      <p:graphicFrame>
        <p:nvGraphicFramePr>
          <p:cNvPr id="2" name="Table 1">
            <a:extLst>
              <a:ext uri="{FF2B5EF4-FFF2-40B4-BE49-F238E27FC236}">
                <a16:creationId xmlns:a16="http://schemas.microsoft.com/office/drawing/2014/main" id="{1CD7C441-5945-1DB2-A103-ACE04CAE5727}"/>
              </a:ext>
            </a:extLst>
          </p:cNvPr>
          <p:cNvGraphicFramePr>
            <a:graphicFrameLocks noGrp="1"/>
          </p:cNvGraphicFramePr>
          <p:nvPr>
            <p:extLst>
              <p:ext uri="{D42A27DB-BD31-4B8C-83A1-F6EECF244321}">
                <p14:modId xmlns:p14="http://schemas.microsoft.com/office/powerpoint/2010/main" val="3978558598"/>
              </p:ext>
            </p:extLst>
          </p:nvPr>
        </p:nvGraphicFramePr>
        <p:xfrm>
          <a:off x="1970024" y="1654942"/>
          <a:ext cx="4375912" cy="1051680"/>
        </p:xfrm>
        <a:graphic>
          <a:graphicData uri="http://schemas.openxmlformats.org/drawingml/2006/table">
            <a:tbl>
              <a:tblPr firstRow="1" firstCol="1" bandRow="1">
                <a:tableStyleId>{CAAAB887-16D1-4126-A36C-5330455EE609}</a:tableStyleId>
              </a:tblPr>
              <a:tblGrid>
                <a:gridCol w="1093978">
                  <a:extLst>
                    <a:ext uri="{9D8B030D-6E8A-4147-A177-3AD203B41FA5}">
                      <a16:colId xmlns:a16="http://schemas.microsoft.com/office/drawing/2014/main" val="2572527961"/>
                    </a:ext>
                  </a:extLst>
                </a:gridCol>
                <a:gridCol w="1093978">
                  <a:extLst>
                    <a:ext uri="{9D8B030D-6E8A-4147-A177-3AD203B41FA5}">
                      <a16:colId xmlns:a16="http://schemas.microsoft.com/office/drawing/2014/main" val="4225993046"/>
                    </a:ext>
                  </a:extLst>
                </a:gridCol>
                <a:gridCol w="1093978">
                  <a:extLst>
                    <a:ext uri="{9D8B030D-6E8A-4147-A177-3AD203B41FA5}">
                      <a16:colId xmlns:a16="http://schemas.microsoft.com/office/drawing/2014/main" val="3932213788"/>
                    </a:ext>
                  </a:extLst>
                </a:gridCol>
                <a:gridCol w="1093978">
                  <a:extLst>
                    <a:ext uri="{9D8B030D-6E8A-4147-A177-3AD203B41FA5}">
                      <a16:colId xmlns:a16="http://schemas.microsoft.com/office/drawing/2014/main" val="146553033"/>
                    </a:ext>
                  </a:extLst>
                </a:gridCol>
              </a:tblGrid>
              <a:tr h="262920">
                <a:tc>
                  <a:txBody>
                    <a:bodyPr/>
                    <a:lstStyle/>
                    <a:p>
                      <a:pPr marL="0" marR="0">
                        <a:lnSpc>
                          <a:spcPct val="107000"/>
                        </a:lnSpc>
                        <a:spcBef>
                          <a:spcPts val="0"/>
                        </a:spcBef>
                        <a:spcAft>
                          <a:spcPts val="0"/>
                        </a:spcAft>
                      </a:pPr>
                      <a:r>
                        <a:rPr lang="en-US" sz="1200" kern="100" dirty="0">
                          <a:effectLst/>
                        </a:rPr>
                        <a:t>Class</a:t>
                      </a:r>
                      <a:endParaRPr lang="en-US" sz="10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solidFill>
                      <a:schemeClr val="accent5">
                        <a:lumMod val="40000"/>
                        <a:lumOff val="60000"/>
                      </a:schemeClr>
                    </a:solidFill>
                  </a:tcPr>
                </a:tc>
                <a:tc>
                  <a:txBody>
                    <a:bodyPr/>
                    <a:lstStyle/>
                    <a:p>
                      <a:pPr marL="0" marR="0">
                        <a:lnSpc>
                          <a:spcPct val="107000"/>
                        </a:lnSpc>
                        <a:spcBef>
                          <a:spcPts val="0"/>
                        </a:spcBef>
                        <a:spcAft>
                          <a:spcPts val="0"/>
                        </a:spcAft>
                      </a:pPr>
                      <a:r>
                        <a:rPr lang="en-US" sz="1200" kern="100" dirty="0">
                          <a:effectLst/>
                        </a:rPr>
                        <a:t>Precision</a:t>
                      </a:r>
                      <a:endParaRPr lang="en-US" sz="10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solidFill>
                      <a:schemeClr val="accent5">
                        <a:lumMod val="40000"/>
                        <a:lumOff val="60000"/>
                      </a:schemeClr>
                    </a:solidFill>
                  </a:tcPr>
                </a:tc>
                <a:tc>
                  <a:txBody>
                    <a:bodyPr/>
                    <a:lstStyle/>
                    <a:p>
                      <a:pPr marL="0" marR="0">
                        <a:lnSpc>
                          <a:spcPct val="107000"/>
                        </a:lnSpc>
                        <a:spcBef>
                          <a:spcPts val="0"/>
                        </a:spcBef>
                        <a:spcAft>
                          <a:spcPts val="0"/>
                        </a:spcAft>
                      </a:pPr>
                      <a:r>
                        <a:rPr lang="en-US" sz="1200" kern="100" dirty="0">
                          <a:effectLst/>
                        </a:rPr>
                        <a:t>Recall</a:t>
                      </a:r>
                      <a:endParaRPr lang="en-US" sz="10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solidFill>
                      <a:schemeClr val="accent5">
                        <a:lumMod val="40000"/>
                        <a:lumOff val="60000"/>
                      </a:schemeClr>
                    </a:solidFill>
                  </a:tcPr>
                </a:tc>
                <a:tc>
                  <a:txBody>
                    <a:bodyPr/>
                    <a:lstStyle/>
                    <a:p>
                      <a:pPr marL="0" marR="0">
                        <a:lnSpc>
                          <a:spcPct val="107000"/>
                        </a:lnSpc>
                        <a:spcBef>
                          <a:spcPts val="0"/>
                        </a:spcBef>
                        <a:spcAft>
                          <a:spcPts val="0"/>
                        </a:spcAft>
                      </a:pPr>
                      <a:r>
                        <a:rPr lang="en-US" sz="1200" kern="100" dirty="0">
                          <a:effectLst/>
                        </a:rPr>
                        <a:t>F1-Score</a:t>
                      </a:r>
                      <a:endParaRPr lang="en-US" sz="10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solidFill>
                      <a:schemeClr val="accent5">
                        <a:lumMod val="40000"/>
                        <a:lumOff val="60000"/>
                      </a:schemeClr>
                    </a:solidFill>
                  </a:tcPr>
                </a:tc>
                <a:extLst>
                  <a:ext uri="{0D108BD9-81ED-4DB2-BD59-A6C34878D82A}">
                    <a16:rowId xmlns:a16="http://schemas.microsoft.com/office/drawing/2014/main" val="476647856"/>
                  </a:ext>
                </a:extLst>
              </a:tr>
              <a:tr h="262920">
                <a:tc>
                  <a:txBody>
                    <a:bodyPr/>
                    <a:lstStyle/>
                    <a:p>
                      <a:pPr marL="0" marR="0" algn="r">
                        <a:lnSpc>
                          <a:spcPct val="107000"/>
                        </a:lnSpc>
                        <a:spcBef>
                          <a:spcPts val="0"/>
                        </a:spcBef>
                        <a:spcAft>
                          <a:spcPts val="0"/>
                        </a:spcAft>
                      </a:pPr>
                      <a:r>
                        <a:rPr lang="en-US" sz="1200" kern="100">
                          <a:effectLst/>
                        </a:rPr>
                        <a:t>0</a:t>
                      </a:r>
                      <a:endParaRPr lang="en-US" sz="10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r">
                        <a:lnSpc>
                          <a:spcPct val="107000"/>
                        </a:lnSpc>
                        <a:spcBef>
                          <a:spcPts val="0"/>
                        </a:spcBef>
                        <a:spcAft>
                          <a:spcPts val="0"/>
                        </a:spcAft>
                      </a:pPr>
                      <a:r>
                        <a:rPr lang="en-US" sz="1200" kern="100">
                          <a:effectLst/>
                        </a:rPr>
                        <a:t>80%</a:t>
                      </a:r>
                      <a:endParaRPr lang="en-US" sz="10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r">
                        <a:lnSpc>
                          <a:spcPct val="107000"/>
                        </a:lnSpc>
                        <a:spcBef>
                          <a:spcPts val="0"/>
                        </a:spcBef>
                        <a:spcAft>
                          <a:spcPts val="0"/>
                        </a:spcAft>
                      </a:pPr>
                      <a:r>
                        <a:rPr lang="en-US" sz="1200" kern="100">
                          <a:effectLst/>
                        </a:rPr>
                        <a:t>87%</a:t>
                      </a:r>
                      <a:endParaRPr lang="en-US" sz="10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r">
                        <a:lnSpc>
                          <a:spcPct val="107000"/>
                        </a:lnSpc>
                        <a:spcBef>
                          <a:spcPts val="0"/>
                        </a:spcBef>
                        <a:spcAft>
                          <a:spcPts val="0"/>
                        </a:spcAft>
                      </a:pPr>
                      <a:r>
                        <a:rPr lang="en-US" sz="1200" kern="100">
                          <a:effectLst/>
                        </a:rPr>
                        <a:t>84%</a:t>
                      </a:r>
                      <a:endParaRPr lang="en-US" sz="10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extLst>
                  <a:ext uri="{0D108BD9-81ED-4DB2-BD59-A6C34878D82A}">
                    <a16:rowId xmlns:a16="http://schemas.microsoft.com/office/drawing/2014/main" val="3180790763"/>
                  </a:ext>
                </a:extLst>
              </a:tr>
              <a:tr h="262920">
                <a:tc>
                  <a:txBody>
                    <a:bodyPr/>
                    <a:lstStyle/>
                    <a:p>
                      <a:pPr marL="0" marR="0" algn="r">
                        <a:lnSpc>
                          <a:spcPct val="107000"/>
                        </a:lnSpc>
                        <a:spcBef>
                          <a:spcPts val="0"/>
                        </a:spcBef>
                        <a:spcAft>
                          <a:spcPts val="0"/>
                        </a:spcAft>
                      </a:pPr>
                      <a:r>
                        <a:rPr lang="en-US" sz="1200" kern="100">
                          <a:effectLst/>
                        </a:rPr>
                        <a:t>1</a:t>
                      </a:r>
                      <a:endParaRPr lang="en-US" sz="10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r">
                        <a:lnSpc>
                          <a:spcPct val="107000"/>
                        </a:lnSpc>
                        <a:spcBef>
                          <a:spcPts val="0"/>
                        </a:spcBef>
                        <a:spcAft>
                          <a:spcPts val="0"/>
                        </a:spcAft>
                      </a:pPr>
                      <a:r>
                        <a:rPr lang="en-US" sz="1200" kern="100">
                          <a:effectLst/>
                        </a:rPr>
                        <a:t>85%</a:t>
                      </a:r>
                      <a:endParaRPr lang="en-US" sz="10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r">
                        <a:lnSpc>
                          <a:spcPct val="107000"/>
                        </a:lnSpc>
                        <a:spcBef>
                          <a:spcPts val="0"/>
                        </a:spcBef>
                        <a:spcAft>
                          <a:spcPts val="0"/>
                        </a:spcAft>
                      </a:pPr>
                      <a:r>
                        <a:rPr lang="en-US" sz="1200" kern="100">
                          <a:effectLst/>
                        </a:rPr>
                        <a:t>77%</a:t>
                      </a:r>
                      <a:endParaRPr lang="en-US" sz="10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r">
                        <a:lnSpc>
                          <a:spcPct val="107000"/>
                        </a:lnSpc>
                        <a:spcBef>
                          <a:spcPts val="0"/>
                        </a:spcBef>
                        <a:spcAft>
                          <a:spcPts val="0"/>
                        </a:spcAft>
                      </a:pPr>
                      <a:r>
                        <a:rPr lang="en-US" sz="1200" kern="100">
                          <a:effectLst/>
                        </a:rPr>
                        <a:t>81%</a:t>
                      </a:r>
                      <a:endParaRPr lang="en-US" sz="10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extLst>
                  <a:ext uri="{0D108BD9-81ED-4DB2-BD59-A6C34878D82A}">
                    <a16:rowId xmlns:a16="http://schemas.microsoft.com/office/drawing/2014/main" val="3392271170"/>
                  </a:ext>
                </a:extLst>
              </a:tr>
              <a:tr h="262920">
                <a:tc>
                  <a:txBody>
                    <a:bodyPr/>
                    <a:lstStyle/>
                    <a:p>
                      <a:pPr marL="0" marR="0">
                        <a:lnSpc>
                          <a:spcPct val="107000"/>
                        </a:lnSpc>
                        <a:spcBef>
                          <a:spcPts val="0"/>
                        </a:spcBef>
                        <a:spcAft>
                          <a:spcPts val="0"/>
                        </a:spcAft>
                      </a:pPr>
                      <a:r>
                        <a:rPr lang="en-US" sz="1200" kern="100">
                          <a:effectLst/>
                        </a:rPr>
                        <a:t>Accuracy</a:t>
                      </a:r>
                      <a:endParaRPr lang="en-US" sz="10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r">
                        <a:lnSpc>
                          <a:spcPct val="107000"/>
                        </a:lnSpc>
                        <a:spcBef>
                          <a:spcPts val="0"/>
                        </a:spcBef>
                        <a:spcAft>
                          <a:spcPts val="0"/>
                        </a:spcAft>
                      </a:pPr>
                      <a:r>
                        <a:rPr lang="en-US" sz="1200" kern="100">
                          <a:effectLst/>
                        </a:rPr>
                        <a:t>82%</a:t>
                      </a:r>
                      <a:endParaRPr lang="en-US" sz="10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r">
                        <a:lnSpc>
                          <a:spcPct val="107000"/>
                        </a:lnSpc>
                        <a:spcBef>
                          <a:spcPts val="0"/>
                        </a:spcBef>
                        <a:spcAft>
                          <a:spcPts val="0"/>
                        </a:spcAft>
                      </a:pPr>
                      <a:r>
                        <a:rPr lang="en-US" sz="1200" kern="100">
                          <a:effectLst/>
                        </a:rPr>
                        <a:t>82%</a:t>
                      </a:r>
                      <a:endParaRPr lang="en-US" sz="10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r">
                        <a:lnSpc>
                          <a:spcPct val="107000"/>
                        </a:lnSpc>
                        <a:spcBef>
                          <a:spcPts val="0"/>
                        </a:spcBef>
                        <a:spcAft>
                          <a:spcPts val="0"/>
                        </a:spcAft>
                      </a:pPr>
                      <a:r>
                        <a:rPr lang="en-US" sz="1200" kern="100" dirty="0">
                          <a:effectLst/>
                        </a:rPr>
                        <a:t>82%</a:t>
                      </a:r>
                      <a:endParaRPr lang="en-US" sz="10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extLst>
                  <a:ext uri="{0D108BD9-81ED-4DB2-BD59-A6C34878D82A}">
                    <a16:rowId xmlns:a16="http://schemas.microsoft.com/office/drawing/2014/main" val="2204655494"/>
                  </a:ext>
                </a:extLst>
              </a:tr>
            </a:tbl>
          </a:graphicData>
        </a:graphic>
      </p:graphicFrame>
    </p:spTree>
    <p:extLst>
      <p:ext uri="{BB962C8B-B14F-4D97-AF65-F5344CB8AC3E}">
        <p14:creationId xmlns:p14="http://schemas.microsoft.com/office/powerpoint/2010/main" val="23822465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1CF4CC6B-48B9-E7CC-E57F-DF9551F96C97}"/>
              </a:ext>
            </a:extLst>
          </p:cNvPr>
          <p:cNvSpPr>
            <a:spLocks noGrp="1"/>
          </p:cNvSpPr>
          <p:nvPr>
            <p:ph type="title"/>
          </p:nvPr>
        </p:nvSpPr>
        <p:spPr/>
        <p:txBody>
          <a:bodyPr>
            <a:normAutofit fontScale="90000"/>
          </a:bodyPr>
          <a:lstStyle/>
          <a:p>
            <a:r>
              <a:rPr lang="en-US" dirty="0"/>
              <a:t>Result Discussion</a:t>
            </a:r>
          </a:p>
        </p:txBody>
      </p:sp>
      <mc:AlternateContent xmlns:mc="http://schemas.openxmlformats.org/markup-compatibility/2006" xmlns:a14="http://schemas.microsoft.com/office/drawing/2010/main">
        <mc:Choice Requires="a14">
          <p:sp>
            <p:nvSpPr>
              <p:cNvPr id="10" name="Google Shape;440;p18">
                <a:extLst>
                  <a:ext uri="{FF2B5EF4-FFF2-40B4-BE49-F238E27FC236}">
                    <a16:creationId xmlns:a16="http://schemas.microsoft.com/office/drawing/2014/main" id="{DBC08E70-052B-DD33-2B3A-9F6304EA6AA5}"/>
                  </a:ext>
                </a:extLst>
              </p:cNvPr>
              <p:cNvSpPr/>
              <p:nvPr/>
            </p:nvSpPr>
            <p:spPr>
              <a:xfrm>
                <a:off x="457200" y="870438"/>
                <a:ext cx="7253654" cy="3938955"/>
              </a:xfrm>
              <a:prstGeom prst="roundRect">
                <a:avLst>
                  <a:gd name="adj" fmla="val 50000"/>
                </a:avLst>
              </a:prstGeom>
              <a:solidFill>
                <a:srgbClr val="2776EA">
                  <a:alpha val="12549"/>
                </a:srgbClr>
              </a:solidFill>
              <a:ln>
                <a:noFill/>
              </a:ln>
            </p:spPr>
            <p:txBody>
              <a:bodyPr spcFirstLastPara="1" wrap="square" lIns="91425" tIns="91425" rIns="91425" bIns="91425" anchor="ctr" anchorCtr="0">
                <a:noAutofit/>
              </a:bodyPr>
              <a:lstStyle/>
              <a:p>
                <a:pPr marL="342900" marR="0" lvl="0" indent="-342900">
                  <a:lnSpc>
                    <a:spcPct val="107000"/>
                  </a:lnSpc>
                  <a:spcBef>
                    <a:spcPts val="200"/>
                  </a:spcBef>
                  <a:spcAft>
                    <a:spcPts val="800"/>
                  </a:spcAft>
                  <a:buFont typeface="+mj-lt"/>
                  <a:buAutoNum type="arabicPeriod"/>
                </a:pPr>
                <a:r>
                  <a:rPr lang="en-US" b="1" dirty="0">
                    <a:effectLst/>
                    <a:latin typeface="Times New Roman" panose="02020603050405020304" pitchFamily="18" charset="0"/>
                    <a:ea typeface="Times New Roman" panose="02020603050405020304" pitchFamily="18" charset="0"/>
                    <a:cs typeface="Times New Roman" panose="02020603050405020304" pitchFamily="18" charset="0"/>
                  </a:rPr>
                  <a:t>Confusion Matrix Interpretation</a:t>
                </a:r>
              </a:p>
              <a:p>
                <a:pPr marL="0" marR="0">
                  <a:spcBef>
                    <a:spcPts val="900"/>
                  </a:spcBef>
                  <a:spcAft>
                    <a:spcPts val="900"/>
                  </a:spcAft>
                </a:pPr>
                <a:r>
                  <a:rPr lang="en-US" dirty="0">
                    <a:effectLst/>
                    <a:latin typeface="Times New Roman" panose="02020603050405020304" pitchFamily="18" charset="0"/>
                    <a:ea typeface="Calibri" panose="020F0502020204030204" pitchFamily="34" charset="0"/>
                    <a:cs typeface="Times New Roman" panose="02020603050405020304" pitchFamily="18" charset="0"/>
                  </a:rPr>
                  <a:t>The confusion matrix from the K-Nearest Neighbors (KNN) classifier is:</a:t>
                </a:r>
              </a:p>
              <a:p>
                <a:pPr marL="0" marR="0">
                  <a:spcBef>
                    <a:spcPts val="900"/>
                  </a:spcBef>
                  <a:spcAft>
                    <a:spcPts val="900"/>
                  </a:spcAft>
                </a:pPr>
                <a14:m>
                  <m:oMathPara xmlns:m="http://schemas.openxmlformats.org/officeDocument/2006/math">
                    <m:oMathParaPr>
                      <m:jc m:val="centerGroup"/>
                    </m:oMathParaPr>
                    <m:oMath xmlns:m="http://schemas.openxmlformats.org/officeDocument/2006/math">
                      <m:d>
                        <m:dPr>
                          <m:begChr m:val="["/>
                          <m:endChr m:val="]"/>
                          <m:ctrlPr>
                            <a:rPr lang="en-US" i="1">
                              <a:effectLst/>
                              <a:latin typeface="Cambria Math" panose="02040503050406030204" pitchFamily="18" charset="0"/>
                              <a:ea typeface="Calibri" panose="020F0502020204030204" pitchFamily="34" charset="0"/>
                              <a:cs typeface="Times New Roman" panose="02020603050405020304" pitchFamily="18" charset="0"/>
                            </a:rPr>
                          </m:ctrlPr>
                        </m:dPr>
                        <m:e>
                          <m:m>
                            <m:mPr>
                              <m:plcHide m:val="on"/>
                              <m:mcs>
                                <m:mc>
                                  <m:mcPr>
                                    <m:count m:val="2"/>
                                    <m:mcJc m:val="center"/>
                                  </m:mcPr>
                                </m:mc>
                              </m:mcs>
                              <m:ctrlPr>
                                <a:rPr lang="en-US" i="1">
                                  <a:effectLst/>
                                  <a:latin typeface="Cambria Math" panose="02040503050406030204" pitchFamily="18" charset="0"/>
                                  <a:ea typeface="Calibri" panose="020F0502020204030204" pitchFamily="34" charset="0"/>
                                  <a:cs typeface="Times New Roman" panose="02020603050405020304" pitchFamily="18" charset="0"/>
                                </a:rPr>
                              </m:ctrlPr>
                            </m:mPr>
                            <m:mr>
                              <m:e>
                                <m:r>
                                  <a:rPr lang="en-US" i="1">
                                    <a:effectLst/>
                                    <a:latin typeface="Cambria Math" panose="02040503050406030204" pitchFamily="18" charset="0"/>
                                    <a:ea typeface="Calibri" panose="020F0502020204030204" pitchFamily="34" charset="0"/>
                                    <a:cs typeface="Times New Roman" panose="02020603050405020304" pitchFamily="18" charset="0"/>
                                  </a:rPr>
                                  <m:t>41</m:t>
                                </m:r>
                              </m:e>
                              <m:e>
                                <m:r>
                                  <a:rPr lang="en-US" i="1">
                                    <a:effectLst/>
                                    <a:latin typeface="Cambria Math" panose="02040503050406030204" pitchFamily="18" charset="0"/>
                                    <a:ea typeface="Calibri" panose="020F0502020204030204" pitchFamily="34" charset="0"/>
                                    <a:cs typeface="Times New Roman" panose="02020603050405020304" pitchFamily="18" charset="0"/>
                                  </a:rPr>
                                  <m:t>6</m:t>
                                </m:r>
                              </m:e>
                            </m:mr>
                            <m:mr>
                              <m:e>
                                <m:r>
                                  <a:rPr lang="en-US" i="1">
                                    <a:effectLst/>
                                    <a:latin typeface="Cambria Math" panose="02040503050406030204" pitchFamily="18" charset="0"/>
                                    <a:ea typeface="Calibri" panose="020F0502020204030204" pitchFamily="34" charset="0"/>
                                    <a:cs typeface="Times New Roman" panose="02020603050405020304" pitchFamily="18" charset="0"/>
                                  </a:rPr>
                                  <m:t>10</m:t>
                                </m:r>
                              </m:e>
                              <m:e>
                                <m:r>
                                  <a:rPr lang="en-US" i="1">
                                    <a:effectLst/>
                                    <a:latin typeface="Cambria Math" panose="02040503050406030204" pitchFamily="18" charset="0"/>
                                    <a:ea typeface="Calibri" panose="020F0502020204030204" pitchFamily="34" charset="0"/>
                                    <a:cs typeface="Times New Roman" panose="02020603050405020304" pitchFamily="18" charset="0"/>
                                  </a:rPr>
                                  <m:t>34</m:t>
                                </m:r>
                              </m:e>
                            </m:mr>
                          </m:m>
                        </m:e>
                      </m:d>
                    </m:oMath>
                  </m:oMathPara>
                </a14:m>
                <a:endParaRPr lang="en-US"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spcBef>
                    <a:spcPts val="900"/>
                  </a:spcBef>
                  <a:spcAft>
                    <a:spcPts val="900"/>
                  </a:spcAft>
                </a:pPr>
                <a:r>
                  <a:rPr lang="en-US" dirty="0">
                    <a:effectLst/>
                    <a:latin typeface="Times New Roman" panose="02020603050405020304" pitchFamily="18" charset="0"/>
                    <a:ea typeface="Calibri" panose="020F0502020204030204" pitchFamily="34" charset="0"/>
                    <a:cs typeface="Times New Roman" panose="02020603050405020304" pitchFamily="18" charset="0"/>
                  </a:rPr>
                  <a:t>Where:</a:t>
                </a:r>
              </a:p>
              <a:p>
                <a:pPr marL="342900" marR="0" lvl="0" indent="-342900">
                  <a:spcBef>
                    <a:spcPts val="180"/>
                  </a:spcBef>
                  <a:spcAft>
                    <a:spcPts val="180"/>
                  </a:spcAft>
                  <a:buFont typeface="Symbol" pitchFamily="2" charset="2"/>
                  <a:buChar char=""/>
                </a:pPr>
                <a:r>
                  <a:rPr lang="en-US" b="1" dirty="0">
                    <a:effectLst/>
                    <a:latin typeface="Times New Roman" panose="02020603050405020304" pitchFamily="18" charset="0"/>
                    <a:ea typeface="Calibri" panose="020F0502020204030204" pitchFamily="34" charset="0"/>
                    <a:cs typeface="Times New Roman" panose="02020603050405020304" pitchFamily="18" charset="0"/>
                  </a:rPr>
                  <a:t>True Positives (TP)</a:t>
                </a:r>
                <a:r>
                  <a:rPr lang="en-US" dirty="0">
                    <a:effectLst/>
                    <a:latin typeface="Times New Roman" panose="02020603050405020304" pitchFamily="18" charset="0"/>
                    <a:ea typeface="Calibri" panose="020F0502020204030204" pitchFamily="34" charset="0"/>
                    <a:cs typeface="Times New Roman" panose="02020603050405020304" pitchFamily="18" charset="0"/>
                  </a:rPr>
                  <a:t>: 34 (Correctly predicted class 1 (Heart Disease))</a:t>
                </a:r>
                <a:endParaRPr lang="en-US" dirty="0">
                  <a:effectLst/>
                  <a:latin typeface="Times New Roman" panose="02020603050405020304" pitchFamily="18" charset="0"/>
                  <a:ea typeface="Calibri" panose="020F0502020204030204" pitchFamily="34" charset="0"/>
                  <a:cs typeface="Symbol" pitchFamily="2" charset="2"/>
                </a:endParaRPr>
              </a:p>
              <a:p>
                <a:pPr marL="342900" marR="0" lvl="0" indent="-342900">
                  <a:spcBef>
                    <a:spcPts val="180"/>
                  </a:spcBef>
                  <a:spcAft>
                    <a:spcPts val="180"/>
                  </a:spcAft>
                  <a:buFont typeface="Symbol" pitchFamily="2" charset="2"/>
                  <a:buChar char=""/>
                </a:pPr>
                <a:r>
                  <a:rPr lang="en-US" b="1" dirty="0">
                    <a:effectLst/>
                    <a:latin typeface="Times New Roman" panose="02020603050405020304" pitchFamily="18" charset="0"/>
                    <a:ea typeface="Calibri" panose="020F0502020204030204" pitchFamily="34" charset="0"/>
                    <a:cs typeface="Times New Roman" panose="02020603050405020304" pitchFamily="18" charset="0"/>
                  </a:rPr>
                  <a:t>True Negatives (TN)</a:t>
                </a:r>
                <a:r>
                  <a:rPr lang="en-US" dirty="0">
                    <a:effectLst/>
                    <a:latin typeface="Times New Roman" panose="02020603050405020304" pitchFamily="18" charset="0"/>
                    <a:ea typeface="Calibri" panose="020F0502020204030204" pitchFamily="34" charset="0"/>
                    <a:cs typeface="Times New Roman" panose="02020603050405020304" pitchFamily="18" charset="0"/>
                  </a:rPr>
                  <a:t>: 41 (Correctly predicted class 0 (No Heart Disease))</a:t>
                </a:r>
                <a:endParaRPr lang="en-US" dirty="0">
                  <a:effectLst/>
                  <a:latin typeface="Times New Roman" panose="02020603050405020304" pitchFamily="18" charset="0"/>
                  <a:ea typeface="Calibri" panose="020F0502020204030204" pitchFamily="34" charset="0"/>
                  <a:cs typeface="Symbol" pitchFamily="2" charset="2"/>
                </a:endParaRPr>
              </a:p>
              <a:p>
                <a:pPr marL="342900" marR="0" lvl="0" indent="-342900">
                  <a:spcBef>
                    <a:spcPts val="180"/>
                  </a:spcBef>
                  <a:spcAft>
                    <a:spcPts val="180"/>
                  </a:spcAft>
                  <a:buFont typeface="Symbol" pitchFamily="2" charset="2"/>
                  <a:buChar char=""/>
                </a:pPr>
                <a:r>
                  <a:rPr lang="en-US" b="1" dirty="0">
                    <a:effectLst/>
                    <a:latin typeface="Times New Roman" panose="02020603050405020304" pitchFamily="18" charset="0"/>
                    <a:ea typeface="Calibri" panose="020F0502020204030204" pitchFamily="34" charset="0"/>
                    <a:cs typeface="Times New Roman" panose="02020603050405020304" pitchFamily="18" charset="0"/>
                  </a:rPr>
                  <a:t>False Positives (FP)</a:t>
                </a:r>
                <a:r>
                  <a:rPr lang="en-US" dirty="0">
                    <a:effectLst/>
                    <a:latin typeface="Times New Roman" panose="02020603050405020304" pitchFamily="18" charset="0"/>
                    <a:ea typeface="Calibri" panose="020F0502020204030204" pitchFamily="34" charset="0"/>
                    <a:cs typeface="Times New Roman" panose="02020603050405020304" pitchFamily="18" charset="0"/>
                  </a:rPr>
                  <a:t>: 6 (Incorrectly predicted 1 when it was actually 0)</a:t>
                </a:r>
                <a:endParaRPr lang="en-US" dirty="0">
                  <a:effectLst/>
                  <a:latin typeface="Times New Roman" panose="02020603050405020304" pitchFamily="18" charset="0"/>
                  <a:ea typeface="Calibri" panose="020F0502020204030204" pitchFamily="34" charset="0"/>
                  <a:cs typeface="Symbol" pitchFamily="2" charset="2"/>
                </a:endParaRPr>
              </a:p>
              <a:p>
                <a:pPr marL="342900" marR="0" lvl="0" indent="-342900">
                  <a:spcBef>
                    <a:spcPts val="180"/>
                  </a:spcBef>
                  <a:spcAft>
                    <a:spcPts val="180"/>
                  </a:spcAft>
                  <a:buFont typeface="Symbol" pitchFamily="2" charset="2"/>
                  <a:buChar char=""/>
                </a:pPr>
                <a:r>
                  <a:rPr lang="en-US" b="1" dirty="0">
                    <a:effectLst/>
                    <a:latin typeface="Times New Roman" panose="02020603050405020304" pitchFamily="18" charset="0"/>
                    <a:ea typeface="Calibri" panose="020F0502020204030204" pitchFamily="34" charset="0"/>
                    <a:cs typeface="Times New Roman" panose="02020603050405020304" pitchFamily="18" charset="0"/>
                  </a:rPr>
                  <a:t>False Negatives (FN)</a:t>
                </a:r>
                <a:r>
                  <a:rPr lang="en-US" dirty="0">
                    <a:effectLst/>
                    <a:latin typeface="Times New Roman" panose="02020603050405020304" pitchFamily="18" charset="0"/>
                    <a:ea typeface="Calibri" panose="020F0502020204030204" pitchFamily="34" charset="0"/>
                    <a:cs typeface="Times New Roman" panose="02020603050405020304" pitchFamily="18" charset="0"/>
                  </a:rPr>
                  <a:t>: 10 (Incorrectly predicted 0 when it was actually 1)</a:t>
                </a:r>
                <a:endParaRPr lang="en-US" dirty="0">
                  <a:effectLst/>
                  <a:latin typeface="Times New Roman" panose="02020603050405020304" pitchFamily="18" charset="0"/>
                  <a:ea typeface="Calibri" panose="020F0502020204030204" pitchFamily="34" charset="0"/>
                  <a:cs typeface="Symbol" pitchFamily="2" charset="2"/>
                </a:endParaRPr>
              </a:p>
            </p:txBody>
          </p:sp>
        </mc:Choice>
        <mc:Fallback xmlns="">
          <p:sp>
            <p:nvSpPr>
              <p:cNvPr id="10" name="Google Shape;440;p18">
                <a:extLst>
                  <a:ext uri="{FF2B5EF4-FFF2-40B4-BE49-F238E27FC236}">
                    <a16:creationId xmlns:a16="http://schemas.microsoft.com/office/drawing/2014/main" id="{DBC08E70-052B-DD33-2B3A-9F6304EA6AA5}"/>
                  </a:ext>
                </a:extLst>
              </p:cNvPr>
              <p:cNvSpPr>
                <a:spLocks noRot="1" noChangeAspect="1" noMove="1" noResize="1" noEditPoints="1" noAdjustHandles="1" noChangeArrowheads="1" noChangeShapeType="1" noTextEdit="1"/>
              </p:cNvSpPr>
              <p:nvPr/>
            </p:nvSpPr>
            <p:spPr>
              <a:xfrm>
                <a:off x="457200" y="870438"/>
                <a:ext cx="7253654" cy="3938955"/>
              </a:xfrm>
              <a:prstGeom prst="roundRect">
                <a:avLst>
                  <a:gd name="adj" fmla="val 50000"/>
                </a:avLst>
              </a:prstGeom>
              <a:blipFill>
                <a:blip r:embed="rId2"/>
                <a:stretch>
                  <a:fillRect/>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9990833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1CF4CC6B-48B9-E7CC-E57F-DF9551F96C97}"/>
              </a:ext>
            </a:extLst>
          </p:cNvPr>
          <p:cNvSpPr>
            <a:spLocks noGrp="1"/>
          </p:cNvSpPr>
          <p:nvPr>
            <p:ph type="title"/>
          </p:nvPr>
        </p:nvSpPr>
        <p:spPr/>
        <p:txBody>
          <a:bodyPr>
            <a:normAutofit fontScale="90000"/>
          </a:bodyPr>
          <a:lstStyle/>
          <a:p>
            <a:r>
              <a:rPr lang="en-US" dirty="0"/>
              <a:t>Result Discussion</a:t>
            </a:r>
          </a:p>
        </p:txBody>
      </p:sp>
      <mc:AlternateContent xmlns:mc="http://schemas.openxmlformats.org/markup-compatibility/2006" xmlns:a14="http://schemas.microsoft.com/office/drawing/2010/main">
        <mc:Choice Requires="a14">
          <p:sp>
            <p:nvSpPr>
              <p:cNvPr id="10" name="Google Shape;440;p18">
                <a:extLst>
                  <a:ext uri="{FF2B5EF4-FFF2-40B4-BE49-F238E27FC236}">
                    <a16:creationId xmlns:a16="http://schemas.microsoft.com/office/drawing/2014/main" id="{DBC08E70-052B-DD33-2B3A-9F6304EA6AA5}"/>
                  </a:ext>
                </a:extLst>
              </p:cNvPr>
              <p:cNvSpPr/>
              <p:nvPr/>
            </p:nvSpPr>
            <p:spPr>
              <a:xfrm>
                <a:off x="536332" y="914400"/>
                <a:ext cx="6761283" cy="3894993"/>
              </a:xfrm>
              <a:prstGeom prst="roundRect">
                <a:avLst>
                  <a:gd name="adj" fmla="val 50000"/>
                </a:avLst>
              </a:prstGeom>
              <a:solidFill>
                <a:srgbClr val="2776EA">
                  <a:alpha val="12549"/>
                </a:srgbClr>
              </a:solidFill>
              <a:ln>
                <a:noFill/>
              </a:ln>
            </p:spPr>
            <p:txBody>
              <a:bodyPr spcFirstLastPara="1" wrap="square" lIns="91425" tIns="91425" rIns="91425" bIns="91425" anchor="ctr" anchorCtr="0">
                <a:noAutofit/>
              </a:bodyPr>
              <a:lstStyle/>
              <a:p>
                <a:pPr marL="342900" marR="0" lvl="0" indent="-342900">
                  <a:lnSpc>
                    <a:spcPct val="107000"/>
                  </a:lnSpc>
                  <a:spcBef>
                    <a:spcPts val="200"/>
                  </a:spcBef>
                  <a:spcAft>
                    <a:spcPts val="800"/>
                  </a:spcAft>
                  <a:buFont typeface="+mj-lt"/>
                  <a:buAutoNum type="arabicPeriod"/>
                </a:pPr>
                <a:r>
                  <a:rPr lang="en-US" b="1" dirty="0">
                    <a:effectLst/>
                    <a:latin typeface="Times New Roman" panose="02020603050405020304" pitchFamily="18" charset="0"/>
                    <a:ea typeface="Times New Roman" panose="02020603050405020304" pitchFamily="18" charset="0"/>
                    <a:cs typeface="Times New Roman" panose="02020603050405020304" pitchFamily="18" charset="0"/>
                  </a:rPr>
                  <a:t>Calculating Metrics Using Confusion Matrix</a:t>
                </a:r>
              </a:p>
              <a:p>
                <a:pPr marL="0" marR="0">
                  <a:spcBef>
                    <a:spcPts val="200"/>
                  </a:spcBef>
                  <a:spcAft>
                    <a:spcPts val="0"/>
                  </a:spcAft>
                </a:pPr>
                <a:r>
                  <a:rPr lang="en-US" b="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Accuracy</a:t>
                </a:r>
                <a:endParaRPr lang="en-US" b="1" dirty="0">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marL="0" marR="0">
                  <a:spcBef>
                    <a:spcPts val="900"/>
                  </a:spcBef>
                  <a:spcAft>
                    <a:spcPts val="900"/>
                  </a:spcAft>
                </a:pPr>
                <a:r>
                  <a:rPr lang="en-US" dirty="0">
                    <a:effectLst/>
                    <a:latin typeface="Times New Roman" panose="02020603050405020304" pitchFamily="18" charset="0"/>
                    <a:ea typeface="Calibri" panose="020F0502020204030204" pitchFamily="34" charset="0"/>
                    <a:cs typeface="Times New Roman" panose="02020603050405020304" pitchFamily="18" charset="0"/>
                  </a:rPr>
                  <a:t>Accuracy is the proportion of correctly classified instances among all instances.</a:t>
                </a:r>
              </a:p>
              <a:p>
                <a:pPr marL="0" marR="0">
                  <a:spcBef>
                    <a:spcPts val="900"/>
                  </a:spcBef>
                  <a:spcAft>
                    <a:spcPts val="900"/>
                  </a:spcAft>
                </a:pPr>
                <a14:m>
                  <m:oMathPara xmlns:m="http://schemas.openxmlformats.org/officeDocument/2006/math">
                    <m:oMathParaPr>
                      <m:jc m:val="centerGroup"/>
                    </m:oMathParaPr>
                    <m:oMath xmlns:m="http://schemas.openxmlformats.org/officeDocument/2006/math">
                      <m:r>
                        <a:rPr lang="en-US" i="1">
                          <a:effectLst/>
                          <a:latin typeface="Cambria Math" panose="02040503050406030204" pitchFamily="18" charset="0"/>
                          <a:ea typeface="Calibri" panose="020F0502020204030204" pitchFamily="34" charset="0"/>
                          <a:cs typeface="Times New Roman" panose="02020603050405020304" pitchFamily="18" charset="0"/>
                        </a:rPr>
                        <m:t>𝐴𝑐𝑐𝑢𝑟𝑎𝑐𝑦</m:t>
                      </m:r>
                      <m:r>
                        <a:rPr lang="en-US">
                          <a:effectLst/>
                          <a:latin typeface="Cambria Math" panose="02040503050406030204" pitchFamily="18" charset="0"/>
                          <a:ea typeface="Calibri" panose="020F0502020204030204" pitchFamily="34" charset="0"/>
                          <a:cs typeface="Times New Roman" panose="02020603050405020304" pitchFamily="18" charset="0"/>
                        </a:rPr>
                        <m:t>=</m:t>
                      </m:r>
                      <m:f>
                        <m:fPr>
                          <m:ctrlPr>
                            <a:rPr lang="en-US" i="1">
                              <a:effectLst/>
                              <a:latin typeface="Cambria Math" panose="02040503050406030204" pitchFamily="18" charset="0"/>
                              <a:ea typeface="Calibri" panose="020F0502020204030204" pitchFamily="34" charset="0"/>
                              <a:cs typeface="Times New Roman" panose="02020603050405020304" pitchFamily="18" charset="0"/>
                            </a:rPr>
                          </m:ctrlPr>
                        </m:fPr>
                        <m:num>
                          <m:r>
                            <a:rPr lang="en-US" i="1">
                              <a:effectLst/>
                              <a:latin typeface="Cambria Math" panose="02040503050406030204" pitchFamily="18" charset="0"/>
                              <a:ea typeface="Calibri" panose="020F0502020204030204" pitchFamily="34" charset="0"/>
                              <a:cs typeface="Times New Roman" panose="02020603050405020304" pitchFamily="18" charset="0"/>
                            </a:rPr>
                            <m:t>𝑇𝑃</m:t>
                          </m:r>
                          <m:r>
                            <a:rPr lang="en-US">
                              <a:effectLst/>
                              <a:latin typeface="Cambria Math" panose="02040503050406030204" pitchFamily="18" charset="0"/>
                              <a:ea typeface="Calibri" panose="020F0502020204030204" pitchFamily="34" charset="0"/>
                              <a:cs typeface="Times New Roman" panose="02020603050405020304" pitchFamily="18" charset="0"/>
                            </a:rPr>
                            <m:t>+</m:t>
                          </m:r>
                          <m:r>
                            <a:rPr lang="en-US" i="1">
                              <a:effectLst/>
                              <a:latin typeface="Cambria Math" panose="02040503050406030204" pitchFamily="18" charset="0"/>
                              <a:ea typeface="Calibri" panose="020F0502020204030204" pitchFamily="34" charset="0"/>
                              <a:cs typeface="Times New Roman" panose="02020603050405020304" pitchFamily="18" charset="0"/>
                            </a:rPr>
                            <m:t>𝑇𝑁</m:t>
                          </m:r>
                        </m:num>
                        <m:den>
                          <m:r>
                            <a:rPr lang="en-US" i="1">
                              <a:effectLst/>
                              <a:latin typeface="Cambria Math" panose="02040503050406030204" pitchFamily="18" charset="0"/>
                              <a:ea typeface="Calibri" panose="020F0502020204030204" pitchFamily="34" charset="0"/>
                              <a:cs typeface="Times New Roman" panose="02020603050405020304" pitchFamily="18" charset="0"/>
                            </a:rPr>
                            <m:t>𝑇𝑃</m:t>
                          </m:r>
                          <m:r>
                            <a:rPr lang="en-US">
                              <a:effectLst/>
                              <a:latin typeface="Cambria Math" panose="02040503050406030204" pitchFamily="18" charset="0"/>
                              <a:ea typeface="Calibri" panose="020F0502020204030204" pitchFamily="34" charset="0"/>
                              <a:cs typeface="Times New Roman" panose="02020603050405020304" pitchFamily="18" charset="0"/>
                            </a:rPr>
                            <m:t>+</m:t>
                          </m:r>
                          <m:r>
                            <a:rPr lang="en-US" i="1">
                              <a:effectLst/>
                              <a:latin typeface="Cambria Math" panose="02040503050406030204" pitchFamily="18" charset="0"/>
                              <a:ea typeface="Calibri" panose="020F0502020204030204" pitchFamily="34" charset="0"/>
                              <a:cs typeface="Times New Roman" panose="02020603050405020304" pitchFamily="18" charset="0"/>
                            </a:rPr>
                            <m:t>𝑇𝑁</m:t>
                          </m:r>
                          <m:r>
                            <a:rPr lang="en-US">
                              <a:effectLst/>
                              <a:latin typeface="Cambria Math" panose="02040503050406030204" pitchFamily="18" charset="0"/>
                              <a:ea typeface="Calibri" panose="020F0502020204030204" pitchFamily="34" charset="0"/>
                              <a:cs typeface="Times New Roman" panose="02020603050405020304" pitchFamily="18" charset="0"/>
                            </a:rPr>
                            <m:t>+</m:t>
                          </m:r>
                          <m:r>
                            <a:rPr lang="en-US" i="1">
                              <a:effectLst/>
                              <a:latin typeface="Cambria Math" panose="02040503050406030204" pitchFamily="18" charset="0"/>
                              <a:ea typeface="Calibri" panose="020F0502020204030204" pitchFamily="34" charset="0"/>
                              <a:cs typeface="Times New Roman" panose="02020603050405020304" pitchFamily="18" charset="0"/>
                            </a:rPr>
                            <m:t>𝐹𝑃</m:t>
                          </m:r>
                          <m:r>
                            <a:rPr lang="en-US">
                              <a:effectLst/>
                              <a:latin typeface="Cambria Math" panose="02040503050406030204" pitchFamily="18" charset="0"/>
                              <a:ea typeface="Calibri" panose="020F0502020204030204" pitchFamily="34" charset="0"/>
                              <a:cs typeface="Times New Roman" panose="02020603050405020304" pitchFamily="18" charset="0"/>
                            </a:rPr>
                            <m:t>+</m:t>
                          </m:r>
                          <m:r>
                            <a:rPr lang="en-US" i="1">
                              <a:effectLst/>
                              <a:latin typeface="Cambria Math" panose="02040503050406030204" pitchFamily="18" charset="0"/>
                              <a:ea typeface="Calibri" panose="020F0502020204030204" pitchFamily="34" charset="0"/>
                              <a:cs typeface="Times New Roman" panose="02020603050405020304" pitchFamily="18" charset="0"/>
                            </a:rPr>
                            <m:t>𝐹𝑁</m:t>
                          </m:r>
                        </m:den>
                      </m:f>
                    </m:oMath>
                  </m:oMathPara>
                </a14:m>
                <a:endParaRPr lang="en-US"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spcBef>
                    <a:spcPts val="900"/>
                  </a:spcBef>
                  <a:spcAft>
                    <a:spcPts val="900"/>
                  </a:spcAft>
                </a:pPr>
                <a14:m>
                  <m:oMathPara xmlns:m="http://schemas.openxmlformats.org/officeDocument/2006/math">
                    <m:oMathParaPr>
                      <m:jc m:val="centerGroup"/>
                    </m:oMathParaPr>
                    <m:oMath xmlns:m="http://schemas.openxmlformats.org/officeDocument/2006/math">
                      <m:r>
                        <a:rPr lang="en-US" i="1">
                          <a:effectLst/>
                          <a:latin typeface="Cambria Math" panose="02040503050406030204" pitchFamily="18" charset="0"/>
                          <a:ea typeface="Calibri" panose="020F0502020204030204" pitchFamily="34" charset="0"/>
                          <a:cs typeface="Times New Roman" panose="02020603050405020304" pitchFamily="18" charset="0"/>
                        </a:rPr>
                        <m:t>𝐴𝑐𝑐𝑢𝑟𝑎𝑐𝑦</m:t>
                      </m:r>
                      <m:r>
                        <a:rPr lang="en-US">
                          <a:effectLst/>
                          <a:latin typeface="Cambria Math" panose="02040503050406030204" pitchFamily="18" charset="0"/>
                          <a:ea typeface="Calibri" panose="020F0502020204030204" pitchFamily="34" charset="0"/>
                          <a:cs typeface="Times New Roman" panose="02020603050405020304" pitchFamily="18" charset="0"/>
                        </a:rPr>
                        <m:t>=</m:t>
                      </m:r>
                      <m:f>
                        <m:fPr>
                          <m:ctrlPr>
                            <a:rPr lang="en-US" i="1">
                              <a:effectLst/>
                              <a:latin typeface="Cambria Math" panose="02040503050406030204" pitchFamily="18" charset="0"/>
                              <a:ea typeface="Calibri" panose="020F0502020204030204" pitchFamily="34" charset="0"/>
                              <a:cs typeface="Times New Roman" panose="02020603050405020304" pitchFamily="18" charset="0"/>
                            </a:rPr>
                          </m:ctrlPr>
                        </m:fPr>
                        <m:num>
                          <m:r>
                            <a:rPr lang="en-US" i="1">
                              <a:effectLst/>
                              <a:latin typeface="Cambria Math" panose="02040503050406030204" pitchFamily="18" charset="0"/>
                              <a:ea typeface="Calibri" panose="020F0502020204030204" pitchFamily="34" charset="0"/>
                              <a:cs typeface="Times New Roman" panose="02020603050405020304" pitchFamily="18" charset="0"/>
                            </a:rPr>
                            <m:t>41</m:t>
                          </m:r>
                          <m:r>
                            <a:rPr lang="en-US">
                              <a:effectLst/>
                              <a:latin typeface="Cambria Math" panose="02040503050406030204" pitchFamily="18" charset="0"/>
                              <a:ea typeface="Calibri" panose="020F0502020204030204" pitchFamily="34" charset="0"/>
                              <a:cs typeface="Times New Roman" panose="02020603050405020304" pitchFamily="18" charset="0"/>
                            </a:rPr>
                            <m:t>+</m:t>
                          </m:r>
                          <m:r>
                            <a:rPr lang="en-US" i="1">
                              <a:effectLst/>
                              <a:latin typeface="Cambria Math" panose="02040503050406030204" pitchFamily="18" charset="0"/>
                              <a:ea typeface="Calibri" panose="020F0502020204030204" pitchFamily="34" charset="0"/>
                              <a:cs typeface="Times New Roman" panose="02020603050405020304" pitchFamily="18" charset="0"/>
                            </a:rPr>
                            <m:t>34</m:t>
                          </m:r>
                        </m:num>
                        <m:den>
                          <m:r>
                            <a:rPr lang="en-US" i="1">
                              <a:effectLst/>
                              <a:latin typeface="Cambria Math" panose="02040503050406030204" pitchFamily="18" charset="0"/>
                              <a:ea typeface="Calibri" panose="020F0502020204030204" pitchFamily="34" charset="0"/>
                              <a:cs typeface="Times New Roman" panose="02020603050405020304" pitchFamily="18" charset="0"/>
                            </a:rPr>
                            <m:t>41</m:t>
                          </m:r>
                          <m:r>
                            <a:rPr lang="en-US">
                              <a:effectLst/>
                              <a:latin typeface="Cambria Math" panose="02040503050406030204" pitchFamily="18" charset="0"/>
                              <a:ea typeface="Calibri" panose="020F0502020204030204" pitchFamily="34" charset="0"/>
                              <a:cs typeface="Times New Roman" panose="02020603050405020304" pitchFamily="18" charset="0"/>
                            </a:rPr>
                            <m:t>+</m:t>
                          </m:r>
                          <m:r>
                            <a:rPr lang="en-US" i="1">
                              <a:effectLst/>
                              <a:latin typeface="Cambria Math" panose="02040503050406030204" pitchFamily="18" charset="0"/>
                              <a:ea typeface="Calibri" panose="020F0502020204030204" pitchFamily="34" charset="0"/>
                              <a:cs typeface="Times New Roman" panose="02020603050405020304" pitchFamily="18" charset="0"/>
                            </a:rPr>
                            <m:t>6</m:t>
                          </m:r>
                          <m:r>
                            <a:rPr lang="en-US">
                              <a:effectLst/>
                              <a:latin typeface="Cambria Math" panose="02040503050406030204" pitchFamily="18" charset="0"/>
                              <a:ea typeface="Calibri" panose="020F0502020204030204" pitchFamily="34" charset="0"/>
                              <a:cs typeface="Times New Roman" panose="02020603050405020304" pitchFamily="18" charset="0"/>
                            </a:rPr>
                            <m:t>+</m:t>
                          </m:r>
                          <m:r>
                            <a:rPr lang="en-US" i="1">
                              <a:effectLst/>
                              <a:latin typeface="Cambria Math" panose="02040503050406030204" pitchFamily="18" charset="0"/>
                              <a:ea typeface="Calibri" panose="020F0502020204030204" pitchFamily="34" charset="0"/>
                              <a:cs typeface="Times New Roman" panose="02020603050405020304" pitchFamily="18" charset="0"/>
                            </a:rPr>
                            <m:t>10</m:t>
                          </m:r>
                          <m:r>
                            <a:rPr lang="en-US">
                              <a:effectLst/>
                              <a:latin typeface="Cambria Math" panose="02040503050406030204" pitchFamily="18" charset="0"/>
                              <a:ea typeface="Calibri" panose="020F0502020204030204" pitchFamily="34" charset="0"/>
                              <a:cs typeface="Times New Roman" panose="02020603050405020304" pitchFamily="18" charset="0"/>
                            </a:rPr>
                            <m:t>+</m:t>
                          </m:r>
                          <m:r>
                            <a:rPr lang="en-US" i="1">
                              <a:effectLst/>
                              <a:latin typeface="Cambria Math" panose="02040503050406030204" pitchFamily="18" charset="0"/>
                              <a:ea typeface="Calibri" panose="020F0502020204030204" pitchFamily="34" charset="0"/>
                              <a:cs typeface="Times New Roman" panose="02020603050405020304" pitchFamily="18" charset="0"/>
                            </a:rPr>
                            <m:t>34</m:t>
                          </m:r>
                        </m:den>
                      </m:f>
                      <m:r>
                        <a:rPr lang="en-US">
                          <a:effectLst/>
                          <a:latin typeface="Cambria Math" panose="02040503050406030204" pitchFamily="18" charset="0"/>
                          <a:ea typeface="Calibri" panose="020F0502020204030204" pitchFamily="34" charset="0"/>
                          <a:cs typeface="Times New Roman" panose="02020603050405020304" pitchFamily="18" charset="0"/>
                        </a:rPr>
                        <m:t>=</m:t>
                      </m:r>
                      <m:f>
                        <m:fPr>
                          <m:ctrlPr>
                            <a:rPr lang="en-US" i="1">
                              <a:effectLst/>
                              <a:latin typeface="Cambria Math" panose="02040503050406030204" pitchFamily="18" charset="0"/>
                              <a:ea typeface="Calibri" panose="020F0502020204030204" pitchFamily="34" charset="0"/>
                              <a:cs typeface="Times New Roman" panose="02020603050405020304" pitchFamily="18" charset="0"/>
                            </a:rPr>
                          </m:ctrlPr>
                        </m:fPr>
                        <m:num>
                          <m:r>
                            <a:rPr lang="en-US" i="1">
                              <a:effectLst/>
                              <a:latin typeface="Cambria Math" panose="02040503050406030204" pitchFamily="18" charset="0"/>
                              <a:ea typeface="Calibri" panose="020F0502020204030204" pitchFamily="34" charset="0"/>
                              <a:cs typeface="Times New Roman" panose="02020603050405020304" pitchFamily="18" charset="0"/>
                            </a:rPr>
                            <m:t>75</m:t>
                          </m:r>
                        </m:num>
                        <m:den>
                          <m:r>
                            <a:rPr lang="en-US" i="1">
                              <a:effectLst/>
                              <a:latin typeface="Cambria Math" panose="02040503050406030204" pitchFamily="18" charset="0"/>
                              <a:ea typeface="Calibri" panose="020F0502020204030204" pitchFamily="34" charset="0"/>
                              <a:cs typeface="Times New Roman" panose="02020603050405020304" pitchFamily="18" charset="0"/>
                            </a:rPr>
                            <m:t>91</m:t>
                          </m:r>
                        </m:den>
                      </m:f>
                      <m:r>
                        <a:rPr lang="en-US">
                          <a:effectLst/>
                          <a:latin typeface="Cambria Math" panose="02040503050406030204" pitchFamily="18" charset="0"/>
                          <a:ea typeface="Calibri" panose="020F0502020204030204" pitchFamily="34" charset="0"/>
                          <a:cs typeface="Times New Roman" panose="02020603050405020304" pitchFamily="18" charset="0"/>
                        </a:rPr>
                        <m:t>≈</m:t>
                      </m:r>
                      <m:r>
                        <a:rPr lang="en-US" i="1">
                          <a:effectLst/>
                          <a:latin typeface="Cambria Math" panose="02040503050406030204" pitchFamily="18" charset="0"/>
                          <a:ea typeface="Calibri" panose="020F0502020204030204" pitchFamily="34" charset="0"/>
                          <a:cs typeface="Times New Roman" panose="02020603050405020304" pitchFamily="18" charset="0"/>
                        </a:rPr>
                        <m:t>0.824</m:t>
                      </m:r>
                    </m:oMath>
                  </m:oMathPara>
                </a14:m>
                <a:endParaRPr lang="en-US"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spcBef>
                    <a:spcPts val="900"/>
                  </a:spcBef>
                  <a:spcAft>
                    <a:spcPts val="900"/>
                  </a:spcAft>
                </a:pPr>
                <a:r>
                  <a:rPr lang="en-US" dirty="0">
                    <a:effectLst/>
                    <a:latin typeface="Times New Roman" panose="02020603050405020304" pitchFamily="18" charset="0"/>
                    <a:ea typeface="Calibri" panose="020F0502020204030204" pitchFamily="34" charset="0"/>
                    <a:cs typeface="Times New Roman" panose="02020603050405020304" pitchFamily="18" charset="0"/>
                  </a:rPr>
                  <a:t>So, the accuracy of the </a:t>
                </a:r>
                <a:r>
                  <a:rPr lang="en-US" b="1" dirty="0">
                    <a:effectLst/>
                    <a:latin typeface="Times New Roman" panose="02020603050405020304" pitchFamily="18" charset="0"/>
                    <a:ea typeface="Calibri" panose="020F0502020204030204" pitchFamily="34" charset="0"/>
                    <a:cs typeface="Times New Roman" panose="02020603050405020304" pitchFamily="18" charset="0"/>
                  </a:rPr>
                  <a:t>KNN classifier is 82.42%</a:t>
                </a:r>
                <a:r>
                  <a:rPr lang="en-US" dirty="0">
                    <a:effectLst/>
                    <a:latin typeface="Times New Roman" panose="02020603050405020304" pitchFamily="18" charset="0"/>
                    <a:ea typeface="Calibri" panose="020F0502020204030204" pitchFamily="34" charset="0"/>
                    <a:cs typeface="Times New Roman" panose="02020603050405020304" pitchFamily="18" charset="0"/>
                  </a:rPr>
                  <a:t>.</a:t>
                </a:r>
              </a:p>
              <a:p>
                <a:pPr marR="0" lvl="0">
                  <a:lnSpc>
                    <a:spcPct val="107000"/>
                  </a:lnSpc>
                  <a:spcBef>
                    <a:spcPts val="200"/>
                  </a:spcBef>
                  <a:spcAft>
                    <a:spcPts val="800"/>
                  </a:spcAft>
                </a:pPr>
                <a:endParaRPr lang="en-US" dirty="0">
                  <a:effectLst/>
                  <a:latin typeface="Times New Roman" panose="02020603050405020304" pitchFamily="18" charset="0"/>
                  <a:ea typeface="Calibri" panose="020F0502020204030204" pitchFamily="34" charset="0"/>
                  <a:cs typeface="Times New Roman" panose="02020603050405020304" pitchFamily="18" charset="0"/>
                </a:endParaRPr>
              </a:p>
            </p:txBody>
          </p:sp>
        </mc:Choice>
        <mc:Fallback xmlns="">
          <p:sp>
            <p:nvSpPr>
              <p:cNvPr id="10" name="Google Shape;440;p18">
                <a:extLst>
                  <a:ext uri="{FF2B5EF4-FFF2-40B4-BE49-F238E27FC236}">
                    <a16:creationId xmlns:a16="http://schemas.microsoft.com/office/drawing/2014/main" id="{DBC08E70-052B-DD33-2B3A-9F6304EA6AA5}"/>
                  </a:ext>
                </a:extLst>
              </p:cNvPr>
              <p:cNvSpPr>
                <a:spLocks noRot="1" noChangeAspect="1" noMove="1" noResize="1" noEditPoints="1" noAdjustHandles="1" noChangeArrowheads="1" noChangeShapeType="1" noTextEdit="1"/>
              </p:cNvSpPr>
              <p:nvPr/>
            </p:nvSpPr>
            <p:spPr>
              <a:xfrm>
                <a:off x="536332" y="914400"/>
                <a:ext cx="6761283" cy="3894993"/>
              </a:xfrm>
              <a:prstGeom prst="roundRect">
                <a:avLst>
                  <a:gd name="adj" fmla="val 50000"/>
                </a:avLst>
              </a:prstGeom>
              <a:blipFill>
                <a:blip r:embed="rId2"/>
                <a:stretch>
                  <a:fillRect/>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27070312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1CF4CC6B-48B9-E7CC-E57F-DF9551F96C97}"/>
              </a:ext>
            </a:extLst>
          </p:cNvPr>
          <p:cNvSpPr>
            <a:spLocks noGrp="1"/>
          </p:cNvSpPr>
          <p:nvPr>
            <p:ph type="title"/>
          </p:nvPr>
        </p:nvSpPr>
        <p:spPr>
          <a:xfrm>
            <a:off x="457200" y="254720"/>
            <a:ext cx="8229600" cy="371400"/>
          </a:xfrm>
        </p:spPr>
        <p:txBody>
          <a:bodyPr>
            <a:normAutofit fontScale="90000"/>
          </a:bodyPr>
          <a:lstStyle/>
          <a:p>
            <a:r>
              <a:rPr lang="en-US" dirty="0"/>
              <a:t>Result Discussion</a:t>
            </a:r>
          </a:p>
        </p:txBody>
      </p:sp>
      <mc:AlternateContent xmlns:mc="http://schemas.openxmlformats.org/markup-compatibility/2006" xmlns:a14="http://schemas.microsoft.com/office/drawing/2010/main">
        <mc:Choice Requires="a14">
          <p:sp>
            <p:nvSpPr>
              <p:cNvPr id="10" name="Google Shape;440;p18">
                <a:extLst>
                  <a:ext uri="{FF2B5EF4-FFF2-40B4-BE49-F238E27FC236}">
                    <a16:creationId xmlns:a16="http://schemas.microsoft.com/office/drawing/2014/main" id="{DBC08E70-052B-DD33-2B3A-9F6304EA6AA5}"/>
                  </a:ext>
                </a:extLst>
              </p:cNvPr>
              <p:cNvSpPr/>
              <p:nvPr/>
            </p:nvSpPr>
            <p:spPr>
              <a:xfrm>
                <a:off x="457200" y="626120"/>
                <a:ext cx="7824651" cy="4381310"/>
              </a:xfrm>
              <a:prstGeom prst="roundRect">
                <a:avLst>
                  <a:gd name="adj" fmla="val 50000"/>
                </a:avLst>
              </a:prstGeom>
              <a:solidFill>
                <a:srgbClr val="2776EA">
                  <a:alpha val="12549"/>
                </a:srgbClr>
              </a:solidFill>
              <a:ln>
                <a:noFill/>
              </a:ln>
            </p:spPr>
            <p:txBody>
              <a:bodyPr spcFirstLastPara="1" wrap="square" lIns="91425" tIns="91425" rIns="91425" bIns="91425" anchor="ctr" anchorCtr="0">
                <a:noAutofit/>
              </a:bodyPr>
              <a:lstStyle/>
              <a:p>
                <a:pPr lvl="1">
                  <a:spcBef>
                    <a:spcPts val="200"/>
                  </a:spcBef>
                </a:pPr>
                <a:r>
                  <a:rPr lang="en-US" sz="1200" b="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Precision (Positive Predictive Value)</a:t>
                </a:r>
                <a:endParaRPr lang="en-US" sz="1200" b="1" dirty="0">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lvl="1">
                  <a:spcBef>
                    <a:spcPts val="900"/>
                  </a:spcBef>
                  <a:spcAft>
                    <a:spcPts val="900"/>
                  </a:spcAft>
                </a:pP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Precision tells us how many of the predicted </a:t>
                </a:r>
                <a:r>
                  <a:rPr lang="en-US" sz="1200" b="1" dirty="0">
                    <a:effectLst/>
                    <a:latin typeface="Times New Roman" panose="02020603050405020304" pitchFamily="18" charset="0"/>
                    <a:ea typeface="Calibri" panose="020F0502020204030204" pitchFamily="34" charset="0"/>
                    <a:cs typeface="Times New Roman" panose="02020603050405020304" pitchFamily="18" charset="0"/>
                  </a:rPr>
                  <a:t>positive cases</a:t>
                </a: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 were actually </a:t>
                </a:r>
                <a:r>
                  <a:rPr lang="en-US" sz="1200" b="1" dirty="0">
                    <a:effectLst/>
                    <a:latin typeface="Times New Roman" panose="02020603050405020304" pitchFamily="18" charset="0"/>
                    <a:ea typeface="Calibri" panose="020F0502020204030204" pitchFamily="34" charset="0"/>
                    <a:cs typeface="Times New Roman" panose="02020603050405020304" pitchFamily="18" charset="0"/>
                  </a:rPr>
                  <a:t>positive</a:t>
                </a: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a:t>
                </a:r>
              </a:p>
              <a:p>
                <a:pPr lvl="1">
                  <a:spcBef>
                    <a:spcPts val="900"/>
                  </a:spcBef>
                  <a:spcAft>
                    <a:spcPts val="900"/>
                  </a:spcAft>
                </a:pP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For </a:t>
                </a:r>
                <a:r>
                  <a:rPr lang="en-US" sz="1200" b="1" dirty="0">
                    <a:effectLst/>
                    <a:latin typeface="Times New Roman" panose="02020603050405020304" pitchFamily="18" charset="0"/>
                    <a:ea typeface="Calibri" panose="020F0502020204030204" pitchFamily="34" charset="0"/>
                    <a:cs typeface="Times New Roman" panose="02020603050405020304" pitchFamily="18" charset="0"/>
                  </a:rPr>
                  <a:t>class 0 (No Heart Disease)</a:t>
                </a: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a:t>
                </a:r>
              </a:p>
              <a:p>
                <a:pPr lvl="1">
                  <a:spcBef>
                    <a:spcPts val="900"/>
                  </a:spcBef>
                  <a:spcAft>
                    <a:spcPts val="900"/>
                  </a:spcAft>
                </a:pPr>
                <a14:m>
                  <m:oMathPara xmlns:m="http://schemas.openxmlformats.org/officeDocument/2006/math">
                    <m:oMathParaPr>
                      <m:jc m:val="centerGroup"/>
                    </m:oMathParaPr>
                    <m:oMath xmlns:m="http://schemas.openxmlformats.org/officeDocument/2006/math">
                      <m:r>
                        <a:rPr lang="en-US" sz="1200" i="1">
                          <a:effectLst/>
                          <a:latin typeface="Cambria Math" panose="02040503050406030204" pitchFamily="18" charset="0"/>
                          <a:ea typeface="Calibri" panose="020F0502020204030204" pitchFamily="34" charset="0"/>
                          <a:cs typeface="Times New Roman" panose="02020603050405020304" pitchFamily="18" charset="0"/>
                        </a:rPr>
                        <m:t>𝑃𝑟𝑒𝑐𝑖𝑠𝑖𝑜</m:t>
                      </m:r>
                      <m:sSub>
                        <m:sSubPr>
                          <m:ctrlPr>
                            <a:rPr lang="en-US" sz="12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200" i="1">
                              <a:effectLst/>
                              <a:latin typeface="Cambria Math" panose="02040503050406030204" pitchFamily="18" charset="0"/>
                              <a:ea typeface="Calibri" panose="020F0502020204030204" pitchFamily="34" charset="0"/>
                              <a:cs typeface="Times New Roman" panose="02020603050405020304" pitchFamily="18" charset="0"/>
                            </a:rPr>
                            <m:t>𝑛</m:t>
                          </m:r>
                        </m:e>
                        <m:sub>
                          <m:r>
                            <a:rPr lang="en-US" sz="1200" i="1">
                              <a:effectLst/>
                              <a:latin typeface="Cambria Math" panose="02040503050406030204" pitchFamily="18" charset="0"/>
                              <a:ea typeface="Calibri" panose="020F0502020204030204" pitchFamily="34" charset="0"/>
                              <a:cs typeface="Times New Roman" panose="02020603050405020304" pitchFamily="18" charset="0"/>
                            </a:rPr>
                            <m:t>0</m:t>
                          </m:r>
                        </m:sub>
                      </m:sSub>
                      <m:r>
                        <a:rPr lang="en-US" sz="1200">
                          <a:effectLst/>
                          <a:latin typeface="Cambria Math" panose="02040503050406030204" pitchFamily="18" charset="0"/>
                          <a:ea typeface="Calibri" panose="020F0502020204030204" pitchFamily="34" charset="0"/>
                          <a:cs typeface="Times New Roman" panose="02020603050405020304" pitchFamily="18" charset="0"/>
                        </a:rPr>
                        <m:t>=</m:t>
                      </m:r>
                      <m:f>
                        <m:fPr>
                          <m:ctrlPr>
                            <a:rPr lang="en-US" sz="1200" i="1">
                              <a:effectLst/>
                              <a:latin typeface="Cambria Math" panose="02040503050406030204" pitchFamily="18" charset="0"/>
                              <a:ea typeface="Calibri" panose="020F0502020204030204" pitchFamily="34" charset="0"/>
                              <a:cs typeface="Times New Roman" panose="02020603050405020304" pitchFamily="18" charset="0"/>
                            </a:rPr>
                          </m:ctrlPr>
                        </m:fPr>
                        <m:num>
                          <m:r>
                            <a:rPr lang="en-US" sz="1200" i="1">
                              <a:effectLst/>
                              <a:latin typeface="Cambria Math" panose="02040503050406030204" pitchFamily="18" charset="0"/>
                              <a:ea typeface="Calibri" panose="020F0502020204030204" pitchFamily="34" charset="0"/>
                              <a:cs typeface="Times New Roman" panose="02020603050405020304" pitchFamily="18" charset="0"/>
                            </a:rPr>
                            <m:t>𝑇𝑁</m:t>
                          </m:r>
                        </m:num>
                        <m:den>
                          <m:r>
                            <a:rPr lang="en-US" sz="1200" i="1">
                              <a:effectLst/>
                              <a:latin typeface="Cambria Math" panose="02040503050406030204" pitchFamily="18" charset="0"/>
                              <a:ea typeface="Calibri" panose="020F0502020204030204" pitchFamily="34" charset="0"/>
                              <a:cs typeface="Times New Roman" panose="02020603050405020304" pitchFamily="18" charset="0"/>
                            </a:rPr>
                            <m:t>𝑇𝑁</m:t>
                          </m:r>
                          <m:r>
                            <a:rPr lang="en-US" sz="1200">
                              <a:effectLst/>
                              <a:latin typeface="Cambria Math" panose="02040503050406030204" pitchFamily="18" charset="0"/>
                              <a:ea typeface="Calibri" panose="020F0502020204030204" pitchFamily="34" charset="0"/>
                              <a:cs typeface="Times New Roman" panose="02020603050405020304" pitchFamily="18" charset="0"/>
                            </a:rPr>
                            <m:t>+</m:t>
                          </m:r>
                          <m:r>
                            <a:rPr lang="en-US" sz="1200" i="1">
                              <a:effectLst/>
                              <a:latin typeface="Cambria Math" panose="02040503050406030204" pitchFamily="18" charset="0"/>
                              <a:ea typeface="Calibri" panose="020F0502020204030204" pitchFamily="34" charset="0"/>
                              <a:cs typeface="Times New Roman" panose="02020603050405020304" pitchFamily="18" charset="0"/>
                            </a:rPr>
                            <m:t>𝐹𝑃</m:t>
                          </m:r>
                        </m:den>
                      </m:f>
                      <m:r>
                        <a:rPr lang="en-US" sz="1200">
                          <a:effectLst/>
                          <a:latin typeface="Cambria Math" panose="02040503050406030204" pitchFamily="18" charset="0"/>
                          <a:ea typeface="Calibri" panose="020F0502020204030204" pitchFamily="34" charset="0"/>
                          <a:cs typeface="Times New Roman" panose="02020603050405020304" pitchFamily="18" charset="0"/>
                        </a:rPr>
                        <m:t>=</m:t>
                      </m:r>
                      <m:f>
                        <m:fPr>
                          <m:ctrlPr>
                            <a:rPr lang="en-US" sz="1200" i="1">
                              <a:effectLst/>
                              <a:latin typeface="Cambria Math" panose="02040503050406030204" pitchFamily="18" charset="0"/>
                              <a:ea typeface="Calibri" panose="020F0502020204030204" pitchFamily="34" charset="0"/>
                              <a:cs typeface="Times New Roman" panose="02020603050405020304" pitchFamily="18" charset="0"/>
                            </a:rPr>
                          </m:ctrlPr>
                        </m:fPr>
                        <m:num>
                          <m:r>
                            <a:rPr lang="en-US" sz="1200" i="1">
                              <a:effectLst/>
                              <a:latin typeface="Cambria Math" panose="02040503050406030204" pitchFamily="18" charset="0"/>
                              <a:ea typeface="Calibri" panose="020F0502020204030204" pitchFamily="34" charset="0"/>
                              <a:cs typeface="Times New Roman" panose="02020603050405020304" pitchFamily="18" charset="0"/>
                            </a:rPr>
                            <m:t>41</m:t>
                          </m:r>
                        </m:num>
                        <m:den>
                          <m:r>
                            <a:rPr lang="en-US" sz="1200" i="1">
                              <a:effectLst/>
                              <a:latin typeface="Cambria Math" panose="02040503050406030204" pitchFamily="18" charset="0"/>
                              <a:ea typeface="Calibri" panose="020F0502020204030204" pitchFamily="34" charset="0"/>
                              <a:cs typeface="Times New Roman" panose="02020603050405020304" pitchFamily="18" charset="0"/>
                            </a:rPr>
                            <m:t>41</m:t>
                          </m:r>
                          <m:r>
                            <a:rPr lang="en-US" sz="1200">
                              <a:effectLst/>
                              <a:latin typeface="Cambria Math" panose="02040503050406030204" pitchFamily="18" charset="0"/>
                              <a:ea typeface="Calibri" panose="020F0502020204030204" pitchFamily="34" charset="0"/>
                              <a:cs typeface="Times New Roman" panose="02020603050405020304" pitchFamily="18" charset="0"/>
                            </a:rPr>
                            <m:t>+</m:t>
                          </m:r>
                          <m:r>
                            <a:rPr lang="en-US" sz="1200" i="1">
                              <a:effectLst/>
                              <a:latin typeface="Cambria Math" panose="02040503050406030204" pitchFamily="18" charset="0"/>
                              <a:ea typeface="Calibri" panose="020F0502020204030204" pitchFamily="34" charset="0"/>
                              <a:cs typeface="Times New Roman" panose="02020603050405020304" pitchFamily="18" charset="0"/>
                            </a:rPr>
                            <m:t>6</m:t>
                          </m:r>
                        </m:den>
                      </m:f>
                      <m:r>
                        <a:rPr lang="en-US" sz="1200">
                          <a:effectLst/>
                          <a:latin typeface="Cambria Math" panose="02040503050406030204" pitchFamily="18" charset="0"/>
                          <a:ea typeface="Calibri" panose="020F0502020204030204" pitchFamily="34" charset="0"/>
                          <a:cs typeface="Times New Roman" panose="02020603050405020304" pitchFamily="18" charset="0"/>
                        </a:rPr>
                        <m:t>=</m:t>
                      </m:r>
                      <m:f>
                        <m:fPr>
                          <m:ctrlPr>
                            <a:rPr lang="en-US" sz="1200" i="1">
                              <a:effectLst/>
                              <a:latin typeface="Cambria Math" panose="02040503050406030204" pitchFamily="18" charset="0"/>
                              <a:ea typeface="Calibri" panose="020F0502020204030204" pitchFamily="34" charset="0"/>
                              <a:cs typeface="Times New Roman" panose="02020603050405020304" pitchFamily="18" charset="0"/>
                            </a:rPr>
                          </m:ctrlPr>
                        </m:fPr>
                        <m:num>
                          <m:r>
                            <a:rPr lang="en-US" sz="1200" i="1">
                              <a:effectLst/>
                              <a:latin typeface="Cambria Math" panose="02040503050406030204" pitchFamily="18" charset="0"/>
                              <a:ea typeface="Calibri" panose="020F0502020204030204" pitchFamily="34" charset="0"/>
                              <a:cs typeface="Times New Roman" panose="02020603050405020304" pitchFamily="18" charset="0"/>
                            </a:rPr>
                            <m:t>41</m:t>
                          </m:r>
                        </m:num>
                        <m:den>
                          <m:r>
                            <a:rPr lang="en-US" sz="1200" i="1">
                              <a:effectLst/>
                              <a:latin typeface="Cambria Math" panose="02040503050406030204" pitchFamily="18" charset="0"/>
                              <a:ea typeface="Calibri" panose="020F0502020204030204" pitchFamily="34" charset="0"/>
                              <a:cs typeface="Times New Roman" panose="02020603050405020304" pitchFamily="18" charset="0"/>
                            </a:rPr>
                            <m:t>47</m:t>
                          </m:r>
                        </m:den>
                      </m:f>
                      <m:r>
                        <a:rPr lang="en-US" sz="1200">
                          <a:effectLst/>
                          <a:latin typeface="Cambria Math" panose="02040503050406030204" pitchFamily="18" charset="0"/>
                          <a:ea typeface="Calibri" panose="020F0502020204030204" pitchFamily="34" charset="0"/>
                          <a:cs typeface="Times New Roman" panose="02020603050405020304" pitchFamily="18" charset="0"/>
                        </a:rPr>
                        <m:t>=</m:t>
                      </m:r>
                      <m:r>
                        <a:rPr lang="en-US" sz="1200" i="1">
                          <a:effectLst/>
                          <a:latin typeface="Cambria Math" panose="02040503050406030204" pitchFamily="18" charset="0"/>
                          <a:ea typeface="Calibri" panose="020F0502020204030204" pitchFamily="34" charset="0"/>
                          <a:cs typeface="Times New Roman" panose="02020603050405020304" pitchFamily="18" charset="0"/>
                        </a:rPr>
                        <m:t>0.80</m:t>
                      </m:r>
                    </m:oMath>
                  </m:oMathPara>
                </a14:m>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p>
                <a:pPr lvl="1">
                  <a:spcBef>
                    <a:spcPts val="900"/>
                  </a:spcBef>
                  <a:spcAft>
                    <a:spcPts val="900"/>
                  </a:spcAft>
                </a:pP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For </a:t>
                </a:r>
                <a:r>
                  <a:rPr lang="en-US" sz="1200" b="1" dirty="0">
                    <a:effectLst/>
                    <a:latin typeface="Times New Roman" panose="02020603050405020304" pitchFamily="18" charset="0"/>
                    <a:ea typeface="Calibri" panose="020F0502020204030204" pitchFamily="34" charset="0"/>
                    <a:cs typeface="Times New Roman" panose="02020603050405020304" pitchFamily="18" charset="0"/>
                  </a:rPr>
                  <a:t>class 1 (Heart Disease)</a:t>
                </a: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a:t>
                </a:r>
              </a:p>
              <a:p>
                <a:pPr lvl="1">
                  <a:spcBef>
                    <a:spcPts val="900"/>
                  </a:spcBef>
                  <a:spcAft>
                    <a:spcPts val="900"/>
                  </a:spcAft>
                </a:pPr>
                <a14:m>
                  <m:oMathPara xmlns:m="http://schemas.openxmlformats.org/officeDocument/2006/math">
                    <m:oMathParaPr>
                      <m:jc m:val="centerGroup"/>
                    </m:oMathParaPr>
                    <m:oMath xmlns:m="http://schemas.openxmlformats.org/officeDocument/2006/math">
                      <m:r>
                        <a:rPr lang="en-US" sz="1200" i="1">
                          <a:effectLst/>
                          <a:latin typeface="Cambria Math" panose="02040503050406030204" pitchFamily="18" charset="0"/>
                          <a:ea typeface="Calibri" panose="020F0502020204030204" pitchFamily="34" charset="0"/>
                          <a:cs typeface="Times New Roman" panose="02020603050405020304" pitchFamily="18" charset="0"/>
                        </a:rPr>
                        <m:t>𝑃𝑟𝑒𝑐𝑖𝑠𝑖𝑜</m:t>
                      </m:r>
                      <m:sSub>
                        <m:sSubPr>
                          <m:ctrlPr>
                            <a:rPr lang="en-US" sz="12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200" i="1">
                              <a:effectLst/>
                              <a:latin typeface="Cambria Math" panose="02040503050406030204" pitchFamily="18" charset="0"/>
                              <a:ea typeface="Calibri" panose="020F0502020204030204" pitchFamily="34" charset="0"/>
                              <a:cs typeface="Times New Roman" panose="02020603050405020304" pitchFamily="18" charset="0"/>
                            </a:rPr>
                            <m:t>𝑛</m:t>
                          </m:r>
                        </m:e>
                        <m:sub>
                          <m:r>
                            <a:rPr lang="en-US" sz="1200" i="1">
                              <a:effectLst/>
                              <a:latin typeface="Cambria Math" panose="02040503050406030204" pitchFamily="18" charset="0"/>
                              <a:ea typeface="Calibri" panose="020F0502020204030204" pitchFamily="34" charset="0"/>
                              <a:cs typeface="Times New Roman" panose="02020603050405020304" pitchFamily="18" charset="0"/>
                            </a:rPr>
                            <m:t>1</m:t>
                          </m:r>
                        </m:sub>
                      </m:sSub>
                      <m:r>
                        <a:rPr lang="en-US" sz="1200">
                          <a:effectLst/>
                          <a:latin typeface="Cambria Math" panose="02040503050406030204" pitchFamily="18" charset="0"/>
                          <a:ea typeface="Calibri" panose="020F0502020204030204" pitchFamily="34" charset="0"/>
                          <a:cs typeface="Times New Roman" panose="02020603050405020304" pitchFamily="18" charset="0"/>
                        </a:rPr>
                        <m:t>=</m:t>
                      </m:r>
                      <m:f>
                        <m:fPr>
                          <m:ctrlPr>
                            <a:rPr lang="en-US" sz="1200" i="1">
                              <a:effectLst/>
                              <a:latin typeface="Cambria Math" panose="02040503050406030204" pitchFamily="18" charset="0"/>
                              <a:ea typeface="Calibri" panose="020F0502020204030204" pitchFamily="34" charset="0"/>
                              <a:cs typeface="Times New Roman" panose="02020603050405020304" pitchFamily="18" charset="0"/>
                            </a:rPr>
                          </m:ctrlPr>
                        </m:fPr>
                        <m:num>
                          <m:r>
                            <a:rPr lang="en-US" sz="1200" i="1">
                              <a:effectLst/>
                              <a:latin typeface="Cambria Math" panose="02040503050406030204" pitchFamily="18" charset="0"/>
                              <a:ea typeface="Calibri" panose="020F0502020204030204" pitchFamily="34" charset="0"/>
                              <a:cs typeface="Times New Roman" panose="02020603050405020304" pitchFamily="18" charset="0"/>
                            </a:rPr>
                            <m:t>𝑇𝑃</m:t>
                          </m:r>
                        </m:num>
                        <m:den>
                          <m:r>
                            <a:rPr lang="en-US" sz="1200" i="1">
                              <a:effectLst/>
                              <a:latin typeface="Cambria Math" panose="02040503050406030204" pitchFamily="18" charset="0"/>
                              <a:ea typeface="Calibri" panose="020F0502020204030204" pitchFamily="34" charset="0"/>
                              <a:cs typeface="Times New Roman" panose="02020603050405020304" pitchFamily="18" charset="0"/>
                            </a:rPr>
                            <m:t>𝑇𝑃</m:t>
                          </m:r>
                          <m:r>
                            <a:rPr lang="en-US" sz="1200">
                              <a:effectLst/>
                              <a:latin typeface="Cambria Math" panose="02040503050406030204" pitchFamily="18" charset="0"/>
                              <a:ea typeface="Calibri" panose="020F0502020204030204" pitchFamily="34" charset="0"/>
                              <a:cs typeface="Times New Roman" panose="02020603050405020304" pitchFamily="18" charset="0"/>
                            </a:rPr>
                            <m:t>+</m:t>
                          </m:r>
                          <m:r>
                            <a:rPr lang="en-US" sz="1200" i="1">
                              <a:effectLst/>
                              <a:latin typeface="Cambria Math" panose="02040503050406030204" pitchFamily="18" charset="0"/>
                              <a:ea typeface="Calibri" panose="020F0502020204030204" pitchFamily="34" charset="0"/>
                              <a:cs typeface="Times New Roman" panose="02020603050405020304" pitchFamily="18" charset="0"/>
                            </a:rPr>
                            <m:t>𝐹𝑁</m:t>
                          </m:r>
                        </m:den>
                      </m:f>
                      <m:r>
                        <a:rPr lang="en-US" sz="1200">
                          <a:effectLst/>
                          <a:latin typeface="Cambria Math" panose="02040503050406030204" pitchFamily="18" charset="0"/>
                          <a:ea typeface="Calibri" panose="020F0502020204030204" pitchFamily="34" charset="0"/>
                          <a:cs typeface="Times New Roman" panose="02020603050405020304" pitchFamily="18" charset="0"/>
                        </a:rPr>
                        <m:t>=</m:t>
                      </m:r>
                      <m:f>
                        <m:fPr>
                          <m:ctrlPr>
                            <a:rPr lang="en-US" sz="1200" i="1">
                              <a:effectLst/>
                              <a:latin typeface="Cambria Math" panose="02040503050406030204" pitchFamily="18" charset="0"/>
                              <a:ea typeface="Calibri" panose="020F0502020204030204" pitchFamily="34" charset="0"/>
                              <a:cs typeface="Times New Roman" panose="02020603050405020304" pitchFamily="18" charset="0"/>
                            </a:rPr>
                          </m:ctrlPr>
                        </m:fPr>
                        <m:num>
                          <m:r>
                            <a:rPr lang="en-US" sz="1200" i="1">
                              <a:effectLst/>
                              <a:latin typeface="Cambria Math" panose="02040503050406030204" pitchFamily="18" charset="0"/>
                              <a:ea typeface="Calibri" panose="020F0502020204030204" pitchFamily="34" charset="0"/>
                              <a:cs typeface="Times New Roman" panose="02020603050405020304" pitchFamily="18" charset="0"/>
                            </a:rPr>
                            <m:t>34</m:t>
                          </m:r>
                        </m:num>
                        <m:den>
                          <m:r>
                            <a:rPr lang="en-US" sz="1200" i="1">
                              <a:effectLst/>
                              <a:latin typeface="Cambria Math" panose="02040503050406030204" pitchFamily="18" charset="0"/>
                              <a:ea typeface="Calibri" panose="020F0502020204030204" pitchFamily="34" charset="0"/>
                              <a:cs typeface="Times New Roman" panose="02020603050405020304" pitchFamily="18" charset="0"/>
                            </a:rPr>
                            <m:t>34</m:t>
                          </m:r>
                          <m:r>
                            <a:rPr lang="en-US" sz="1200">
                              <a:effectLst/>
                              <a:latin typeface="Cambria Math" panose="02040503050406030204" pitchFamily="18" charset="0"/>
                              <a:ea typeface="Calibri" panose="020F0502020204030204" pitchFamily="34" charset="0"/>
                              <a:cs typeface="Times New Roman" panose="02020603050405020304" pitchFamily="18" charset="0"/>
                            </a:rPr>
                            <m:t>+</m:t>
                          </m:r>
                          <m:r>
                            <a:rPr lang="en-US" sz="1200" i="1">
                              <a:effectLst/>
                              <a:latin typeface="Cambria Math" panose="02040503050406030204" pitchFamily="18" charset="0"/>
                              <a:ea typeface="Calibri" panose="020F0502020204030204" pitchFamily="34" charset="0"/>
                              <a:cs typeface="Times New Roman" panose="02020603050405020304" pitchFamily="18" charset="0"/>
                            </a:rPr>
                            <m:t>10</m:t>
                          </m:r>
                        </m:den>
                      </m:f>
                      <m:r>
                        <a:rPr lang="en-US" sz="1200">
                          <a:effectLst/>
                          <a:latin typeface="Cambria Math" panose="02040503050406030204" pitchFamily="18" charset="0"/>
                          <a:ea typeface="Calibri" panose="020F0502020204030204" pitchFamily="34" charset="0"/>
                          <a:cs typeface="Times New Roman" panose="02020603050405020304" pitchFamily="18" charset="0"/>
                        </a:rPr>
                        <m:t>=</m:t>
                      </m:r>
                      <m:f>
                        <m:fPr>
                          <m:ctrlPr>
                            <a:rPr lang="en-US" sz="1200" i="1">
                              <a:effectLst/>
                              <a:latin typeface="Cambria Math" panose="02040503050406030204" pitchFamily="18" charset="0"/>
                              <a:ea typeface="Calibri" panose="020F0502020204030204" pitchFamily="34" charset="0"/>
                              <a:cs typeface="Times New Roman" panose="02020603050405020304" pitchFamily="18" charset="0"/>
                            </a:rPr>
                          </m:ctrlPr>
                        </m:fPr>
                        <m:num>
                          <m:r>
                            <a:rPr lang="en-US" sz="1200" i="1">
                              <a:effectLst/>
                              <a:latin typeface="Cambria Math" panose="02040503050406030204" pitchFamily="18" charset="0"/>
                              <a:ea typeface="Calibri" panose="020F0502020204030204" pitchFamily="34" charset="0"/>
                              <a:cs typeface="Times New Roman" panose="02020603050405020304" pitchFamily="18" charset="0"/>
                            </a:rPr>
                            <m:t>34</m:t>
                          </m:r>
                        </m:num>
                        <m:den>
                          <m:r>
                            <a:rPr lang="en-US" sz="1200" i="1">
                              <a:effectLst/>
                              <a:latin typeface="Cambria Math" panose="02040503050406030204" pitchFamily="18" charset="0"/>
                              <a:ea typeface="Calibri" panose="020F0502020204030204" pitchFamily="34" charset="0"/>
                              <a:cs typeface="Times New Roman" panose="02020603050405020304" pitchFamily="18" charset="0"/>
                            </a:rPr>
                            <m:t>44</m:t>
                          </m:r>
                        </m:den>
                      </m:f>
                      <m:r>
                        <a:rPr lang="en-US" sz="1200">
                          <a:effectLst/>
                          <a:latin typeface="Cambria Math" panose="02040503050406030204" pitchFamily="18" charset="0"/>
                          <a:ea typeface="Calibri" panose="020F0502020204030204" pitchFamily="34" charset="0"/>
                          <a:cs typeface="Times New Roman" panose="02020603050405020304" pitchFamily="18" charset="0"/>
                        </a:rPr>
                        <m:t>=</m:t>
                      </m:r>
                      <m:r>
                        <a:rPr lang="en-US" sz="1200" i="1">
                          <a:effectLst/>
                          <a:latin typeface="Cambria Math" panose="02040503050406030204" pitchFamily="18" charset="0"/>
                          <a:ea typeface="Calibri" panose="020F0502020204030204" pitchFamily="34" charset="0"/>
                          <a:cs typeface="Times New Roman" panose="02020603050405020304" pitchFamily="18" charset="0"/>
                        </a:rPr>
                        <m:t>0.85</m:t>
                      </m:r>
                    </m:oMath>
                  </m:oMathPara>
                </a14:m>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p>
                <a:pPr lvl="1">
                  <a:spcBef>
                    <a:spcPts val="900"/>
                  </a:spcBef>
                  <a:spcAft>
                    <a:spcPts val="900"/>
                  </a:spcAft>
                </a:pPr>
                <a:r>
                  <a:rPr lang="en-US" sz="1200" b="1" dirty="0">
                    <a:effectLst/>
                    <a:latin typeface="Times New Roman" panose="02020603050405020304" pitchFamily="18" charset="0"/>
                    <a:ea typeface="Calibri" panose="020F0502020204030204" pitchFamily="34" charset="0"/>
                    <a:cs typeface="Times New Roman" panose="02020603050405020304" pitchFamily="18" charset="0"/>
                  </a:rPr>
                  <a:t>Interpretation</a:t>
                </a: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a:t>
                </a:r>
              </a:p>
              <a:p>
                <a:pPr marL="342900" lvl="1" indent="-342900">
                  <a:spcBef>
                    <a:spcPts val="180"/>
                  </a:spcBef>
                  <a:spcAft>
                    <a:spcPts val="180"/>
                  </a:spcAft>
                  <a:buFont typeface="Symbol" pitchFamily="2" charset="2"/>
                  <a:buChar char=""/>
                </a:pPr>
                <a:r>
                  <a:rPr lang="en-US" sz="1200" b="1" dirty="0">
                    <a:effectLst/>
                    <a:latin typeface="Times New Roman" panose="02020603050405020304" pitchFamily="18" charset="0"/>
                    <a:ea typeface="Calibri" panose="020F0502020204030204" pitchFamily="34" charset="0"/>
                    <a:cs typeface="Times New Roman" panose="02020603050405020304" pitchFamily="18" charset="0"/>
                  </a:rPr>
                  <a:t>80% of cases predicted as "No Heart Disease" are correct.</a:t>
                </a:r>
                <a:endParaRPr lang="en-US" sz="1200" dirty="0">
                  <a:effectLst/>
                  <a:latin typeface="Times New Roman" panose="02020603050405020304" pitchFamily="18" charset="0"/>
                  <a:ea typeface="Calibri" panose="020F0502020204030204" pitchFamily="34" charset="0"/>
                  <a:cs typeface="Symbol" pitchFamily="2" charset="2"/>
                </a:endParaRPr>
              </a:p>
              <a:p>
                <a:pPr marL="342900" lvl="1" indent="-342900">
                  <a:spcBef>
                    <a:spcPts val="180"/>
                  </a:spcBef>
                  <a:spcAft>
                    <a:spcPts val="180"/>
                  </a:spcAft>
                  <a:buFont typeface="Symbol" pitchFamily="2" charset="2"/>
                  <a:buChar char=""/>
                </a:pPr>
                <a:r>
                  <a:rPr lang="en-US" sz="1200" b="1" dirty="0">
                    <a:effectLst/>
                    <a:latin typeface="Times New Roman" panose="02020603050405020304" pitchFamily="18" charset="0"/>
                    <a:ea typeface="Calibri" panose="020F0502020204030204" pitchFamily="34" charset="0"/>
                    <a:cs typeface="Times New Roman" panose="02020603050405020304" pitchFamily="18" charset="0"/>
                  </a:rPr>
                  <a:t>85% of cases predicted as "Heart Disease" are correct.</a:t>
                </a:r>
                <a:endParaRPr lang="en-US" sz="1200" dirty="0">
                  <a:effectLst/>
                  <a:latin typeface="Times New Roman" panose="02020603050405020304" pitchFamily="18" charset="0"/>
                  <a:ea typeface="Calibri" panose="020F0502020204030204" pitchFamily="34" charset="0"/>
                  <a:cs typeface="Symbol" pitchFamily="2" charset="2"/>
                </a:endParaRPr>
              </a:p>
            </p:txBody>
          </p:sp>
        </mc:Choice>
        <mc:Fallback xmlns="">
          <p:sp>
            <p:nvSpPr>
              <p:cNvPr id="10" name="Google Shape;440;p18">
                <a:extLst>
                  <a:ext uri="{FF2B5EF4-FFF2-40B4-BE49-F238E27FC236}">
                    <a16:creationId xmlns:a16="http://schemas.microsoft.com/office/drawing/2014/main" id="{DBC08E70-052B-DD33-2B3A-9F6304EA6AA5}"/>
                  </a:ext>
                </a:extLst>
              </p:cNvPr>
              <p:cNvSpPr>
                <a:spLocks noRot="1" noChangeAspect="1" noMove="1" noResize="1" noEditPoints="1" noAdjustHandles="1" noChangeArrowheads="1" noChangeShapeType="1" noTextEdit="1"/>
              </p:cNvSpPr>
              <p:nvPr/>
            </p:nvSpPr>
            <p:spPr>
              <a:xfrm>
                <a:off x="457200" y="626120"/>
                <a:ext cx="7824651" cy="4381310"/>
              </a:xfrm>
              <a:prstGeom prst="roundRect">
                <a:avLst>
                  <a:gd name="adj" fmla="val 50000"/>
                </a:avLst>
              </a:prstGeom>
              <a:blipFill>
                <a:blip r:embed="rId2"/>
                <a:stretch>
                  <a:fillRect/>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36633345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1CF4CC6B-48B9-E7CC-E57F-DF9551F96C97}"/>
              </a:ext>
            </a:extLst>
          </p:cNvPr>
          <p:cNvSpPr>
            <a:spLocks noGrp="1"/>
          </p:cNvSpPr>
          <p:nvPr>
            <p:ph type="title"/>
          </p:nvPr>
        </p:nvSpPr>
        <p:spPr>
          <a:xfrm>
            <a:off x="204652" y="254721"/>
            <a:ext cx="8229600" cy="371400"/>
          </a:xfrm>
        </p:spPr>
        <p:txBody>
          <a:bodyPr>
            <a:normAutofit fontScale="90000"/>
          </a:bodyPr>
          <a:lstStyle/>
          <a:p>
            <a:r>
              <a:rPr lang="en-US" dirty="0"/>
              <a:t>Result Discussion</a:t>
            </a:r>
          </a:p>
        </p:txBody>
      </p:sp>
      <mc:AlternateContent xmlns:mc="http://schemas.openxmlformats.org/markup-compatibility/2006" xmlns:a14="http://schemas.microsoft.com/office/drawing/2010/main">
        <mc:Choice Requires="a14">
          <p:sp>
            <p:nvSpPr>
              <p:cNvPr id="10" name="Google Shape;440;p18">
                <a:extLst>
                  <a:ext uri="{FF2B5EF4-FFF2-40B4-BE49-F238E27FC236}">
                    <a16:creationId xmlns:a16="http://schemas.microsoft.com/office/drawing/2014/main" id="{DBC08E70-052B-DD33-2B3A-9F6304EA6AA5}"/>
                  </a:ext>
                </a:extLst>
              </p:cNvPr>
              <p:cNvSpPr/>
              <p:nvPr/>
            </p:nvSpPr>
            <p:spPr>
              <a:xfrm>
                <a:off x="548641" y="696686"/>
                <a:ext cx="7541622" cy="4446814"/>
              </a:xfrm>
              <a:prstGeom prst="roundRect">
                <a:avLst>
                  <a:gd name="adj" fmla="val 50000"/>
                </a:avLst>
              </a:prstGeom>
              <a:solidFill>
                <a:srgbClr val="2776EA">
                  <a:alpha val="12549"/>
                </a:srgbClr>
              </a:solidFill>
              <a:ln>
                <a:noFill/>
              </a:ln>
            </p:spPr>
            <p:txBody>
              <a:bodyPr spcFirstLastPara="1" wrap="square" lIns="91425" tIns="91425" rIns="91425" bIns="91425" anchor="ctr" anchorCtr="0">
                <a:noAutofit/>
              </a:bodyPr>
              <a:lstStyle/>
              <a:p>
                <a:pPr marL="0" marR="0">
                  <a:spcBef>
                    <a:spcPts val="200"/>
                  </a:spcBef>
                  <a:spcAft>
                    <a:spcPts val="0"/>
                  </a:spcAft>
                </a:pPr>
                <a:r>
                  <a:rPr lang="en-US" sz="1200" b="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Recall (Sensitivity or True Positive Rate)</a:t>
                </a:r>
                <a:endParaRPr lang="en-US" sz="1200" b="1" dirty="0">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marL="0" marR="0">
                  <a:spcBef>
                    <a:spcPts val="900"/>
                  </a:spcBef>
                  <a:spcAft>
                    <a:spcPts val="900"/>
                  </a:spcAft>
                </a:pP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Recall tells us how many of the </a:t>
                </a:r>
                <a:r>
                  <a:rPr lang="en-US" sz="1200" b="1" dirty="0">
                    <a:effectLst/>
                    <a:latin typeface="Times New Roman" panose="02020603050405020304" pitchFamily="18" charset="0"/>
                    <a:ea typeface="Calibri" panose="020F0502020204030204" pitchFamily="34" charset="0"/>
                    <a:cs typeface="Times New Roman" panose="02020603050405020304" pitchFamily="18" charset="0"/>
                  </a:rPr>
                  <a:t>actual positive cases</a:t>
                </a: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 were correctly predicted.</a:t>
                </a:r>
              </a:p>
              <a:p>
                <a:pPr marL="0" marR="0">
                  <a:spcBef>
                    <a:spcPts val="900"/>
                  </a:spcBef>
                  <a:spcAft>
                    <a:spcPts val="900"/>
                  </a:spcAft>
                </a:pP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For </a:t>
                </a:r>
                <a:r>
                  <a:rPr lang="en-US" sz="1200" b="1" dirty="0">
                    <a:effectLst/>
                    <a:latin typeface="Times New Roman" panose="02020603050405020304" pitchFamily="18" charset="0"/>
                    <a:ea typeface="Calibri" panose="020F0502020204030204" pitchFamily="34" charset="0"/>
                    <a:cs typeface="Times New Roman" panose="02020603050405020304" pitchFamily="18" charset="0"/>
                  </a:rPr>
                  <a:t>class 0 (No Heart Disease)</a:t>
                </a: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a:t>
                </a:r>
              </a:p>
              <a:p>
                <a:pPr marL="0" marR="0">
                  <a:spcBef>
                    <a:spcPts val="900"/>
                  </a:spcBef>
                  <a:spcAft>
                    <a:spcPts val="900"/>
                  </a:spcAft>
                </a:pPr>
                <a14:m>
                  <m:oMathPara xmlns:m="http://schemas.openxmlformats.org/officeDocument/2006/math">
                    <m:oMathParaPr>
                      <m:jc m:val="centerGroup"/>
                    </m:oMathParaPr>
                    <m:oMath xmlns:m="http://schemas.openxmlformats.org/officeDocument/2006/math">
                      <m:r>
                        <a:rPr lang="en-US" sz="1200" i="1">
                          <a:effectLst/>
                          <a:latin typeface="Cambria Math" panose="02040503050406030204" pitchFamily="18" charset="0"/>
                          <a:ea typeface="Calibri" panose="020F0502020204030204" pitchFamily="34" charset="0"/>
                          <a:cs typeface="Times New Roman" panose="02020603050405020304" pitchFamily="18" charset="0"/>
                        </a:rPr>
                        <m:t>𝑅𝑒𝑐𝑎𝑙</m:t>
                      </m:r>
                      <m:sSub>
                        <m:sSubPr>
                          <m:ctrlPr>
                            <a:rPr lang="en-US" sz="12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200" i="1">
                              <a:effectLst/>
                              <a:latin typeface="Cambria Math" panose="02040503050406030204" pitchFamily="18" charset="0"/>
                              <a:ea typeface="Calibri" panose="020F0502020204030204" pitchFamily="34" charset="0"/>
                              <a:cs typeface="Times New Roman" panose="02020603050405020304" pitchFamily="18" charset="0"/>
                            </a:rPr>
                            <m:t>𝑙</m:t>
                          </m:r>
                        </m:e>
                        <m:sub>
                          <m:r>
                            <a:rPr lang="en-US" sz="1200" i="1">
                              <a:effectLst/>
                              <a:latin typeface="Cambria Math" panose="02040503050406030204" pitchFamily="18" charset="0"/>
                              <a:ea typeface="Calibri" panose="020F0502020204030204" pitchFamily="34" charset="0"/>
                              <a:cs typeface="Times New Roman" panose="02020603050405020304" pitchFamily="18" charset="0"/>
                            </a:rPr>
                            <m:t>0</m:t>
                          </m:r>
                        </m:sub>
                      </m:sSub>
                      <m:r>
                        <a:rPr lang="en-US" sz="1200">
                          <a:effectLst/>
                          <a:latin typeface="Cambria Math" panose="02040503050406030204" pitchFamily="18" charset="0"/>
                          <a:ea typeface="Calibri" panose="020F0502020204030204" pitchFamily="34" charset="0"/>
                          <a:cs typeface="Times New Roman" panose="02020603050405020304" pitchFamily="18" charset="0"/>
                        </a:rPr>
                        <m:t>=</m:t>
                      </m:r>
                      <m:f>
                        <m:fPr>
                          <m:ctrlPr>
                            <a:rPr lang="en-US" sz="1200" i="1">
                              <a:effectLst/>
                              <a:latin typeface="Cambria Math" panose="02040503050406030204" pitchFamily="18" charset="0"/>
                              <a:ea typeface="Calibri" panose="020F0502020204030204" pitchFamily="34" charset="0"/>
                              <a:cs typeface="Times New Roman" panose="02020603050405020304" pitchFamily="18" charset="0"/>
                            </a:rPr>
                          </m:ctrlPr>
                        </m:fPr>
                        <m:num>
                          <m:r>
                            <a:rPr lang="en-US" sz="1200" i="1">
                              <a:effectLst/>
                              <a:latin typeface="Cambria Math" panose="02040503050406030204" pitchFamily="18" charset="0"/>
                              <a:ea typeface="Calibri" panose="020F0502020204030204" pitchFamily="34" charset="0"/>
                              <a:cs typeface="Times New Roman" panose="02020603050405020304" pitchFamily="18" charset="0"/>
                            </a:rPr>
                            <m:t>𝑇𝑁</m:t>
                          </m:r>
                        </m:num>
                        <m:den>
                          <m:r>
                            <a:rPr lang="en-US" sz="1200" i="1">
                              <a:effectLst/>
                              <a:latin typeface="Cambria Math" panose="02040503050406030204" pitchFamily="18" charset="0"/>
                              <a:ea typeface="Calibri" panose="020F0502020204030204" pitchFamily="34" charset="0"/>
                              <a:cs typeface="Times New Roman" panose="02020603050405020304" pitchFamily="18" charset="0"/>
                            </a:rPr>
                            <m:t>𝑇𝑁</m:t>
                          </m:r>
                          <m:r>
                            <a:rPr lang="en-US" sz="1200">
                              <a:effectLst/>
                              <a:latin typeface="Cambria Math" panose="02040503050406030204" pitchFamily="18" charset="0"/>
                              <a:ea typeface="Calibri" panose="020F0502020204030204" pitchFamily="34" charset="0"/>
                              <a:cs typeface="Times New Roman" panose="02020603050405020304" pitchFamily="18" charset="0"/>
                            </a:rPr>
                            <m:t>+</m:t>
                          </m:r>
                          <m:r>
                            <a:rPr lang="en-US" sz="1200" i="1">
                              <a:effectLst/>
                              <a:latin typeface="Cambria Math" panose="02040503050406030204" pitchFamily="18" charset="0"/>
                              <a:ea typeface="Calibri" panose="020F0502020204030204" pitchFamily="34" charset="0"/>
                              <a:cs typeface="Times New Roman" panose="02020603050405020304" pitchFamily="18" charset="0"/>
                            </a:rPr>
                            <m:t>𝐹𝑁</m:t>
                          </m:r>
                        </m:den>
                      </m:f>
                      <m:r>
                        <a:rPr lang="en-US" sz="1200">
                          <a:effectLst/>
                          <a:latin typeface="Cambria Math" panose="02040503050406030204" pitchFamily="18" charset="0"/>
                          <a:ea typeface="Calibri" panose="020F0502020204030204" pitchFamily="34" charset="0"/>
                          <a:cs typeface="Times New Roman" panose="02020603050405020304" pitchFamily="18" charset="0"/>
                        </a:rPr>
                        <m:t>=</m:t>
                      </m:r>
                      <m:f>
                        <m:fPr>
                          <m:ctrlPr>
                            <a:rPr lang="en-US" sz="1200" i="1">
                              <a:effectLst/>
                              <a:latin typeface="Cambria Math" panose="02040503050406030204" pitchFamily="18" charset="0"/>
                              <a:ea typeface="Calibri" panose="020F0502020204030204" pitchFamily="34" charset="0"/>
                              <a:cs typeface="Times New Roman" panose="02020603050405020304" pitchFamily="18" charset="0"/>
                            </a:rPr>
                          </m:ctrlPr>
                        </m:fPr>
                        <m:num>
                          <m:r>
                            <a:rPr lang="en-US" sz="1200" i="1">
                              <a:effectLst/>
                              <a:latin typeface="Cambria Math" panose="02040503050406030204" pitchFamily="18" charset="0"/>
                              <a:ea typeface="Calibri" panose="020F0502020204030204" pitchFamily="34" charset="0"/>
                              <a:cs typeface="Times New Roman" panose="02020603050405020304" pitchFamily="18" charset="0"/>
                            </a:rPr>
                            <m:t>41</m:t>
                          </m:r>
                        </m:num>
                        <m:den>
                          <m:r>
                            <a:rPr lang="en-US" sz="1200" i="1">
                              <a:effectLst/>
                              <a:latin typeface="Cambria Math" panose="02040503050406030204" pitchFamily="18" charset="0"/>
                              <a:ea typeface="Calibri" panose="020F0502020204030204" pitchFamily="34" charset="0"/>
                              <a:cs typeface="Times New Roman" panose="02020603050405020304" pitchFamily="18" charset="0"/>
                            </a:rPr>
                            <m:t>41</m:t>
                          </m:r>
                          <m:r>
                            <a:rPr lang="en-US" sz="1200">
                              <a:effectLst/>
                              <a:latin typeface="Cambria Math" panose="02040503050406030204" pitchFamily="18" charset="0"/>
                              <a:ea typeface="Calibri" panose="020F0502020204030204" pitchFamily="34" charset="0"/>
                              <a:cs typeface="Times New Roman" panose="02020603050405020304" pitchFamily="18" charset="0"/>
                            </a:rPr>
                            <m:t>+</m:t>
                          </m:r>
                          <m:r>
                            <a:rPr lang="en-US" sz="1200" i="1">
                              <a:effectLst/>
                              <a:latin typeface="Cambria Math" panose="02040503050406030204" pitchFamily="18" charset="0"/>
                              <a:ea typeface="Calibri" panose="020F0502020204030204" pitchFamily="34" charset="0"/>
                              <a:cs typeface="Times New Roman" panose="02020603050405020304" pitchFamily="18" charset="0"/>
                            </a:rPr>
                            <m:t>10</m:t>
                          </m:r>
                        </m:den>
                      </m:f>
                      <m:r>
                        <a:rPr lang="en-US" sz="1200">
                          <a:effectLst/>
                          <a:latin typeface="Cambria Math" panose="02040503050406030204" pitchFamily="18" charset="0"/>
                          <a:ea typeface="Calibri" panose="020F0502020204030204" pitchFamily="34" charset="0"/>
                          <a:cs typeface="Times New Roman" panose="02020603050405020304" pitchFamily="18" charset="0"/>
                        </a:rPr>
                        <m:t>=</m:t>
                      </m:r>
                      <m:f>
                        <m:fPr>
                          <m:ctrlPr>
                            <a:rPr lang="en-US" sz="1200" i="1">
                              <a:effectLst/>
                              <a:latin typeface="Cambria Math" panose="02040503050406030204" pitchFamily="18" charset="0"/>
                              <a:ea typeface="Calibri" panose="020F0502020204030204" pitchFamily="34" charset="0"/>
                              <a:cs typeface="Times New Roman" panose="02020603050405020304" pitchFamily="18" charset="0"/>
                            </a:rPr>
                          </m:ctrlPr>
                        </m:fPr>
                        <m:num>
                          <m:r>
                            <a:rPr lang="en-US" sz="1200" i="1">
                              <a:effectLst/>
                              <a:latin typeface="Cambria Math" panose="02040503050406030204" pitchFamily="18" charset="0"/>
                              <a:ea typeface="Calibri" panose="020F0502020204030204" pitchFamily="34" charset="0"/>
                              <a:cs typeface="Times New Roman" panose="02020603050405020304" pitchFamily="18" charset="0"/>
                            </a:rPr>
                            <m:t>41</m:t>
                          </m:r>
                        </m:num>
                        <m:den>
                          <m:r>
                            <a:rPr lang="en-US" sz="1200" i="1">
                              <a:effectLst/>
                              <a:latin typeface="Cambria Math" panose="02040503050406030204" pitchFamily="18" charset="0"/>
                              <a:ea typeface="Calibri" panose="020F0502020204030204" pitchFamily="34" charset="0"/>
                              <a:cs typeface="Times New Roman" panose="02020603050405020304" pitchFamily="18" charset="0"/>
                            </a:rPr>
                            <m:t>47</m:t>
                          </m:r>
                        </m:den>
                      </m:f>
                      <m:r>
                        <a:rPr lang="en-US" sz="1200">
                          <a:effectLst/>
                          <a:latin typeface="Cambria Math" panose="02040503050406030204" pitchFamily="18" charset="0"/>
                          <a:ea typeface="Calibri" panose="020F0502020204030204" pitchFamily="34" charset="0"/>
                          <a:cs typeface="Times New Roman" panose="02020603050405020304" pitchFamily="18" charset="0"/>
                        </a:rPr>
                        <m:t>=</m:t>
                      </m:r>
                      <m:r>
                        <a:rPr lang="en-US" sz="1200" i="1">
                          <a:effectLst/>
                          <a:latin typeface="Cambria Math" panose="02040503050406030204" pitchFamily="18" charset="0"/>
                          <a:ea typeface="Calibri" panose="020F0502020204030204" pitchFamily="34" charset="0"/>
                          <a:cs typeface="Times New Roman" panose="02020603050405020304" pitchFamily="18" charset="0"/>
                        </a:rPr>
                        <m:t>0.87</m:t>
                      </m:r>
                    </m:oMath>
                  </m:oMathPara>
                </a14:m>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spcBef>
                    <a:spcPts val="900"/>
                  </a:spcBef>
                  <a:spcAft>
                    <a:spcPts val="900"/>
                  </a:spcAft>
                </a:pP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For </a:t>
                </a:r>
                <a:r>
                  <a:rPr lang="en-US" sz="1200" b="1" dirty="0">
                    <a:effectLst/>
                    <a:latin typeface="Times New Roman" panose="02020603050405020304" pitchFamily="18" charset="0"/>
                    <a:ea typeface="Calibri" panose="020F0502020204030204" pitchFamily="34" charset="0"/>
                    <a:cs typeface="Times New Roman" panose="02020603050405020304" pitchFamily="18" charset="0"/>
                  </a:rPr>
                  <a:t>class 1 (Heart Disease)</a:t>
                </a: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a:t>
                </a:r>
              </a:p>
              <a:p>
                <a:pPr marL="0" marR="0">
                  <a:spcBef>
                    <a:spcPts val="900"/>
                  </a:spcBef>
                  <a:spcAft>
                    <a:spcPts val="900"/>
                  </a:spcAft>
                </a:pPr>
                <a14:m>
                  <m:oMathPara xmlns:m="http://schemas.openxmlformats.org/officeDocument/2006/math">
                    <m:oMathParaPr>
                      <m:jc m:val="centerGroup"/>
                    </m:oMathParaPr>
                    <m:oMath xmlns:m="http://schemas.openxmlformats.org/officeDocument/2006/math">
                      <m:r>
                        <a:rPr lang="en-US" sz="1200" i="1">
                          <a:effectLst/>
                          <a:latin typeface="Cambria Math" panose="02040503050406030204" pitchFamily="18" charset="0"/>
                          <a:ea typeface="Calibri" panose="020F0502020204030204" pitchFamily="34" charset="0"/>
                          <a:cs typeface="Times New Roman" panose="02020603050405020304" pitchFamily="18" charset="0"/>
                        </a:rPr>
                        <m:t>𝑅𝑒𝑐𝑎𝑙</m:t>
                      </m:r>
                      <m:sSub>
                        <m:sSubPr>
                          <m:ctrlPr>
                            <a:rPr lang="en-US" sz="12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200" i="1">
                              <a:effectLst/>
                              <a:latin typeface="Cambria Math" panose="02040503050406030204" pitchFamily="18" charset="0"/>
                              <a:ea typeface="Calibri" panose="020F0502020204030204" pitchFamily="34" charset="0"/>
                              <a:cs typeface="Times New Roman" panose="02020603050405020304" pitchFamily="18" charset="0"/>
                            </a:rPr>
                            <m:t>𝑙</m:t>
                          </m:r>
                        </m:e>
                        <m:sub>
                          <m:r>
                            <a:rPr lang="en-US" sz="1200" i="1">
                              <a:effectLst/>
                              <a:latin typeface="Cambria Math" panose="02040503050406030204" pitchFamily="18" charset="0"/>
                              <a:ea typeface="Calibri" panose="020F0502020204030204" pitchFamily="34" charset="0"/>
                              <a:cs typeface="Times New Roman" panose="02020603050405020304" pitchFamily="18" charset="0"/>
                            </a:rPr>
                            <m:t>1</m:t>
                          </m:r>
                        </m:sub>
                      </m:sSub>
                      <m:r>
                        <a:rPr lang="en-US" sz="1200">
                          <a:effectLst/>
                          <a:latin typeface="Cambria Math" panose="02040503050406030204" pitchFamily="18" charset="0"/>
                          <a:ea typeface="Calibri" panose="020F0502020204030204" pitchFamily="34" charset="0"/>
                          <a:cs typeface="Times New Roman" panose="02020603050405020304" pitchFamily="18" charset="0"/>
                        </a:rPr>
                        <m:t>=</m:t>
                      </m:r>
                      <m:f>
                        <m:fPr>
                          <m:ctrlPr>
                            <a:rPr lang="en-US" sz="1200" i="1">
                              <a:effectLst/>
                              <a:latin typeface="Cambria Math" panose="02040503050406030204" pitchFamily="18" charset="0"/>
                              <a:ea typeface="Calibri" panose="020F0502020204030204" pitchFamily="34" charset="0"/>
                              <a:cs typeface="Times New Roman" panose="02020603050405020304" pitchFamily="18" charset="0"/>
                            </a:rPr>
                          </m:ctrlPr>
                        </m:fPr>
                        <m:num>
                          <m:r>
                            <a:rPr lang="en-US" sz="1200" i="1">
                              <a:effectLst/>
                              <a:latin typeface="Cambria Math" panose="02040503050406030204" pitchFamily="18" charset="0"/>
                              <a:ea typeface="Calibri" panose="020F0502020204030204" pitchFamily="34" charset="0"/>
                              <a:cs typeface="Times New Roman" panose="02020603050405020304" pitchFamily="18" charset="0"/>
                            </a:rPr>
                            <m:t>𝑇𝑃</m:t>
                          </m:r>
                        </m:num>
                        <m:den>
                          <m:r>
                            <a:rPr lang="en-US" sz="1200" i="1">
                              <a:effectLst/>
                              <a:latin typeface="Cambria Math" panose="02040503050406030204" pitchFamily="18" charset="0"/>
                              <a:ea typeface="Calibri" panose="020F0502020204030204" pitchFamily="34" charset="0"/>
                              <a:cs typeface="Times New Roman" panose="02020603050405020304" pitchFamily="18" charset="0"/>
                            </a:rPr>
                            <m:t>𝑇𝑃</m:t>
                          </m:r>
                          <m:r>
                            <a:rPr lang="en-US" sz="1200">
                              <a:effectLst/>
                              <a:latin typeface="Cambria Math" panose="02040503050406030204" pitchFamily="18" charset="0"/>
                              <a:ea typeface="Calibri" panose="020F0502020204030204" pitchFamily="34" charset="0"/>
                              <a:cs typeface="Times New Roman" panose="02020603050405020304" pitchFamily="18" charset="0"/>
                            </a:rPr>
                            <m:t>+</m:t>
                          </m:r>
                          <m:r>
                            <a:rPr lang="en-US" sz="1200" i="1">
                              <a:effectLst/>
                              <a:latin typeface="Cambria Math" panose="02040503050406030204" pitchFamily="18" charset="0"/>
                              <a:ea typeface="Calibri" panose="020F0502020204030204" pitchFamily="34" charset="0"/>
                              <a:cs typeface="Times New Roman" panose="02020603050405020304" pitchFamily="18" charset="0"/>
                            </a:rPr>
                            <m:t>𝐹𝑃</m:t>
                          </m:r>
                        </m:den>
                      </m:f>
                      <m:r>
                        <a:rPr lang="en-US" sz="1200">
                          <a:effectLst/>
                          <a:latin typeface="Cambria Math" panose="02040503050406030204" pitchFamily="18" charset="0"/>
                          <a:ea typeface="Calibri" panose="020F0502020204030204" pitchFamily="34" charset="0"/>
                          <a:cs typeface="Times New Roman" panose="02020603050405020304" pitchFamily="18" charset="0"/>
                        </a:rPr>
                        <m:t>=</m:t>
                      </m:r>
                      <m:f>
                        <m:fPr>
                          <m:ctrlPr>
                            <a:rPr lang="en-US" sz="1200" i="1">
                              <a:effectLst/>
                              <a:latin typeface="Cambria Math" panose="02040503050406030204" pitchFamily="18" charset="0"/>
                              <a:ea typeface="Calibri" panose="020F0502020204030204" pitchFamily="34" charset="0"/>
                              <a:cs typeface="Times New Roman" panose="02020603050405020304" pitchFamily="18" charset="0"/>
                            </a:rPr>
                          </m:ctrlPr>
                        </m:fPr>
                        <m:num>
                          <m:r>
                            <a:rPr lang="en-US" sz="1200" i="1">
                              <a:effectLst/>
                              <a:latin typeface="Cambria Math" panose="02040503050406030204" pitchFamily="18" charset="0"/>
                              <a:ea typeface="Calibri" panose="020F0502020204030204" pitchFamily="34" charset="0"/>
                              <a:cs typeface="Times New Roman" panose="02020603050405020304" pitchFamily="18" charset="0"/>
                            </a:rPr>
                            <m:t>34</m:t>
                          </m:r>
                        </m:num>
                        <m:den>
                          <m:r>
                            <a:rPr lang="en-US" sz="1200" i="1">
                              <a:effectLst/>
                              <a:latin typeface="Cambria Math" panose="02040503050406030204" pitchFamily="18" charset="0"/>
                              <a:ea typeface="Calibri" panose="020F0502020204030204" pitchFamily="34" charset="0"/>
                              <a:cs typeface="Times New Roman" panose="02020603050405020304" pitchFamily="18" charset="0"/>
                            </a:rPr>
                            <m:t>34</m:t>
                          </m:r>
                          <m:r>
                            <a:rPr lang="en-US" sz="1200">
                              <a:effectLst/>
                              <a:latin typeface="Cambria Math" panose="02040503050406030204" pitchFamily="18" charset="0"/>
                              <a:ea typeface="Calibri" panose="020F0502020204030204" pitchFamily="34" charset="0"/>
                              <a:cs typeface="Times New Roman" panose="02020603050405020304" pitchFamily="18" charset="0"/>
                            </a:rPr>
                            <m:t>+</m:t>
                          </m:r>
                          <m:r>
                            <a:rPr lang="en-US" sz="1200" i="1">
                              <a:effectLst/>
                              <a:latin typeface="Cambria Math" panose="02040503050406030204" pitchFamily="18" charset="0"/>
                              <a:ea typeface="Calibri" panose="020F0502020204030204" pitchFamily="34" charset="0"/>
                              <a:cs typeface="Times New Roman" panose="02020603050405020304" pitchFamily="18" charset="0"/>
                            </a:rPr>
                            <m:t>6</m:t>
                          </m:r>
                        </m:den>
                      </m:f>
                      <m:r>
                        <a:rPr lang="en-US" sz="1200">
                          <a:effectLst/>
                          <a:latin typeface="Cambria Math" panose="02040503050406030204" pitchFamily="18" charset="0"/>
                          <a:ea typeface="Calibri" panose="020F0502020204030204" pitchFamily="34" charset="0"/>
                          <a:cs typeface="Times New Roman" panose="02020603050405020304" pitchFamily="18" charset="0"/>
                        </a:rPr>
                        <m:t>=</m:t>
                      </m:r>
                      <m:f>
                        <m:fPr>
                          <m:ctrlPr>
                            <a:rPr lang="en-US" sz="1200" i="1">
                              <a:effectLst/>
                              <a:latin typeface="Cambria Math" panose="02040503050406030204" pitchFamily="18" charset="0"/>
                              <a:ea typeface="Calibri" panose="020F0502020204030204" pitchFamily="34" charset="0"/>
                              <a:cs typeface="Times New Roman" panose="02020603050405020304" pitchFamily="18" charset="0"/>
                            </a:rPr>
                          </m:ctrlPr>
                        </m:fPr>
                        <m:num>
                          <m:r>
                            <a:rPr lang="en-US" sz="1200" i="1">
                              <a:effectLst/>
                              <a:latin typeface="Cambria Math" panose="02040503050406030204" pitchFamily="18" charset="0"/>
                              <a:ea typeface="Calibri" panose="020F0502020204030204" pitchFamily="34" charset="0"/>
                              <a:cs typeface="Times New Roman" panose="02020603050405020304" pitchFamily="18" charset="0"/>
                            </a:rPr>
                            <m:t>34</m:t>
                          </m:r>
                        </m:num>
                        <m:den>
                          <m:r>
                            <a:rPr lang="en-US" sz="1200" i="1">
                              <a:effectLst/>
                              <a:latin typeface="Cambria Math" panose="02040503050406030204" pitchFamily="18" charset="0"/>
                              <a:ea typeface="Calibri" panose="020F0502020204030204" pitchFamily="34" charset="0"/>
                              <a:cs typeface="Times New Roman" panose="02020603050405020304" pitchFamily="18" charset="0"/>
                            </a:rPr>
                            <m:t>44</m:t>
                          </m:r>
                        </m:den>
                      </m:f>
                      <m:r>
                        <a:rPr lang="en-US" sz="1200">
                          <a:effectLst/>
                          <a:latin typeface="Cambria Math" panose="02040503050406030204" pitchFamily="18" charset="0"/>
                          <a:ea typeface="Calibri" panose="020F0502020204030204" pitchFamily="34" charset="0"/>
                          <a:cs typeface="Times New Roman" panose="02020603050405020304" pitchFamily="18" charset="0"/>
                        </a:rPr>
                        <m:t>=</m:t>
                      </m:r>
                      <m:r>
                        <a:rPr lang="en-US" sz="1200" i="1">
                          <a:effectLst/>
                          <a:latin typeface="Cambria Math" panose="02040503050406030204" pitchFamily="18" charset="0"/>
                          <a:ea typeface="Calibri" panose="020F0502020204030204" pitchFamily="34" charset="0"/>
                          <a:cs typeface="Times New Roman" panose="02020603050405020304" pitchFamily="18" charset="0"/>
                        </a:rPr>
                        <m:t>0.77</m:t>
                      </m:r>
                    </m:oMath>
                  </m:oMathPara>
                </a14:m>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spcBef>
                    <a:spcPts val="900"/>
                  </a:spcBef>
                  <a:spcAft>
                    <a:spcPts val="900"/>
                  </a:spcAft>
                </a:pPr>
                <a:r>
                  <a:rPr lang="en-US" sz="1200" b="1" dirty="0">
                    <a:effectLst/>
                    <a:latin typeface="Times New Roman" panose="02020603050405020304" pitchFamily="18" charset="0"/>
                    <a:ea typeface="Calibri" panose="020F0502020204030204" pitchFamily="34" charset="0"/>
                    <a:cs typeface="Times New Roman" panose="02020603050405020304" pitchFamily="18" charset="0"/>
                  </a:rPr>
                  <a:t>Interpretation</a:t>
                </a: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a:t>
                </a:r>
              </a:p>
              <a:p>
                <a:pPr marL="342900" marR="0" lvl="0" indent="-342900">
                  <a:spcBef>
                    <a:spcPts val="180"/>
                  </a:spcBef>
                  <a:spcAft>
                    <a:spcPts val="180"/>
                  </a:spcAft>
                  <a:buFont typeface="Symbol" pitchFamily="2" charset="2"/>
                  <a:buChar char=""/>
                </a:pPr>
                <a:r>
                  <a:rPr lang="en-US" sz="1200" b="1" dirty="0">
                    <a:effectLst/>
                    <a:latin typeface="Times New Roman" panose="02020603050405020304" pitchFamily="18" charset="0"/>
                    <a:ea typeface="Calibri" panose="020F0502020204030204" pitchFamily="34" charset="0"/>
                    <a:cs typeface="Times New Roman" panose="02020603050405020304" pitchFamily="18" charset="0"/>
                  </a:rPr>
                  <a:t>87% of actual "No Heart Disease" cases were correctly identified.</a:t>
                </a:r>
                <a:endParaRPr lang="en-US" sz="1200" dirty="0">
                  <a:effectLst/>
                  <a:latin typeface="Times New Roman" panose="02020603050405020304" pitchFamily="18" charset="0"/>
                  <a:ea typeface="Calibri" panose="020F0502020204030204" pitchFamily="34" charset="0"/>
                  <a:cs typeface="Symbol" pitchFamily="2" charset="2"/>
                </a:endParaRPr>
              </a:p>
              <a:p>
                <a:pPr marL="342900" marR="0" lvl="0" indent="-342900">
                  <a:spcBef>
                    <a:spcPts val="180"/>
                  </a:spcBef>
                  <a:spcAft>
                    <a:spcPts val="180"/>
                  </a:spcAft>
                  <a:buFont typeface="Symbol" pitchFamily="2" charset="2"/>
                  <a:buChar char=""/>
                </a:pPr>
                <a:r>
                  <a:rPr lang="en-US" sz="1200" b="1" dirty="0">
                    <a:effectLst/>
                    <a:latin typeface="Times New Roman" panose="02020603050405020304" pitchFamily="18" charset="0"/>
                    <a:ea typeface="Calibri" panose="020F0502020204030204" pitchFamily="34" charset="0"/>
                    <a:cs typeface="Times New Roman" panose="02020603050405020304" pitchFamily="18" charset="0"/>
                  </a:rPr>
                  <a:t>77% of actual "Heart Disease" cases were correctly identified.</a:t>
                </a:r>
                <a:endParaRPr lang="en-US" sz="1200" dirty="0">
                  <a:effectLst/>
                  <a:latin typeface="Times New Roman" panose="02020603050405020304" pitchFamily="18" charset="0"/>
                  <a:ea typeface="Calibri" panose="020F0502020204030204" pitchFamily="34" charset="0"/>
                  <a:cs typeface="Symbol" pitchFamily="2" charset="2"/>
                </a:endParaRPr>
              </a:p>
            </p:txBody>
          </p:sp>
        </mc:Choice>
        <mc:Fallback xmlns="">
          <p:sp>
            <p:nvSpPr>
              <p:cNvPr id="10" name="Google Shape;440;p18">
                <a:extLst>
                  <a:ext uri="{FF2B5EF4-FFF2-40B4-BE49-F238E27FC236}">
                    <a16:creationId xmlns:a16="http://schemas.microsoft.com/office/drawing/2014/main" id="{DBC08E70-052B-DD33-2B3A-9F6304EA6AA5}"/>
                  </a:ext>
                </a:extLst>
              </p:cNvPr>
              <p:cNvSpPr>
                <a:spLocks noRot="1" noChangeAspect="1" noMove="1" noResize="1" noEditPoints="1" noAdjustHandles="1" noChangeArrowheads="1" noChangeShapeType="1" noTextEdit="1"/>
              </p:cNvSpPr>
              <p:nvPr/>
            </p:nvSpPr>
            <p:spPr>
              <a:xfrm>
                <a:off x="548641" y="696686"/>
                <a:ext cx="7541622" cy="4446814"/>
              </a:xfrm>
              <a:prstGeom prst="roundRect">
                <a:avLst>
                  <a:gd name="adj" fmla="val 50000"/>
                </a:avLst>
              </a:prstGeom>
              <a:blipFill>
                <a:blip r:embed="rId2"/>
                <a:stretch>
                  <a:fillRect/>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25746524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1CF4CC6B-48B9-E7CC-E57F-DF9551F96C97}"/>
              </a:ext>
            </a:extLst>
          </p:cNvPr>
          <p:cNvSpPr>
            <a:spLocks noGrp="1"/>
          </p:cNvSpPr>
          <p:nvPr>
            <p:ph type="title"/>
          </p:nvPr>
        </p:nvSpPr>
        <p:spPr/>
        <p:txBody>
          <a:bodyPr>
            <a:normAutofit fontScale="90000"/>
          </a:bodyPr>
          <a:lstStyle/>
          <a:p>
            <a:r>
              <a:rPr lang="en-US" dirty="0"/>
              <a:t>Introduction</a:t>
            </a:r>
          </a:p>
        </p:txBody>
      </p:sp>
      <p:sp>
        <p:nvSpPr>
          <p:cNvPr id="10" name="Google Shape;440;p18">
            <a:extLst>
              <a:ext uri="{FF2B5EF4-FFF2-40B4-BE49-F238E27FC236}">
                <a16:creationId xmlns:a16="http://schemas.microsoft.com/office/drawing/2014/main" id="{DBC08E70-052B-DD33-2B3A-9F6304EA6AA5}"/>
              </a:ext>
            </a:extLst>
          </p:cNvPr>
          <p:cNvSpPr/>
          <p:nvPr/>
        </p:nvSpPr>
        <p:spPr>
          <a:xfrm>
            <a:off x="536332" y="914400"/>
            <a:ext cx="8229600" cy="3894993"/>
          </a:xfrm>
          <a:prstGeom prst="roundRect">
            <a:avLst>
              <a:gd name="adj" fmla="val 50000"/>
            </a:avLst>
          </a:prstGeom>
          <a:solidFill>
            <a:srgbClr val="2776EA">
              <a:alpha val="12549"/>
            </a:srgbClr>
          </a:solidFill>
          <a:ln>
            <a:noFill/>
          </a:ln>
        </p:spPr>
        <p:txBody>
          <a:bodyPr spcFirstLastPara="1" wrap="square" lIns="91425" tIns="91425" rIns="91425" bIns="91425" anchor="ctr" anchorCtr="0">
            <a:noAutofit/>
          </a:bodyPr>
          <a:lstStyle/>
          <a:p>
            <a:pPr marR="0" lvl="0">
              <a:lnSpc>
                <a:spcPct val="107000"/>
              </a:lnSpc>
              <a:spcBef>
                <a:spcPts val="200"/>
              </a:spcBef>
              <a:spcAft>
                <a:spcPts val="800"/>
              </a:spcAft>
            </a:pPr>
            <a:endParaRPr lang="en-US"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2" name="TextBox 1">
            <a:extLst>
              <a:ext uri="{FF2B5EF4-FFF2-40B4-BE49-F238E27FC236}">
                <a16:creationId xmlns:a16="http://schemas.microsoft.com/office/drawing/2014/main" id="{25B9732F-5FFD-E311-A55E-E9527895C0B8}"/>
              </a:ext>
            </a:extLst>
          </p:cNvPr>
          <p:cNvSpPr txBox="1"/>
          <p:nvPr/>
        </p:nvSpPr>
        <p:spPr>
          <a:xfrm>
            <a:off x="1847088" y="1234440"/>
            <a:ext cx="5907024" cy="2677656"/>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Cardiovascular diseases (CVDs) are among the leading causes of mortality worldwide, emphasizing the critical need for early diagnosis and prevention. This project explores a data-driven approach to CVD prediction by integrating supervised machine learning models, such as Logistic Regression, k-Nearest Neighbors, Support Vector Machines, Decision Trees, and Random Forest with clinical data from the Cleveland dataset. Through structured data preprocessing, normalization, and feature engineering, the study aims to enhance prediction accuracy and model reliability. By applying principles of engineering management alongside predictive analytics, this capstone bridges the gap between technical model development and its real-world applicability in healthcare environments, ultimately contributing to better diagnostic decision-making.</a:t>
            </a:r>
          </a:p>
        </p:txBody>
      </p:sp>
    </p:spTree>
    <p:extLst>
      <p:ext uri="{BB962C8B-B14F-4D97-AF65-F5344CB8AC3E}">
        <p14:creationId xmlns:p14="http://schemas.microsoft.com/office/powerpoint/2010/main" val="18675026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1CF4CC6B-48B9-E7CC-E57F-DF9551F96C97}"/>
              </a:ext>
            </a:extLst>
          </p:cNvPr>
          <p:cNvSpPr>
            <a:spLocks noGrp="1"/>
          </p:cNvSpPr>
          <p:nvPr>
            <p:ph type="title"/>
          </p:nvPr>
        </p:nvSpPr>
        <p:spPr>
          <a:xfrm>
            <a:off x="457200" y="158926"/>
            <a:ext cx="8229600" cy="371400"/>
          </a:xfrm>
        </p:spPr>
        <p:txBody>
          <a:bodyPr>
            <a:normAutofit fontScale="90000"/>
          </a:bodyPr>
          <a:lstStyle/>
          <a:p>
            <a:r>
              <a:rPr lang="en-US" dirty="0"/>
              <a:t>Result Discussion</a:t>
            </a:r>
          </a:p>
        </p:txBody>
      </p:sp>
      <mc:AlternateContent xmlns:mc="http://schemas.openxmlformats.org/markup-compatibility/2006" xmlns:a14="http://schemas.microsoft.com/office/drawing/2010/main">
        <mc:Choice Requires="a14">
          <p:sp>
            <p:nvSpPr>
              <p:cNvPr id="10" name="Google Shape;440;p18">
                <a:extLst>
                  <a:ext uri="{FF2B5EF4-FFF2-40B4-BE49-F238E27FC236}">
                    <a16:creationId xmlns:a16="http://schemas.microsoft.com/office/drawing/2014/main" id="{DBC08E70-052B-DD33-2B3A-9F6304EA6AA5}"/>
                  </a:ext>
                </a:extLst>
              </p:cNvPr>
              <p:cNvSpPr/>
              <p:nvPr/>
            </p:nvSpPr>
            <p:spPr>
              <a:xfrm>
                <a:off x="714103" y="592183"/>
                <a:ext cx="7872547" cy="4551317"/>
              </a:xfrm>
              <a:prstGeom prst="roundRect">
                <a:avLst>
                  <a:gd name="adj" fmla="val 50000"/>
                </a:avLst>
              </a:prstGeom>
              <a:solidFill>
                <a:srgbClr val="2776EA">
                  <a:alpha val="12549"/>
                </a:srgbClr>
              </a:solidFill>
              <a:ln>
                <a:noFill/>
              </a:ln>
            </p:spPr>
            <p:txBody>
              <a:bodyPr spcFirstLastPara="1" wrap="square" lIns="91425" tIns="91425" rIns="91425" bIns="91425" anchor="ctr" anchorCtr="0">
                <a:noAutofit/>
              </a:bodyPr>
              <a:lstStyle/>
              <a:p>
                <a:pPr marL="0" marR="0">
                  <a:spcBef>
                    <a:spcPts val="200"/>
                  </a:spcBef>
                  <a:spcAft>
                    <a:spcPts val="0"/>
                  </a:spcAft>
                </a:pPr>
                <a:r>
                  <a:rPr lang="en-US" sz="1200" b="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F1-Score (Harmonic Mean of Precision &amp; Recall)</a:t>
                </a:r>
                <a:endParaRPr lang="en-US" sz="1200" b="1" dirty="0">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marL="0" marR="0">
                  <a:spcBef>
                    <a:spcPts val="900"/>
                  </a:spcBef>
                  <a:spcAft>
                    <a:spcPts val="900"/>
                  </a:spcAft>
                </a:pP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F1-score balances </a:t>
                </a:r>
                <a:r>
                  <a:rPr lang="en-US" sz="1200" b="1" dirty="0">
                    <a:effectLst/>
                    <a:latin typeface="Times New Roman" panose="02020603050405020304" pitchFamily="18" charset="0"/>
                    <a:ea typeface="Calibri" panose="020F0502020204030204" pitchFamily="34" charset="0"/>
                    <a:cs typeface="Times New Roman" panose="02020603050405020304" pitchFamily="18" charset="0"/>
                  </a:rPr>
                  <a:t>precision</a:t>
                </a: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 and </a:t>
                </a:r>
                <a:r>
                  <a:rPr lang="en-US" sz="1200" b="1" dirty="0">
                    <a:effectLst/>
                    <a:latin typeface="Times New Roman" panose="02020603050405020304" pitchFamily="18" charset="0"/>
                    <a:ea typeface="Calibri" panose="020F0502020204030204" pitchFamily="34" charset="0"/>
                    <a:cs typeface="Times New Roman" panose="02020603050405020304" pitchFamily="18" charset="0"/>
                  </a:rPr>
                  <a:t>recall</a:t>
                </a: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 to give a single performance measure.</a:t>
                </a:r>
              </a:p>
              <a:p>
                <a:pPr marL="0" marR="0">
                  <a:spcBef>
                    <a:spcPts val="900"/>
                  </a:spcBef>
                  <a:spcAft>
                    <a:spcPts val="900"/>
                  </a:spcAft>
                </a:pP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For </a:t>
                </a:r>
                <a:r>
                  <a:rPr lang="en-US" sz="1200" b="1" dirty="0">
                    <a:effectLst/>
                    <a:latin typeface="Times New Roman" panose="02020603050405020304" pitchFamily="18" charset="0"/>
                    <a:ea typeface="Calibri" panose="020F0502020204030204" pitchFamily="34" charset="0"/>
                    <a:cs typeface="Times New Roman" panose="02020603050405020304" pitchFamily="18" charset="0"/>
                  </a:rPr>
                  <a:t>class 0 (No Heart Disease)</a:t>
                </a: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a:t>
                </a:r>
              </a:p>
              <a:p>
                <a:pPr marL="0" marR="0">
                  <a:spcBef>
                    <a:spcPts val="900"/>
                  </a:spcBef>
                  <a:spcAft>
                    <a:spcPts val="900"/>
                  </a:spcAft>
                </a:pPr>
                <a14:m>
                  <m:oMathPara xmlns:m="http://schemas.openxmlformats.org/officeDocument/2006/math">
                    <m:oMathParaPr>
                      <m:jc m:val="centerGroup"/>
                    </m:oMathParaPr>
                    <m:oMath xmlns:m="http://schemas.openxmlformats.org/officeDocument/2006/math">
                      <m:r>
                        <a:rPr lang="en-US" sz="1200" i="1">
                          <a:effectLst/>
                          <a:latin typeface="Cambria Math" panose="02040503050406030204" pitchFamily="18" charset="0"/>
                          <a:ea typeface="Calibri" panose="020F0502020204030204" pitchFamily="34" charset="0"/>
                          <a:cs typeface="Times New Roman" panose="02020603050405020304" pitchFamily="18" charset="0"/>
                        </a:rPr>
                        <m:t>𝐹</m:t>
                      </m:r>
                      <m:sSub>
                        <m:sSubPr>
                          <m:ctrlPr>
                            <a:rPr lang="en-US" sz="12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200" i="1">
                              <a:effectLst/>
                              <a:latin typeface="Cambria Math" panose="02040503050406030204" pitchFamily="18" charset="0"/>
                              <a:ea typeface="Calibri" panose="020F0502020204030204" pitchFamily="34" charset="0"/>
                              <a:cs typeface="Times New Roman" panose="02020603050405020304" pitchFamily="18" charset="0"/>
                            </a:rPr>
                            <m:t>1</m:t>
                          </m:r>
                        </m:e>
                        <m:sub>
                          <m:r>
                            <a:rPr lang="en-US" sz="1200" i="1">
                              <a:effectLst/>
                              <a:latin typeface="Cambria Math" panose="02040503050406030204" pitchFamily="18" charset="0"/>
                              <a:ea typeface="Calibri" panose="020F0502020204030204" pitchFamily="34" charset="0"/>
                              <a:cs typeface="Times New Roman" panose="02020603050405020304" pitchFamily="18" charset="0"/>
                            </a:rPr>
                            <m:t>0</m:t>
                          </m:r>
                        </m:sub>
                      </m:sSub>
                      <m:r>
                        <a:rPr lang="en-US" sz="1200">
                          <a:effectLst/>
                          <a:latin typeface="Cambria Math" panose="02040503050406030204" pitchFamily="18" charset="0"/>
                          <a:ea typeface="Calibri" panose="020F0502020204030204" pitchFamily="34" charset="0"/>
                          <a:cs typeface="Times New Roman" panose="02020603050405020304" pitchFamily="18" charset="0"/>
                        </a:rPr>
                        <m:t>=</m:t>
                      </m:r>
                      <m:r>
                        <a:rPr lang="en-US" sz="1200" i="1">
                          <a:effectLst/>
                          <a:latin typeface="Cambria Math" panose="02040503050406030204" pitchFamily="18" charset="0"/>
                          <a:ea typeface="Calibri" panose="020F0502020204030204" pitchFamily="34" charset="0"/>
                          <a:cs typeface="Times New Roman" panose="02020603050405020304" pitchFamily="18" charset="0"/>
                        </a:rPr>
                        <m:t>2</m:t>
                      </m:r>
                      <m:r>
                        <a:rPr lang="en-US" sz="1200">
                          <a:effectLst/>
                          <a:latin typeface="Cambria Math" panose="02040503050406030204" pitchFamily="18" charset="0"/>
                          <a:ea typeface="Calibri" panose="020F0502020204030204" pitchFamily="34" charset="0"/>
                          <a:cs typeface="Times New Roman" panose="02020603050405020304" pitchFamily="18" charset="0"/>
                        </a:rPr>
                        <m:t>×</m:t>
                      </m:r>
                      <m:f>
                        <m:fPr>
                          <m:ctrlPr>
                            <a:rPr lang="en-US" sz="1200" i="1">
                              <a:effectLst/>
                              <a:latin typeface="Cambria Math" panose="02040503050406030204" pitchFamily="18" charset="0"/>
                              <a:ea typeface="Calibri" panose="020F0502020204030204" pitchFamily="34" charset="0"/>
                              <a:cs typeface="Times New Roman" panose="02020603050405020304" pitchFamily="18" charset="0"/>
                            </a:rPr>
                          </m:ctrlPr>
                        </m:fPr>
                        <m:num>
                          <m:r>
                            <a:rPr lang="en-US" sz="1200" i="1">
                              <a:effectLst/>
                              <a:latin typeface="Cambria Math" panose="02040503050406030204" pitchFamily="18" charset="0"/>
                              <a:ea typeface="Calibri" panose="020F0502020204030204" pitchFamily="34" charset="0"/>
                              <a:cs typeface="Times New Roman" panose="02020603050405020304" pitchFamily="18" charset="0"/>
                            </a:rPr>
                            <m:t>𝑃𝑟𝑒𝑐𝑖𝑠𝑖𝑜</m:t>
                          </m:r>
                          <m:sSub>
                            <m:sSubPr>
                              <m:ctrlPr>
                                <a:rPr lang="en-US" sz="12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200" i="1">
                                  <a:effectLst/>
                                  <a:latin typeface="Cambria Math" panose="02040503050406030204" pitchFamily="18" charset="0"/>
                                  <a:ea typeface="Calibri" panose="020F0502020204030204" pitchFamily="34" charset="0"/>
                                  <a:cs typeface="Times New Roman" panose="02020603050405020304" pitchFamily="18" charset="0"/>
                                </a:rPr>
                                <m:t>𝑛</m:t>
                              </m:r>
                            </m:e>
                            <m:sub>
                              <m:r>
                                <a:rPr lang="en-US" sz="1200" i="1">
                                  <a:effectLst/>
                                  <a:latin typeface="Cambria Math" panose="02040503050406030204" pitchFamily="18" charset="0"/>
                                  <a:ea typeface="Calibri" panose="020F0502020204030204" pitchFamily="34" charset="0"/>
                                  <a:cs typeface="Times New Roman" panose="02020603050405020304" pitchFamily="18" charset="0"/>
                                </a:rPr>
                                <m:t>0</m:t>
                              </m:r>
                            </m:sub>
                          </m:sSub>
                          <m:r>
                            <a:rPr lang="en-US" sz="1200">
                              <a:effectLst/>
                              <a:latin typeface="Cambria Math" panose="02040503050406030204" pitchFamily="18" charset="0"/>
                              <a:ea typeface="Calibri" panose="020F0502020204030204" pitchFamily="34" charset="0"/>
                              <a:cs typeface="Times New Roman" panose="02020603050405020304" pitchFamily="18" charset="0"/>
                            </a:rPr>
                            <m:t>×</m:t>
                          </m:r>
                          <m:r>
                            <a:rPr lang="en-US" sz="1200" i="1">
                              <a:effectLst/>
                              <a:latin typeface="Cambria Math" panose="02040503050406030204" pitchFamily="18" charset="0"/>
                              <a:ea typeface="Calibri" panose="020F0502020204030204" pitchFamily="34" charset="0"/>
                              <a:cs typeface="Times New Roman" panose="02020603050405020304" pitchFamily="18" charset="0"/>
                            </a:rPr>
                            <m:t>𝑅𝑒𝑐𝑎𝑙</m:t>
                          </m:r>
                          <m:sSub>
                            <m:sSubPr>
                              <m:ctrlPr>
                                <a:rPr lang="en-US" sz="12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200" i="1">
                                  <a:effectLst/>
                                  <a:latin typeface="Cambria Math" panose="02040503050406030204" pitchFamily="18" charset="0"/>
                                  <a:ea typeface="Calibri" panose="020F0502020204030204" pitchFamily="34" charset="0"/>
                                  <a:cs typeface="Times New Roman" panose="02020603050405020304" pitchFamily="18" charset="0"/>
                                </a:rPr>
                                <m:t>𝑙</m:t>
                              </m:r>
                            </m:e>
                            <m:sub>
                              <m:r>
                                <a:rPr lang="en-US" sz="1200" i="1">
                                  <a:effectLst/>
                                  <a:latin typeface="Cambria Math" panose="02040503050406030204" pitchFamily="18" charset="0"/>
                                  <a:ea typeface="Calibri" panose="020F0502020204030204" pitchFamily="34" charset="0"/>
                                  <a:cs typeface="Times New Roman" panose="02020603050405020304" pitchFamily="18" charset="0"/>
                                </a:rPr>
                                <m:t>0</m:t>
                              </m:r>
                            </m:sub>
                          </m:sSub>
                        </m:num>
                        <m:den>
                          <m:r>
                            <a:rPr lang="en-US" sz="1200" i="1">
                              <a:effectLst/>
                              <a:latin typeface="Cambria Math" panose="02040503050406030204" pitchFamily="18" charset="0"/>
                              <a:ea typeface="Calibri" panose="020F0502020204030204" pitchFamily="34" charset="0"/>
                              <a:cs typeface="Times New Roman" panose="02020603050405020304" pitchFamily="18" charset="0"/>
                            </a:rPr>
                            <m:t>𝑃𝑟𝑒𝑐𝑖𝑠𝑖𝑜</m:t>
                          </m:r>
                          <m:sSub>
                            <m:sSubPr>
                              <m:ctrlPr>
                                <a:rPr lang="en-US" sz="12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200" i="1">
                                  <a:effectLst/>
                                  <a:latin typeface="Cambria Math" panose="02040503050406030204" pitchFamily="18" charset="0"/>
                                  <a:ea typeface="Calibri" panose="020F0502020204030204" pitchFamily="34" charset="0"/>
                                  <a:cs typeface="Times New Roman" panose="02020603050405020304" pitchFamily="18" charset="0"/>
                                </a:rPr>
                                <m:t>𝑛</m:t>
                              </m:r>
                            </m:e>
                            <m:sub>
                              <m:r>
                                <a:rPr lang="en-US" sz="1200" i="1">
                                  <a:effectLst/>
                                  <a:latin typeface="Cambria Math" panose="02040503050406030204" pitchFamily="18" charset="0"/>
                                  <a:ea typeface="Calibri" panose="020F0502020204030204" pitchFamily="34" charset="0"/>
                                  <a:cs typeface="Times New Roman" panose="02020603050405020304" pitchFamily="18" charset="0"/>
                                </a:rPr>
                                <m:t>0</m:t>
                              </m:r>
                            </m:sub>
                          </m:sSub>
                          <m:r>
                            <a:rPr lang="en-US" sz="1200">
                              <a:effectLst/>
                              <a:latin typeface="Cambria Math" panose="02040503050406030204" pitchFamily="18" charset="0"/>
                              <a:ea typeface="Calibri" panose="020F0502020204030204" pitchFamily="34" charset="0"/>
                              <a:cs typeface="Times New Roman" panose="02020603050405020304" pitchFamily="18" charset="0"/>
                            </a:rPr>
                            <m:t>+</m:t>
                          </m:r>
                          <m:r>
                            <a:rPr lang="en-US" sz="1200" i="1">
                              <a:effectLst/>
                              <a:latin typeface="Cambria Math" panose="02040503050406030204" pitchFamily="18" charset="0"/>
                              <a:ea typeface="Calibri" panose="020F0502020204030204" pitchFamily="34" charset="0"/>
                              <a:cs typeface="Times New Roman" panose="02020603050405020304" pitchFamily="18" charset="0"/>
                            </a:rPr>
                            <m:t>𝑅𝑒𝑐𝑎𝑙</m:t>
                          </m:r>
                          <m:sSub>
                            <m:sSubPr>
                              <m:ctrlPr>
                                <a:rPr lang="en-US" sz="12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200" i="1">
                                  <a:effectLst/>
                                  <a:latin typeface="Cambria Math" panose="02040503050406030204" pitchFamily="18" charset="0"/>
                                  <a:ea typeface="Calibri" panose="020F0502020204030204" pitchFamily="34" charset="0"/>
                                  <a:cs typeface="Times New Roman" panose="02020603050405020304" pitchFamily="18" charset="0"/>
                                </a:rPr>
                                <m:t>𝑙</m:t>
                              </m:r>
                            </m:e>
                            <m:sub>
                              <m:r>
                                <a:rPr lang="en-US" sz="1200" i="1">
                                  <a:effectLst/>
                                  <a:latin typeface="Cambria Math" panose="02040503050406030204" pitchFamily="18" charset="0"/>
                                  <a:ea typeface="Calibri" panose="020F0502020204030204" pitchFamily="34" charset="0"/>
                                  <a:cs typeface="Times New Roman" panose="02020603050405020304" pitchFamily="18" charset="0"/>
                                </a:rPr>
                                <m:t>0</m:t>
                              </m:r>
                            </m:sub>
                          </m:sSub>
                        </m:den>
                      </m:f>
                    </m:oMath>
                  </m:oMathPara>
                </a14:m>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spcBef>
                    <a:spcPts val="900"/>
                  </a:spcBef>
                  <a:spcAft>
                    <a:spcPts val="900"/>
                  </a:spcAft>
                </a:pPr>
                <a14:m>
                  <m:oMathPara xmlns:m="http://schemas.openxmlformats.org/officeDocument/2006/math">
                    <m:oMathParaPr>
                      <m:jc m:val="centerGroup"/>
                    </m:oMathParaPr>
                    <m:oMath xmlns:m="http://schemas.openxmlformats.org/officeDocument/2006/math">
                      <m:r>
                        <a:rPr lang="en-US" sz="1200" i="1">
                          <a:effectLst/>
                          <a:latin typeface="Cambria Math" panose="02040503050406030204" pitchFamily="18" charset="0"/>
                          <a:ea typeface="Calibri" panose="020F0502020204030204" pitchFamily="34" charset="0"/>
                          <a:cs typeface="Times New Roman" panose="02020603050405020304" pitchFamily="18" charset="0"/>
                        </a:rPr>
                        <m:t>𝐹</m:t>
                      </m:r>
                      <m:sSub>
                        <m:sSubPr>
                          <m:ctrlPr>
                            <a:rPr lang="en-US" sz="12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200" i="1">
                              <a:effectLst/>
                              <a:latin typeface="Cambria Math" panose="02040503050406030204" pitchFamily="18" charset="0"/>
                              <a:ea typeface="Calibri" panose="020F0502020204030204" pitchFamily="34" charset="0"/>
                              <a:cs typeface="Times New Roman" panose="02020603050405020304" pitchFamily="18" charset="0"/>
                            </a:rPr>
                            <m:t>1</m:t>
                          </m:r>
                        </m:e>
                        <m:sub>
                          <m:r>
                            <a:rPr lang="en-US" sz="1200" i="1">
                              <a:effectLst/>
                              <a:latin typeface="Cambria Math" panose="02040503050406030204" pitchFamily="18" charset="0"/>
                              <a:ea typeface="Calibri" panose="020F0502020204030204" pitchFamily="34" charset="0"/>
                              <a:cs typeface="Times New Roman" panose="02020603050405020304" pitchFamily="18" charset="0"/>
                            </a:rPr>
                            <m:t>0</m:t>
                          </m:r>
                        </m:sub>
                      </m:sSub>
                      <m:r>
                        <a:rPr lang="en-US" sz="1200">
                          <a:effectLst/>
                          <a:latin typeface="Cambria Math" panose="02040503050406030204" pitchFamily="18" charset="0"/>
                          <a:ea typeface="Calibri" panose="020F0502020204030204" pitchFamily="34" charset="0"/>
                          <a:cs typeface="Times New Roman" panose="02020603050405020304" pitchFamily="18" charset="0"/>
                        </a:rPr>
                        <m:t>=</m:t>
                      </m:r>
                      <m:r>
                        <a:rPr lang="en-US" sz="1200" i="1">
                          <a:effectLst/>
                          <a:latin typeface="Cambria Math" panose="02040503050406030204" pitchFamily="18" charset="0"/>
                          <a:ea typeface="Calibri" panose="020F0502020204030204" pitchFamily="34" charset="0"/>
                          <a:cs typeface="Times New Roman" panose="02020603050405020304" pitchFamily="18" charset="0"/>
                        </a:rPr>
                        <m:t>2</m:t>
                      </m:r>
                      <m:r>
                        <a:rPr lang="en-US" sz="1200">
                          <a:effectLst/>
                          <a:latin typeface="Cambria Math" panose="02040503050406030204" pitchFamily="18" charset="0"/>
                          <a:ea typeface="Calibri" panose="020F0502020204030204" pitchFamily="34" charset="0"/>
                          <a:cs typeface="Times New Roman" panose="02020603050405020304" pitchFamily="18" charset="0"/>
                        </a:rPr>
                        <m:t>×</m:t>
                      </m:r>
                      <m:f>
                        <m:fPr>
                          <m:ctrlPr>
                            <a:rPr lang="en-US" sz="1200" i="1">
                              <a:effectLst/>
                              <a:latin typeface="Cambria Math" panose="02040503050406030204" pitchFamily="18" charset="0"/>
                              <a:ea typeface="Calibri" panose="020F0502020204030204" pitchFamily="34" charset="0"/>
                              <a:cs typeface="Times New Roman" panose="02020603050405020304" pitchFamily="18" charset="0"/>
                            </a:rPr>
                          </m:ctrlPr>
                        </m:fPr>
                        <m:num>
                          <m:r>
                            <a:rPr lang="en-US" sz="1200" i="1">
                              <a:effectLst/>
                              <a:latin typeface="Cambria Math" panose="02040503050406030204" pitchFamily="18" charset="0"/>
                              <a:ea typeface="Calibri" panose="020F0502020204030204" pitchFamily="34" charset="0"/>
                              <a:cs typeface="Times New Roman" panose="02020603050405020304" pitchFamily="18" charset="0"/>
                            </a:rPr>
                            <m:t>0.80</m:t>
                          </m:r>
                          <m:r>
                            <a:rPr lang="en-US" sz="1200">
                              <a:effectLst/>
                              <a:latin typeface="Cambria Math" panose="02040503050406030204" pitchFamily="18" charset="0"/>
                              <a:ea typeface="Calibri" panose="020F0502020204030204" pitchFamily="34" charset="0"/>
                              <a:cs typeface="Times New Roman" panose="02020603050405020304" pitchFamily="18" charset="0"/>
                            </a:rPr>
                            <m:t>×</m:t>
                          </m:r>
                          <m:r>
                            <a:rPr lang="en-US" sz="1200" i="1">
                              <a:effectLst/>
                              <a:latin typeface="Cambria Math" panose="02040503050406030204" pitchFamily="18" charset="0"/>
                              <a:ea typeface="Calibri" panose="020F0502020204030204" pitchFamily="34" charset="0"/>
                              <a:cs typeface="Times New Roman" panose="02020603050405020304" pitchFamily="18" charset="0"/>
                            </a:rPr>
                            <m:t>0.87</m:t>
                          </m:r>
                        </m:num>
                        <m:den>
                          <m:r>
                            <a:rPr lang="en-US" sz="1200" i="1">
                              <a:effectLst/>
                              <a:latin typeface="Cambria Math" panose="02040503050406030204" pitchFamily="18" charset="0"/>
                              <a:ea typeface="Calibri" panose="020F0502020204030204" pitchFamily="34" charset="0"/>
                              <a:cs typeface="Times New Roman" panose="02020603050405020304" pitchFamily="18" charset="0"/>
                            </a:rPr>
                            <m:t>0.80</m:t>
                          </m:r>
                          <m:r>
                            <a:rPr lang="en-US" sz="1200">
                              <a:effectLst/>
                              <a:latin typeface="Cambria Math" panose="02040503050406030204" pitchFamily="18" charset="0"/>
                              <a:ea typeface="Calibri" panose="020F0502020204030204" pitchFamily="34" charset="0"/>
                              <a:cs typeface="Times New Roman" panose="02020603050405020304" pitchFamily="18" charset="0"/>
                            </a:rPr>
                            <m:t>+</m:t>
                          </m:r>
                          <m:r>
                            <a:rPr lang="en-US" sz="1200" i="1">
                              <a:effectLst/>
                              <a:latin typeface="Cambria Math" panose="02040503050406030204" pitchFamily="18" charset="0"/>
                              <a:ea typeface="Calibri" panose="020F0502020204030204" pitchFamily="34" charset="0"/>
                              <a:cs typeface="Times New Roman" panose="02020603050405020304" pitchFamily="18" charset="0"/>
                            </a:rPr>
                            <m:t>0.87</m:t>
                          </m:r>
                        </m:den>
                      </m:f>
                      <m:r>
                        <a:rPr lang="en-US" sz="1200">
                          <a:effectLst/>
                          <a:latin typeface="Cambria Math" panose="02040503050406030204" pitchFamily="18" charset="0"/>
                          <a:ea typeface="Calibri" panose="020F0502020204030204" pitchFamily="34" charset="0"/>
                          <a:cs typeface="Times New Roman" panose="02020603050405020304" pitchFamily="18" charset="0"/>
                        </a:rPr>
                        <m:t>=</m:t>
                      </m:r>
                      <m:r>
                        <a:rPr lang="en-US" sz="1200" i="1">
                          <a:effectLst/>
                          <a:latin typeface="Cambria Math" panose="02040503050406030204" pitchFamily="18" charset="0"/>
                          <a:ea typeface="Calibri" panose="020F0502020204030204" pitchFamily="34" charset="0"/>
                          <a:cs typeface="Times New Roman" panose="02020603050405020304" pitchFamily="18" charset="0"/>
                        </a:rPr>
                        <m:t>2</m:t>
                      </m:r>
                      <m:r>
                        <a:rPr lang="en-US" sz="1200">
                          <a:effectLst/>
                          <a:latin typeface="Cambria Math" panose="02040503050406030204" pitchFamily="18" charset="0"/>
                          <a:ea typeface="Calibri" panose="020F0502020204030204" pitchFamily="34" charset="0"/>
                          <a:cs typeface="Times New Roman" panose="02020603050405020304" pitchFamily="18" charset="0"/>
                        </a:rPr>
                        <m:t>×</m:t>
                      </m:r>
                      <m:f>
                        <m:fPr>
                          <m:ctrlPr>
                            <a:rPr lang="en-US" sz="1200" i="1">
                              <a:effectLst/>
                              <a:latin typeface="Cambria Math" panose="02040503050406030204" pitchFamily="18" charset="0"/>
                              <a:ea typeface="Calibri" panose="020F0502020204030204" pitchFamily="34" charset="0"/>
                              <a:cs typeface="Times New Roman" panose="02020603050405020304" pitchFamily="18" charset="0"/>
                            </a:rPr>
                          </m:ctrlPr>
                        </m:fPr>
                        <m:num>
                          <m:r>
                            <a:rPr lang="en-US" sz="1200" i="1">
                              <a:effectLst/>
                              <a:latin typeface="Cambria Math" panose="02040503050406030204" pitchFamily="18" charset="0"/>
                              <a:ea typeface="Calibri" panose="020F0502020204030204" pitchFamily="34" charset="0"/>
                              <a:cs typeface="Times New Roman" panose="02020603050405020304" pitchFamily="18" charset="0"/>
                            </a:rPr>
                            <m:t>0.696</m:t>
                          </m:r>
                        </m:num>
                        <m:den>
                          <m:r>
                            <a:rPr lang="en-US" sz="1200" i="1">
                              <a:effectLst/>
                              <a:latin typeface="Cambria Math" panose="02040503050406030204" pitchFamily="18" charset="0"/>
                              <a:ea typeface="Calibri" panose="020F0502020204030204" pitchFamily="34" charset="0"/>
                              <a:cs typeface="Times New Roman" panose="02020603050405020304" pitchFamily="18" charset="0"/>
                            </a:rPr>
                            <m:t>1.67</m:t>
                          </m:r>
                        </m:den>
                      </m:f>
                      <m:r>
                        <a:rPr lang="en-US" sz="1200">
                          <a:effectLst/>
                          <a:latin typeface="Cambria Math" panose="02040503050406030204" pitchFamily="18" charset="0"/>
                          <a:ea typeface="Calibri" panose="020F0502020204030204" pitchFamily="34" charset="0"/>
                          <a:cs typeface="Times New Roman" panose="02020603050405020304" pitchFamily="18" charset="0"/>
                        </a:rPr>
                        <m:t>=</m:t>
                      </m:r>
                      <m:r>
                        <a:rPr lang="en-US" sz="1200" i="1">
                          <a:effectLst/>
                          <a:latin typeface="Cambria Math" panose="02040503050406030204" pitchFamily="18" charset="0"/>
                          <a:ea typeface="Calibri" panose="020F0502020204030204" pitchFamily="34" charset="0"/>
                          <a:cs typeface="Times New Roman" panose="02020603050405020304" pitchFamily="18" charset="0"/>
                        </a:rPr>
                        <m:t>0.84</m:t>
                      </m:r>
                    </m:oMath>
                  </m:oMathPara>
                </a14:m>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spcBef>
                    <a:spcPts val="900"/>
                  </a:spcBef>
                  <a:spcAft>
                    <a:spcPts val="900"/>
                  </a:spcAft>
                </a:pP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For </a:t>
                </a:r>
                <a:r>
                  <a:rPr lang="en-US" sz="1200" b="1" dirty="0">
                    <a:effectLst/>
                    <a:latin typeface="Times New Roman" panose="02020603050405020304" pitchFamily="18" charset="0"/>
                    <a:ea typeface="Calibri" panose="020F0502020204030204" pitchFamily="34" charset="0"/>
                    <a:cs typeface="Times New Roman" panose="02020603050405020304" pitchFamily="18" charset="0"/>
                  </a:rPr>
                  <a:t>class 1 (Heart Disease)</a:t>
                </a: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a:t>
                </a:r>
              </a:p>
              <a:p>
                <a:pPr marL="0" marR="0">
                  <a:spcBef>
                    <a:spcPts val="900"/>
                  </a:spcBef>
                  <a:spcAft>
                    <a:spcPts val="900"/>
                  </a:spcAft>
                </a:pPr>
                <a14:m>
                  <m:oMathPara xmlns:m="http://schemas.openxmlformats.org/officeDocument/2006/math">
                    <m:oMathParaPr>
                      <m:jc m:val="centerGroup"/>
                    </m:oMathParaPr>
                    <m:oMath xmlns:m="http://schemas.openxmlformats.org/officeDocument/2006/math">
                      <m:r>
                        <a:rPr lang="en-US" sz="1200" i="1">
                          <a:effectLst/>
                          <a:latin typeface="Cambria Math" panose="02040503050406030204" pitchFamily="18" charset="0"/>
                          <a:ea typeface="Calibri" panose="020F0502020204030204" pitchFamily="34" charset="0"/>
                          <a:cs typeface="Times New Roman" panose="02020603050405020304" pitchFamily="18" charset="0"/>
                        </a:rPr>
                        <m:t>𝐹</m:t>
                      </m:r>
                      <m:sSub>
                        <m:sSubPr>
                          <m:ctrlPr>
                            <a:rPr lang="en-US" sz="12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200" i="1">
                              <a:effectLst/>
                              <a:latin typeface="Cambria Math" panose="02040503050406030204" pitchFamily="18" charset="0"/>
                              <a:ea typeface="Calibri" panose="020F0502020204030204" pitchFamily="34" charset="0"/>
                              <a:cs typeface="Times New Roman" panose="02020603050405020304" pitchFamily="18" charset="0"/>
                            </a:rPr>
                            <m:t>1</m:t>
                          </m:r>
                        </m:e>
                        <m:sub>
                          <m:r>
                            <a:rPr lang="en-US" sz="1200" i="1">
                              <a:effectLst/>
                              <a:latin typeface="Cambria Math" panose="02040503050406030204" pitchFamily="18" charset="0"/>
                              <a:ea typeface="Calibri" panose="020F0502020204030204" pitchFamily="34" charset="0"/>
                              <a:cs typeface="Times New Roman" panose="02020603050405020304" pitchFamily="18" charset="0"/>
                            </a:rPr>
                            <m:t>1</m:t>
                          </m:r>
                        </m:sub>
                      </m:sSub>
                      <m:r>
                        <a:rPr lang="en-US" sz="1200">
                          <a:effectLst/>
                          <a:latin typeface="Cambria Math" panose="02040503050406030204" pitchFamily="18" charset="0"/>
                          <a:ea typeface="Calibri" panose="020F0502020204030204" pitchFamily="34" charset="0"/>
                          <a:cs typeface="Times New Roman" panose="02020603050405020304" pitchFamily="18" charset="0"/>
                        </a:rPr>
                        <m:t>=</m:t>
                      </m:r>
                      <m:r>
                        <a:rPr lang="en-US" sz="1200" i="1">
                          <a:effectLst/>
                          <a:latin typeface="Cambria Math" panose="02040503050406030204" pitchFamily="18" charset="0"/>
                          <a:ea typeface="Calibri" panose="020F0502020204030204" pitchFamily="34" charset="0"/>
                          <a:cs typeface="Times New Roman" panose="02020603050405020304" pitchFamily="18" charset="0"/>
                        </a:rPr>
                        <m:t>2</m:t>
                      </m:r>
                      <m:r>
                        <a:rPr lang="en-US" sz="1200">
                          <a:effectLst/>
                          <a:latin typeface="Cambria Math" panose="02040503050406030204" pitchFamily="18" charset="0"/>
                          <a:ea typeface="Calibri" panose="020F0502020204030204" pitchFamily="34" charset="0"/>
                          <a:cs typeface="Times New Roman" panose="02020603050405020304" pitchFamily="18" charset="0"/>
                        </a:rPr>
                        <m:t>×</m:t>
                      </m:r>
                      <m:f>
                        <m:fPr>
                          <m:ctrlPr>
                            <a:rPr lang="en-US" sz="1200" i="1">
                              <a:effectLst/>
                              <a:latin typeface="Cambria Math" panose="02040503050406030204" pitchFamily="18" charset="0"/>
                              <a:ea typeface="Calibri" panose="020F0502020204030204" pitchFamily="34" charset="0"/>
                              <a:cs typeface="Times New Roman" panose="02020603050405020304" pitchFamily="18" charset="0"/>
                            </a:rPr>
                          </m:ctrlPr>
                        </m:fPr>
                        <m:num>
                          <m:r>
                            <a:rPr lang="en-US" sz="1200" i="1">
                              <a:effectLst/>
                              <a:latin typeface="Cambria Math" panose="02040503050406030204" pitchFamily="18" charset="0"/>
                              <a:ea typeface="Calibri" panose="020F0502020204030204" pitchFamily="34" charset="0"/>
                              <a:cs typeface="Times New Roman" panose="02020603050405020304" pitchFamily="18" charset="0"/>
                            </a:rPr>
                            <m:t>𝑃𝑟𝑒𝑐𝑖𝑠𝑖𝑜</m:t>
                          </m:r>
                          <m:sSub>
                            <m:sSubPr>
                              <m:ctrlPr>
                                <a:rPr lang="en-US" sz="12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200" i="1">
                                  <a:effectLst/>
                                  <a:latin typeface="Cambria Math" panose="02040503050406030204" pitchFamily="18" charset="0"/>
                                  <a:ea typeface="Calibri" panose="020F0502020204030204" pitchFamily="34" charset="0"/>
                                  <a:cs typeface="Times New Roman" panose="02020603050405020304" pitchFamily="18" charset="0"/>
                                </a:rPr>
                                <m:t>𝑛</m:t>
                              </m:r>
                            </m:e>
                            <m:sub>
                              <m:r>
                                <a:rPr lang="en-US" sz="1200" i="1">
                                  <a:effectLst/>
                                  <a:latin typeface="Cambria Math" panose="02040503050406030204" pitchFamily="18" charset="0"/>
                                  <a:ea typeface="Calibri" panose="020F0502020204030204" pitchFamily="34" charset="0"/>
                                  <a:cs typeface="Times New Roman" panose="02020603050405020304" pitchFamily="18" charset="0"/>
                                </a:rPr>
                                <m:t>1</m:t>
                              </m:r>
                            </m:sub>
                          </m:sSub>
                          <m:r>
                            <a:rPr lang="en-US" sz="1200">
                              <a:effectLst/>
                              <a:latin typeface="Cambria Math" panose="02040503050406030204" pitchFamily="18" charset="0"/>
                              <a:ea typeface="Calibri" panose="020F0502020204030204" pitchFamily="34" charset="0"/>
                              <a:cs typeface="Times New Roman" panose="02020603050405020304" pitchFamily="18" charset="0"/>
                            </a:rPr>
                            <m:t>×</m:t>
                          </m:r>
                          <m:r>
                            <a:rPr lang="en-US" sz="1200" i="1">
                              <a:effectLst/>
                              <a:latin typeface="Cambria Math" panose="02040503050406030204" pitchFamily="18" charset="0"/>
                              <a:ea typeface="Calibri" panose="020F0502020204030204" pitchFamily="34" charset="0"/>
                              <a:cs typeface="Times New Roman" panose="02020603050405020304" pitchFamily="18" charset="0"/>
                            </a:rPr>
                            <m:t>𝑅𝑒𝑐𝑎𝑙</m:t>
                          </m:r>
                          <m:sSub>
                            <m:sSubPr>
                              <m:ctrlPr>
                                <a:rPr lang="en-US" sz="12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200" i="1">
                                  <a:effectLst/>
                                  <a:latin typeface="Cambria Math" panose="02040503050406030204" pitchFamily="18" charset="0"/>
                                  <a:ea typeface="Calibri" panose="020F0502020204030204" pitchFamily="34" charset="0"/>
                                  <a:cs typeface="Times New Roman" panose="02020603050405020304" pitchFamily="18" charset="0"/>
                                </a:rPr>
                                <m:t>𝑙</m:t>
                              </m:r>
                            </m:e>
                            <m:sub>
                              <m:r>
                                <a:rPr lang="en-US" sz="1200" i="1">
                                  <a:effectLst/>
                                  <a:latin typeface="Cambria Math" panose="02040503050406030204" pitchFamily="18" charset="0"/>
                                  <a:ea typeface="Calibri" panose="020F0502020204030204" pitchFamily="34" charset="0"/>
                                  <a:cs typeface="Times New Roman" panose="02020603050405020304" pitchFamily="18" charset="0"/>
                                </a:rPr>
                                <m:t>1</m:t>
                              </m:r>
                            </m:sub>
                          </m:sSub>
                        </m:num>
                        <m:den>
                          <m:r>
                            <a:rPr lang="en-US" sz="1200" i="1">
                              <a:effectLst/>
                              <a:latin typeface="Cambria Math" panose="02040503050406030204" pitchFamily="18" charset="0"/>
                              <a:ea typeface="Calibri" panose="020F0502020204030204" pitchFamily="34" charset="0"/>
                              <a:cs typeface="Times New Roman" panose="02020603050405020304" pitchFamily="18" charset="0"/>
                            </a:rPr>
                            <m:t>𝑃𝑟𝑒𝑐𝑖𝑠𝑖𝑜</m:t>
                          </m:r>
                          <m:sSub>
                            <m:sSubPr>
                              <m:ctrlPr>
                                <a:rPr lang="en-US" sz="12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200" i="1">
                                  <a:effectLst/>
                                  <a:latin typeface="Cambria Math" panose="02040503050406030204" pitchFamily="18" charset="0"/>
                                  <a:ea typeface="Calibri" panose="020F0502020204030204" pitchFamily="34" charset="0"/>
                                  <a:cs typeface="Times New Roman" panose="02020603050405020304" pitchFamily="18" charset="0"/>
                                </a:rPr>
                                <m:t>𝑛</m:t>
                              </m:r>
                            </m:e>
                            <m:sub>
                              <m:r>
                                <a:rPr lang="en-US" sz="1200" i="1">
                                  <a:effectLst/>
                                  <a:latin typeface="Cambria Math" panose="02040503050406030204" pitchFamily="18" charset="0"/>
                                  <a:ea typeface="Calibri" panose="020F0502020204030204" pitchFamily="34" charset="0"/>
                                  <a:cs typeface="Times New Roman" panose="02020603050405020304" pitchFamily="18" charset="0"/>
                                </a:rPr>
                                <m:t>1</m:t>
                              </m:r>
                            </m:sub>
                          </m:sSub>
                          <m:r>
                            <a:rPr lang="en-US" sz="1200">
                              <a:effectLst/>
                              <a:latin typeface="Cambria Math" panose="02040503050406030204" pitchFamily="18" charset="0"/>
                              <a:ea typeface="Calibri" panose="020F0502020204030204" pitchFamily="34" charset="0"/>
                              <a:cs typeface="Times New Roman" panose="02020603050405020304" pitchFamily="18" charset="0"/>
                            </a:rPr>
                            <m:t>+</m:t>
                          </m:r>
                          <m:r>
                            <a:rPr lang="en-US" sz="1200" i="1">
                              <a:effectLst/>
                              <a:latin typeface="Cambria Math" panose="02040503050406030204" pitchFamily="18" charset="0"/>
                              <a:ea typeface="Calibri" panose="020F0502020204030204" pitchFamily="34" charset="0"/>
                              <a:cs typeface="Times New Roman" panose="02020603050405020304" pitchFamily="18" charset="0"/>
                            </a:rPr>
                            <m:t>𝑅𝑒𝑐𝑎𝑙</m:t>
                          </m:r>
                          <m:sSub>
                            <m:sSubPr>
                              <m:ctrlPr>
                                <a:rPr lang="en-US" sz="12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200" i="1">
                                  <a:effectLst/>
                                  <a:latin typeface="Cambria Math" panose="02040503050406030204" pitchFamily="18" charset="0"/>
                                  <a:ea typeface="Calibri" panose="020F0502020204030204" pitchFamily="34" charset="0"/>
                                  <a:cs typeface="Times New Roman" panose="02020603050405020304" pitchFamily="18" charset="0"/>
                                </a:rPr>
                                <m:t>𝑙</m:t>
                              </m:r>
                            </m:e>
                            <m:sub>
                              <m:r>
                                <a:rPr lang="en-US" sz="1200" i="1">
                                  <a:effectLst/>
                                  <a:latin typeface="Cambria Math" panose="02040503050406030204" pitchFamily="18" charset="0"/>
                                  <a:ea typeface="Calibri" panose="020F0502020204030204" pitchFamily="34" charset="0"/>
                                  <a:cs typeface="Times New Roman" panose="02020603050405020304" pitchFamily="18" charset="0"/>
                                </a:rPr>
                                <m:t>1</m:t>
                              </m:r>
                            </m:sub>
                          </m:sSub>
                        </m:den>
                      </m:f>
                    </m:oMath>
                  </m:oMathPara>
                </a14:m>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spcBef>
                    <a:spcPts val="900"/>
                  </a:spcBef>
                  <a:spcAft>
                    <a:spcPts val="900"/>
                  </a:spcAft>
                </a:pPr>
                <a14:m>
                  <m:oMathPara xmlns:m="http://schemas.openxmlformats.org/officeDocument/2006/math">
                    <m:oMathParaPr>
                      <m:jc m:val="centerGroup"/>
                    </m:oMathParaPr>
                    <m:oMath xmlns:m="http://schemas.openxmlformats.org/officeDocument/2006/math">
                      <m:r>
                        <a:rPr lang="en-US" sz="1200" i="1">
                          <a:effectLst/>
                          <a:latin typeface="Cambria Math" panose="02040503050406030204" pitchFamily="18" charset="0"/>
                          <a:ea typeface="Calibri" panose="020F0502020204030204" pitchFamily="34" charset="0"/>
                          <a:cs typeface="Times New Roman" panose="02020603050405020304" pitchFamily="18" charset="0"/>
                        </a:rPr>
                        <m:t>𝐹</m:t>
                      </m:r>
                      <m:sSub>
                        <m:sSubPr>
                          <m:ctrlPr>
                            <a:rPr lang="en-US" sz="12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200" i="1">
                              <a:effectLst/>
                              <a:latin typeface="Cambria Math" panose="02040503050406030204" pitchFamily="18" charset="0"/>
                              <a:ea typeface="Calibri" panose="020F0502020204030204" pitchFamily="34" charset="0"/>
                              <a:cs typeface="Times New Roman" panose="02020603050405020304" pitchFamily="18" charset="0"/>
                            </a:rPr>
                            <m:t>1</m:t>
                          </m:r>
                        </m:e>
                        <m:sub>
                          <m:r>
                            <a:rPr lang="en-US" sz="1200" i="1">
                              <a:effectLst/>
                              <a:latin typeface="Cambria Math" panose="02040503050406030204" pitchFamily="18" charset="0"/>
                              <a:ea typeface="Calibri" panose="020F0502020204030204" pitchFamily="34" charset="0"/>
                              <a:cs typeface="Times New Roman" panose="02020603050405020304" pitchFamily="18" charset="0"/>
                            </a:rPr>
                            <m:t>1</m:t>
                          </m:r>
                        </m:sub>
                      </m:sSub>
                      <m:r>
                        <a:rPr lang="en-US" sz="1200">
                          <a:effectLst/>
                          <a:latin typeface="Cambria Math" panose="02040503050406030204" pitchFamily="18" charset="0"/>
                          <a:ea typeface="Calibri" panose="020F0502020204030204" pitchFamily="34" charset="0"/>
                          <a:cs typeface="Times New Roman" panose="02020603050405020304" pitchFamily="18" charset="0"/>
                        </a:rPr>
                        <m:t>=</m:t>
                      </m:r>
                      <m:r>
                        <a:rPr lang="en-US" sz="1200" i="1">
                          <a:effectLst/>
                          <a:latin typeface="Cambria Math" panose="02040503050406030204" pitchFamily="18" charset="0"/>
                          <a:ea typeface="Calibri" panose="020F0502020204030204" pitchFamily="34" charset="0"/>
                          <a:cs typeface="Times New Roman" panose="02020603050405020304" pitchFamily="18" charset="0"/>
                        </a:rPr>
                        <m:t>2</m:t>
                      </m:r>
                      <m:r>
                        <a:rPr lang="en-US" sz="1200">
                          <a:effectLst/>
                          <a:latin typeface="Cambria Math" panose="02040503050406030204" pitchFamily="18" charset="0"/>
                          <a:ea typeface="Calibri" panose="020F0502020204030204" pitchFamily="34" charset="0"/>
                          <a:cs typeface="Times New Roman" panose="02020603050405020304" pitchFamily="18" charset="0"/>
                        </a:rPr>
                        <m:t>×</m:t>
                      </m:r>
                      <m:f>
                        <m:fPr>
                          <m:ctrlPr>
                            <a:rPr lang="en-US" sz="1200" i="1">
                              <a:effectLst/>
                              <a:latin typeface="Cambria Math" panose="02040503050406030204" pitchFamily="18" charset="0"/>
                              <a:ea typeface="Calibri" panose="020F0502020204030204" pitchFamily="34" charset="0"/>
                              <a:cs typeface="Times New Roman" panose="02020603050405020304" pitchFamily="18" charset="0"/>
                            </a:rPr>
                          </m:ctrlPr>
                        </m:fPr>
                        <m:num>
                          <m:r>
                            <a:rPr lang="en-US" sz="1200" i="1">
                              <a:effectLst/>
                              <a:latin typeface="Cambria Math" panose="02040503050406030204" pitchFamily="18" charset="0"/>
                              <a:ea typeface="Calibri" panose="020F0502020204030204" pitchFamily="34" charset="0"/>
                              <a:cs typeface="Times New Roman" panose="02020603050405020304" pitchFamily="18" charset="0"/>
                            </a:rPr>
                            <m:t>0.85</m:t>
                          </m:r>
                          <m:r>
                            <a:rPr lang="en-US" sz="1200">
                              <a:effectLst/>
                              <a:latin typeface="Cambria Math" panose="02040503050406030204" pitchFamily="18" charset="0"/>
                              <a:ea typeface="Calibri" panose="020F0502020204030204" pitchFamily="34" charset="0"/>
                              <a:cs typeface="Times New Roman" panose="02020603050405020304" pitchFamily="18" charset="0"/>
                            </a:rPr>
                            <m:t>×</m:t>
                          </m:r>
                          <m:r>
                            <a:rPr lang="en-US" sz="1200" i="1">
                              <a:effectLst/>
                              <a:latin typeface="Cambria Math" panose="02040503050406030204" pitchFamily="18" charset="0"/>
                              <a:ea typeface="Calibri" panose="020F0502020204030204" pitchFamily="34" charset="0"/>
                              <a:cs typeface="Times New Roman" panose="02020603050405020304" pitchFamily="18" charset="0"/>
                            </a:rPr>
                            <m:t>0.77</m:t>
                          </m:r>
                        </m:num>
                        <m:den>
                          <m:r>
                            <a:rPr lang="en-US" sz="1200" i="1">
                              <a:effectLst/>
                              <a:latin typeface="Cambria Math" panose="02040503050406030204" pitchFamily="18" charset="0"/>
                              <a:ea typeface="Calibri" panose="020F0502020204030204" pitchFamily="34" charset="0"/>
                              <a:cs typeface="Times New Roman" panose="02020603050405020304" pitchFamily="18" charset="0"/>
                            </a:rPr>
                            <m:t>0.85</m:t>
                          </m:r>
                          <m:r>
                            <a:rPr lang="en-US" sz="1200">
                              <a:effectLst/>
                              <a:latin typeface="Cambria Math" panose="02040503050406030204" pitchFamily="18" charset="0"/>
                              <a:ea typeface="Calibri" panose="020F0502020204030204" pitchFamily="34" charset="0"/>
                              <a:cs typeface="Times New Roman" panose="02020603050405020304" pitchFamily="18" charset="0"/>
                            </a:rPr>
                            <m:t>+</m:t>
                          </m:r>
                          <m:r>
                            <a:rPr lang="en-US" sz="1200" i="1">
                              <a:effectLst/>
                              <a:latin typeface="Cambria Math" panose="02040503050406030204" pitchFamily="18" charset="0"/>
                              <a:ea typeface="Calibri" panose="020F0502020204030204" pitchFamily="34" charset="0"/>
                              <a:cs typeface="Times New Roman" panose="02020603050405020304" pitchFamily="18" charset="0"/>
                            </a:rPr>
                            <m:t>0.77</m:t>
                          </m:r>
                        </m:den>
                      </m:f>
                      <m:r>
                        <a:rPr lang="en-US" sz="1200">
                          <a:effectLst/>
                          <a:latin typeface="Cambria Math" panose="02040503050406030204" pitchFamily="18" charset="0"/>
                          <a:ea typeface="Calibri" panose="020F0502020204030204" pitchFamily="34" charset="0"/>
                          <a:cs typeface="Times New Roman" panose="02020603050405020304" pitchFamily="18" charset="0"/>
                        </a:rPr>
                        <m:t>=</m:t>
                      </m:r>
                      <m:r>
                        <a:rPr lang="en-US" sz="1200" i="1">
                          <a:effectLst/>
                          <a:latin typeface="Cambria Math" panose="02040503050406030204" pitchFamily="18" charset="0"/>
                          <a:ea typeface="Calibri" panose="020F0502020204030204" pitchFamily="34" charset="0"/>
                          <a:cs typeface="Times New Roman" panose="02020603050405020304" pitchFamily="18" charset="0"/>
                        </a:rPr>
                        <m:t>2</m:t>
                      </m:r>
                      <m:r>
                        <a:rPr lang="en-US" sz="1200">
                          <a:effectLst/>
                          <a:latin typeface="Cambria Math" panose="02040503050406030204" pitchFamily="18" charset="0"/>
                          <a:ea typeface="Calibri" panose="020F0502020204030204" pitchFamily="34" charset="0"/>
                          <a:cs typeface="Times New Roman" panose="02020603050405020304" pitchFamily="18" charset="0"/>
                        </a:rPr>
                        <m:t>×</m:t>
                      </m:r>
                      <m:f>
                        <m:fPr>
                          <m:ctrlPr>
                            <a:rPr lang="en-US" sz="1200" i="1">
                              <a:effectLst/>
                              <a:latin typeface="Cambria Math" panose="02040503050406030204" pitchFamily="18" charset="0"/>
                              <a:ea typeface="Calibri" panose="020F0502020204030204" pitchFamily="34" charset="0"/>
                              <a:cs typeface="Times New Roman" panose="02020603050405020304" pitchFamily="18" charset="0"/>
                            </a:rPr>
                          </m:ctrlPr>
                        </m:fPr>
                        <m:num>
                          <m:r>
                            <a:rPr lang="en-US" sz="1200" i="1">
                              <a:effectLst/>
                              <a:latin typeface="Cambria Math" panose="02040503050406030204" pitchFamily="18" charset="0"/>
                              <a:ea typeface="Calibri" panose="020F0502020204030204" pitchFamily="34" charset="0"/>
                              <a:cs typeface="Times New Roman" panose="02020603050405020304" pitchFamily="18" charset="0"/>
                            </a:rPr>
                            <m:t>0.6545</m:t>
                          </m:r>
                        </m:num>
                        <m:den>
                          <m:r>
                            <a:rPr lang="en-US" sz="1200" i="1">
                              <a:effectLst/>
                              <a:latin typeface="Cambria Math" panose="02040503050406030204" pitchFamily="18" charset="0"/>
                              <a:ea typeface="Calibri" panose="020F0502020204030204" pitchFamily="34" charset="0"/>
                              <a:cs typeface="Times New Roman" panose="02020603050405020304" pitchFamily="18" charset="0"/>
                            </a:rPr>
                            <m:t>1.62</m:t>
                          </m:r>
                        </m:den>
                      </m:f>
                      <m:r>
                        <a:rPr lang="en-US" sz="1200">
                          <a:effectLst/>
                          <a:latin typeface="Cambria Math" panose="02040503050406030204" pitchFamily="18" charset="0"/>
                          <a:ea typeface="Calibri" panose="020F0502020204030204" pitchFamily="34" charset="0"/>
                          <a:cs typeface="Times New Roman" panose="02020603050405020304" pitchFamily="18" charset="0"/>
                        </a:rPr>
                        <m:t>=</m:t>
                      </m:r>
                      <m:r>
                        <a:rPr lang="en-US" sz="1200" i="1">
                          <a:effectLst/>
                          <a:latin typeface="Cambria Math" panose="02040503050406030204" pitchFamily="18" charset="0"/>
                          <a:ea typeface="Calibri" panose="020F0502020204030204" pitchFamily="34" charset="0"/>
                          <a:cs typeface="Times New Roman" panose="02020603050405020304" pitchFamily="18" charset="0"/>
                        </a:rPr>
                        <m:t>0.81</m:t>
                      </m:r>
                    </m:oMath>
                  </m:oMathPara>
                </a14:m>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p:txBody>
          </p:sp>
        </mc:Choice>
        <mc:Fallback xmlns="">
          <p:sp>
            <p:nvSpPr>
              <p:cNvPr id="10" name="Google Shape;440;p18">
                <a:extLst>
                  <a:ext uri="{FF2B5EF4-FFF2-40B4-BE49-F238E27FC236}">
                    <a16:creationId xmlns:a16="http://schemas.microsoft.com/office/drawing/2014/main" id="{DBC08E70-052B-DD33-2B3A-9F6304EA6AA5}"/>
                  </a:ext>
                </a:extLst>
              </p:cNvPr>
              <p:cNvSpPr>
                <a:spLocks noRot="1" noChangeAspect="1" noMove="1" noResize="1" noEditPoints="1" noAdjustHandles="1" noChangeArrowheads="1" noChangeShapeType="1" noTextEdit="1"/>
              </p:cNvSpPr>
              <p:nvPr/>
            </p:nvSpPr>
            <p:spPr>
              <a:xfrm>
                <a:off x="714103" y="592183"/>
                <a:ext cx="7872547" cy="4551317"/>
              </a:xfrm>
              <a:prstGeom prst="roundRect">
                <a:avLst>
                  <a:gd name="adj" fmla="val 50000"/>
                </a:avLst>
              </a:prstGeom>
              <a:blipFill>
                <a:blip r:embed="rId2"/>
                <a:stretch>
                  <a:fillRect/>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41435299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1CF4CC6B-48B9-E7CC-E57F-DF9551F96C97}"/>
              </a:ext>
            </a:extLst>
          </p:cNvPr>
          <p:cNvSpPr>
            <a:spLocks noGrp="1"/>
          </p:cNvSpPr>
          <p:nvPr>
            <p:ph type="title"/>
          </p:nvPr>
        </p:nvSpPr>
        <p:spPr/>
        <p:txBody>
          <a:bodyPr>
            <a:normAutofit fontScale="90000"/>
          </a:bodyPr>
          <a:lstStyle/>
          <a:p>
            <a:r>
              <a:rPr lang="en-US" dirty="0"/>
              <a:t>Result Discussion</a:t>
            </a:r>
          </a:p>
        </p:txBody>
      </p:sp>
      <p:sp>
        <p:nvSpPr>
          <p:cNvPr id="10" name="Google Shape;440;p18">
            <a:extLst>
              <a:ext uri="{FF2B5EF4-FFF2-40B4-BE49-F238E27FC236}">
                <a16:creationId xmlns:a16="http://schemas.microsoft.com/office/drawing/2014/main" id="{DBC08E70-052B-DD33-2B3A-9F6304EA6AA5}"/>
              </a:ext>
            </a:extLst>
          </p:cNvPr>
          <p:cNvSpPr/>
          <p:nvPr/>
        </p:nvSpPr>
        <p:spPr>
          <a:xfrm>
            <a:off x="536331" y="914400"/>
            <a:ext cx="8053753" cy="3894993"/>
          </a:xfrm>
          <a:prstGeom prst="roundRect">
            <a:avLst>
              <a:gd name="adj" fmla="val 50000"/>
            </a:avLst>
          </a:prstGeom>
          <a:solidFill>
            <a:srgbClr val="2776EA">
              <a:alpha val="12549"/>
            </a:srgbClr>
          </a:solidFill>
          <a:ln>
            <a:noFill/>
          </a:ln>
        </p:spPr>
        <p:txBody>
          <a:bodyPr spcFirstLastPara="1" wrap="square" lIns="91425" tIns="91425" rIns="91425" bIns="91425" anchor="ctr" anchorCtr="0">
            <a:noAutofit/>
          </a:bodyPr>
          <a:lstStyle/>
          <a:p>
            <a:pPr marR="0" lvl="0">
              <a:lnSpc>
                <a:spcPct val="107000"/>
              </a:lnSpc>
              <a:spcBef>
                <a:spcPts val="200"/>
              </a:spcBef>
              <a:spcAft>
                <a:spcPts val="800"/>
              </a:spcAft>
            </a:pPr>
            <a:r>
              <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rPr>
              <a:t>Final Interpretation</a:t>
            </a:r>
          </a:p>
          <a:p>
            <a:pPr marL="342900" marR="0" lvl="0" indent="-342900">
              <a:spcBef>
                <a:spcPts val="180"/>
              </a:spcBef>
              <a:spcAft>
                <a:spcPts val="180"/>
              </a:spcAft>
              <a:buFont typeface="Symbol" pitchFamily="2" charset="2"/>
              <a:buChar char=""/>
            </a:pP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The</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KNN model achieved 82% accuracy</a:t>
            </a:r>
            <a:endParaRPr lang="en-US" sz="1800" dirty="0">
              <a:effectLst/>
              <a:latin typeface="Times New Roman" panose="02020603050405020304" pitchFamily="18" charset="0"/>
              <a:ea typeface="Calibri" panose="020F0502020204030204" pitchFamily="34" charset="0"/>
              <a:cs typeface="Symbol" pitchFamily="2" charset="2"/>
            </a:endParaRPr>
          </a:p>
          <a:p>
            <a:pPr marL="342900" marR="0" lvl="0" indent="-342900">
              <a:spcBef>
                <a:spcPts val="180"/>
              </a:spcBef>
              <a:spcAft>
                <a:spcPts val="180"/>
              </a:spcAft>
              <a:buFont typeface="Symbol" pitchFamily="2" charset="2"/>
              <a:buChar char=""/>
            </a:pP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Precision is higher for class 1 (Heart Disease), meaning fewer false positives.</a:t>
            </a:r>
            <a:endParaRPr lang="en-US" sz="1800" dirty="0">
              <a:effectLst/>
              <a:latin typeface="Times New Roman" panose="02020603050405020304" pitchFamily="18" charset="0"/>
              <a:ea typeface="Calibri" panose="020F0502020204030204" pitchFamily="34" charset="0"/>
              <a:cs typeface="Symbol" pitchFamily="2" charset="2"/>
            </a:endParaRPr>
          </a:p>
          <a:p>
            <a:pPr marL="342900" marR="0" lvl="0" indent="-342900">
              <a:spcBef>
                <a:spcPts val="180"/>
              </a:spcBef>
              <a:spcAft>
                <a:spcPts val="180"/>
              </a:spcAft>
              <a:buFont typeface="Symbol" pitchFamily="2" charset="2"/>
              <a:buChar char=""/>
            </a:pP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Recall is higher for class 0 (No Heart Disease), meaning fewer false negatives.</a:t>
            </a:r>
            <a:endParaRPr lang="en-US" sz="1800" dirty="0">
              <a:effectLst/>
              <a:latin typeface="Times New Roman" panose="02020603050405020304" pitchFamily="18" charset="0"/>
              <a:ea typeface="Calibri" panose="020F0502020204030204" pitchFamily="34" charset="0"/>
              <a:cs typeface="Symbol" pitchFamily="2" charset="2"/>
            </a:endParaRPr>
          </a:p>
          <a:p>
            <a:pPr marL="342900" marR="0" lvl="0" indent="-342900">
              <a:spcBef>
                <a:spcPts val="180"/>
              </a:spcBef>
              <a:spcAft>
                <a:spcPts val="180"/>
              </a:spcAft>
              <a:buFont typeface="Symbol" pitchFamily="2" charset="2"/>
              <a:buChar char=""/>
            </a:pP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F1-scores indicate a balanced performance between both classes.</a:t>
            </a:r>
            <a:endParaRPr lang="en-US" sz="1800" dirty="0">
              <a:effectLst/>
              <a:latin typeface="Times New Roman" panose="02020603050405020304" pitchFamily="18" charset="0"/>
              <a:ea typeface="Calibri" panose="020F0502020204030204" pitchFamily="34" charset="0"/>
              <a:cs typeface="Symbol" pitchFamily="2" charset="2"/>
            </a:endParaRPr>
          </a:p>
          <a:p>
            <a:pPr marL="0" marR="0">
              <a:spcBef>
                <a:spcPts val="0"/>
              </a:spcBef>
              <a:spcAft>
                <a:spcPts val="0"/>
              </a:spcAft>
            </a:pPr>
            <a:r>
              <a:rPr lang="en-US" sz="1800" b="1" dirty="0">
                <a:effectLst/>
                <a:latin typeface="Times New Roman" panose="02020603050405020304" pitchFamily="18" charset="0"/>
                <a:ea typeface="Times New Roman" panose="02020603050405020304" pitchFamily="18" charset="0"/>
              </a:rPr>
              <a:t> </a:t>
            </a:r>
            <a:endParaRPr lang="en-US" sz="18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733776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1" name="Google Shape;361;p18"/>
          <p:cNvSpPr txBox="1"/>
          <p:nvPr/>
        </p:nvSpPr>
        <p:spPr>
          <a:xfrm>
            <a:off x="646237" y="1841625"/>
            <a:ext cx="2546700" cy="65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100" b="1" dirty="0">
              <a:solidFill>
                <a:srgbClr val="000000"/>
              </a:solidFill>
              <a:latin typeface="Fira Sans Extra Condensed"/>
              <a:ea typeface="Fira Sans Extra Condensed"/>
              <a:cs typeface="Fira Sans Extra Condensed"/>
              <a:sym typeface="Fira Sans Extra Condensed"/>
            </a:endParaRPr>
          </a:p>
        </p:txBody>
      </p:sp>
      <p:sp>
        <p:nvSpPr>
          <p:cNvPr id="412" name="Google Shape;412;p18"/>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Logistic Regression</a:t>
            </a:r>
            <a:endParaRPr dirty="0"/>
          </a:p>
        </p:txBody>
      </p:sp>
      <p:sp>
        <p:nvSpPr>
          <p:cNvPr id="414" name="Google Shape;414;p18"/>
          <p:cNvSpPr/>
          <p:nvPr/>
        </p:nvSpPr>
        <p:spPr>
          <a:xfrm>
            <a:off x="1796338" y="3501400"/>
            <a:ext cx="230900" cy="230550"/>
          </a:xfrm>
          <a:custGeom>
            <a:avLst/>
            <a:gdLst/>
            <a:ahLst/>
            <a:cxnLst/>
            <a:rect l="l" t="t" r="r" b="b"/>
            <a:pathLst>
              <a:path w="9236" h="9222" fill="none" extrusionOk="0">
                <a:moveTo>
                  <a:pt x="9236" y="4611"/>
                </a:moveTo>
                <a:lnTo>
                  <a:pt x="9236" y="4611"/>
                </a:lnTo>
                <a:lnTo>
                  <a:pt x="9222" y="4838"/>
                </a:lnTo>
                <a:lnTo>
                  <a:pt x="9207" y="5080"/>
                </a:lnTo>
                <a:lnTo>
                  <a:pt x="9179" y="5308"/>
                </a:lnTo>
                <a:lnTo>
                  <a:pt x="9136" y="5536"/>
                </a:lnTo>
                <a:lnTo>
                  <a:pt x="9079" y="5763"/>
                </a:lnTo>
                <a:lnTo>
                  <a:pt x="9022" y="5977"/>
                </a:lnTo>
                <a:lnTo>
                  <a:pt x="8951" y="6190"/>
                </a:lnTo>
                <a:lnTo>
                  <a:pt x="8866" y="6404"/>
                </a:lnTo>
                <a:lnTo>
                  <a:pt x="8780" y="6603"/>
                </a:lnTo>
                <a:lnTo>
                  <a:pt x="8667" y="6802"/>
                </a:lnTo>
                <a:lnTo>
                  <a:pt x="8567" y="7001"/>
                </a:lnTo>
                <a:lnTo>
                  <a:pt x="8439" y="7186"/>
                </a:lnTo>
                <a:lnTo>
                  <a:pt x="8311" y="7371"/>
                </a:lnTo>
                <a:lnTo>
                  <a:pt x="8183" y="7542"/>
                </a:lnTo>
                <a:lnTo>
                  <a:pt x="8026" y="7713"/>
                </a:lnTo>
                <a:lnTo>
                  <a:pt x="7884" y="7869"/>
                </a:lnTo>
                <a:lnTo>
                  <a:pt x="7713" y="8026"/>
                </a:lnTo>
                <a:lnTo>
                  <a:pt x="7557" y="8168"/>
                </a:lnTo>
                <a:lnTo>
                  <a:pt x="7372" y="8310"/>
                </a:lnTo>
                <a:lnTo>
                  <a:pt x="7201" y="8439"/>
                </a:lnTo>
                <a:lnTo>
                  <a:pt x="7002" y="8552"/>
                </a:lnTo>
                <a:lnTo>
                  <a:pt x="6817" y="8666"/>
                </a:lnTo>
                <a:lnTo>
                  <a:pt x="6618" y="8766"/>
                </a:lnTo>
                <a:lnTo>
                  <a:pt x="6418" y="8865"/>
                </a:lnTo>
                <a:lnTo>
                  <a:pt x="6205" y="8937"/>
                </a:lnTo>
                <a:lnTo>
                  <a:pt x="5991" y="9008"/>
                </a:lnTo>
                <a:lnTo>
                  <a:pt x="5764" y="9079"/>
                </a:lnTo>
                <a:lnTo>
                  <a:pt x="5550" y="9122"/>
                </a:lnTo>
                <a:lnTo>
                  <a:pt x="5323" y="9164"/>
                </a:lnTo>
                <a:lnTo>
                  <a:pt x="5095" y="9193"/>
                </a:lnTo>
                <a:lnTo>
                  <a:pt x="4853" y="9221"/>
                </a:lnTo>
                <a:lnTo>
                  <a:pt x="4611" y="9221"/>
                </a:lnTo>
                <a:lnTo>
                  <a:pt x="4611" y="9221"/>
                </a:lnTo>
                <a:lnTo>
                  <a:pt x="4383" y="9221"/>
                </a:lnTo>
                <a:lnTo>
                  <a:pt x="4142" y="9193"/>
                </a:lnTo>
                <a:lnTo>
                  <a:pt x="3914" y="9164"/>
                </a:lnTo>
                <a:lnTo>
                  <a:pt x="3686" y="9122"/>
                </a:lnTo>
                <a:lnTo>
                  <a:pt x="3459" y="9079"/>
                </a:lnTo>
                <a:lnTo>
                  <a:pt x="3245" y="9008"/>
                </a:lnTo>
                <a:lnTo>
                  <a:pt x="3032" y="8937"/>
                </a:lnTo>
                <a:lnTo>
                  <a:pt x="2818" y="8865"/>
                </a:lnTo>
                <a:lnTo>
                  <a:pt x="2619" y="8766"/>
                </a:lnTo>
                <a:lnTo>
                  <a:pt x="2420" y="8666"/>
                </a:lnTo>
                <a:lnTo>
                  <a:pt x="2221" y="8552"/>
                </a:lnTo>
                <a:lnTo>
                  <a:pt x="2036" y="8439"/>
                </a:lnTo>
                <a:lnTo>
                  <a:pt x="1851" y="8310"/>
                </a:lnTo>
                <a:lnTo>
                  <a:pt x="1680" y="8168"/>
                </a:lnTo>
                <a:lnTo>
                  <a:pt x="1509" y="8026"/>
                </a:lnTo>
                <a:lnTo>
                  <a:pt x="1352" y="7869"/>
                </a:lnTo>
                <a:lnTo>
                  <a:pt x="1196" y="7713"/>
                </a:lnTo>
                <a:lnTo>
                  <a:pt x="1054" y="7542"/>
                </a:lnTo>
                <a:lnTo>
                  <a:pt x="926" y="7371"/>
                </a:lnTo>
                <a:lnTo>
                  <a:pt x="783" y="7186"/>
                </a:lnTo>
                <a:lnTo>
                  <a:pt x="669" y="7001"/>
                </a:lnTo>
                <a:lnTo>
                  <a:pt x="556" y="6802"/>
                </a:lnTo>
                <a:lnTo>
                  <a:pt x="456" y="6603"/>
                </a:lnTo>
                <a:lnTo>
                  <a:pt x="371" y="6404"/>
                </a:lnTo>
                <a:lnTo>
                  <a:pt x="285" y="6190"/>
                </a:lnTo>
                <a:lnTo>
                  <a:pt x="214" y="5977"/>
                </a:lnTo>
                <a:lnTo>
                  <a:pt x="143" y="5763"/>
                </a:lnTo>
                <a:lnTo>
                  <a:pt x="100" y="5536"/>
                </a:lnTo>
                <a:lnTo>
                  <a:pt x="58" y="5308"/>
                </a:lnTo>
                <a:lnTo>
                  <a:pt x="29" y="5080"/>
                </a:lnTo>
                <a:lnTo>
                  <a:pt x="15" y="4838"/>
                </a:lnTo>
                <a:lnTo>
                  <a:pt x="1" y="4611"/>
                </a:lnTo>
                <a:lnTo>
                  <a:pt x="1" y="4611"/>
                </a:lnTo>
                <a:lnTo>
                  <a:pt x="15" y="4369"/>
                </a:lnTo>
                <a:lnTo>
                  <a:pt x="29" y="4141"/>
                </a:lnTo>
                <a:lnTo>
                  <a:pt x="58" y="3899"/>
                </a:lnTo>
                <a:lnTo>
                  <a:pt x="100" y="3671"/>
                </a:lnTo>
                <a:lnTo>
                  <a:pt x="143" y="3458"/>
                </a:lnTo>
                <a:lnTo>
                  <a:pt x="214" y="3230"/>
                </a:lnTo>
                <a:lnTo>
                  <a:pt x="285" y="3017"/>
                </a:lnTo>
                <a:lnTo>
                  <a:pt x="371" y="2818"/>
                </a:lnTo>
                <a:lnTo>
                  <a:pt x="456" y="2604"/>
                </a:lnTo>
                <a:lnTo>
                  <a:pt x="556" y="2405"/>
                </a:lnTo>
                <a:lnTo>
                  <a:pt x="669" y="2220"/>
                </a:lnTo>
                <a:lnTo>
                  <a:pt x="783" y="2035"/>
                </a:lnTo>
                <a:lnTo>
                  <a:pt x="926" y="1850"/>
                </a:lnTo>
                <a:lnTo>
                  <a:pt x="1054" y="1679"/>
                </a:lnTo>
                <a:lnTo>
                  <a:pt x="1196" y="1509"/>
                </a:lnTo>
                <a:lnTo>
                  <a:pt x="1352" y="1352"/>
                </a:lnTo>
                <a:lnTo>
                  <a:pt x="1509" y="1195"/>
                </a:lnTo>
                <a:lnTo>
                  <a:pt x="1680" y="1053"/>
                </a:lnTo>
                <a:lnTo>
                  <a:pt x="1851" y="911"/>
                </a:lnTo>
                <a:lnTo>
                  <a:pt x="2036" y="783"/>
                </a:lnTo>
                <a:lnTo>
                  <a:pt x="2221" y="669"/>
                </a:lnTo>
                <a:lnTo>
                  <a:pt x="2420" y="555"/>
                </a:lnTo>
                <a:lnTo>
                  <a:pt x="2619" y="456"/>
                </a:lnTo>
                <a:lnTo>
                  <a:pt x="2818" y="356"/>
                </a:lnTo>
                <a:lnTo>
                  <a:pt x="3032" y="271"/>
                </a:lnTo>
                <a:lnTo>
                  <a:pt x="3245" y="199"/>
                </a:lnTo>
                <a:lnTo>
                  <a:pt x="3459" y="142"/>
                </a:lnTo>
                <a:lnTo>
                  <a:pt x="3686" y="86"/>
                </a:lnTo>
                <a:lnTo>
                  <a:pt x="3914" y="43"/>
                </a:lnTo>
                <a:lnTo>
                  <a:pt x="4142" y="14"/>
                </a:lnTo>
                <a:lnTo>
                  <a:pt x="4383" y="0"/>
                </a:lnTo>
                <a:lnTo>
                  <a:pt x="4611" y="0"/>
                </a:lnTo>
                <a:lnTo>
                  <a:pt x="4611" y="0"/>
                </a:lnTo>
                <a:lnTo>
                  <a:pt x="4853" y="0"/>
                </a:lnTo>
                <a:lnTo>
                  <a:pt x="5095" y="14"/>
                </a:lnTo>
                <a:lnTo>
                  <a:pt x="5323" y="43"/>
                </a:lnTo>
                <a:lnTo>
                  <a:pt x="5550" y="86"/>
                </a:lnTo>
                <a:lnTo>
                  <a:pt x="5764" y="142"/>
                </a:lnTo>
                <a:lnTo>
                  <a:pt x="5991" y="199"/>
                </a:lnTo>
                <a:lnTo>
                  <a:pt x="6205" y="271"/>
                </a:lnTo>
                <a:lnTo>
                  <a:pt x="6418" y="356"/>
                </a:lnTo>
                <a:lnTo>
                  <a:pt x="6618" y="456"/>
                </a:lnTo>
                <a:lnTo>
                  <a:pt x="6817" y="555"/>
                </a:lnTo>
                <a:lnTo>
                  <a:pt x="7002" y="669"/>
                </a:lnTo>
                <a:lnTo>
                  <a:pt x="7201" y="783"/>
                </a:lnTo>
                <a:lnTo>
                  <a:pt x="7372" y="911"/>
                </a:lnTo>
                <a:lnTo>
                  <a:pt x="7557" y="1053"/>
                </a:lnTo>
                <a:lnTo>
                  <a:pt x="7713" y="1195"/>
                </a:lnTo>
                <a:lnTo>
                  <a:pt x="7884" y="1352"/>
                </a:lnTo>
                <a:lnTo>
                  <a:pt x="8026" y="1509"/>
                </a:lnTo>
                <a:lnTo>
                  <a:pt x="8183" y="1679"/>
                </a:lnTo>
                <a:lnTo>
                  <a:pt x="8311" y="1850"/>
                </a:lnTo>
                <a:lnTo>
                  <a:pt x="8439" y="2035"/>
                </a:lnTo>
                <a:lnTo>
                  <a:pt x="8567" y="2220"/>
                </a:lnTo>
                <a:lnTo>
                  <a:pt x="8667" y="2405"/>
                </a:lnTo>
                <a:lnTo>
                  <a:pt x="8780" y="2604"/>
                </a:lnTo>
                <a:lnTo>
                  <a:pt x="8866" y="2818"/>
                </a:lnTo>
                <a:lnTo>
                  <a:pt x="8951" y="3017"/>
                </a:lnTo>
                <a:lnTo>
                  <a:pt x="9022" y="3230"/>
                </a:lnTo>
                <a:lnTo>
                  <a:pt x="9079" y="3458"/>
                </a:lnTo>
                <a:lnTo>
                  <a:pt x="9136" y="3671"/>
                </a:lnTo>
                <a:lnTo>
                  <a:pt x="9179" y="3899"/>
                </a:lnTo>
                <a:lnTo>
                  <a:pt x="9207" y="4141"/>
                </a:lnTo>
                <a:lnTo>
                  <a:pt x="9222" y="4369"/>
                </a:lnTo>
                <a:lnTo>
                  <a:pt x="9236" y="461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18"/>
          <p:cNvSpPr/>
          <p:nvPr/>
        </p:nvSpPr>
        <p:spPr>
          <a:xfrm>
            <a:off x="1796338" y="3501400"/>
            <a:ext cx="164750" cy="142325"/>
          </a:xfrm>
          <a:custGeom>
            <a:avLst/>
            <a:gdLst/>
            <a:ahLst/>
            <a:cxnLst/>
            <a:rect l="l" t="t" r="r" b="b"/>
            <a:pathLst>
              <a:path w="6590" h="5693" fill="none" extrusionOk="0">
                <a:moveTo>
                  <a:pt x="4611" y="0"/>
                </a:moveTo>
                <a:lnTo>
                  <a:pt x="4611" y="0"/>
                </a:lnTo>
                <a:lnTo>
                  <a:pt x="4383" y="0"/>
                </a:lnTo>
                <a:lnTo>
                  <a:pt x="4142" y="14"/>
                </a:lnTo>
                <a:lnTo>
                  <a:pt x="3914" y="43"/>
                </a:lnTo>
                <a:lnTo>
                  <a:pt x="3686" y="86"/>
                </a:lnTo>
                <a:lnTo>
                  <a:pt x="3459" y="142"/>
                </a:lnTo>
                <a:lnTo>
                  <a:pt x="3245" y="199"/>
                </a:lnTo>
                <a:lnTo>
                  <a:pt x="3032" y="271"/>
                </a:lnTo>
                <a:lnTo>
                  <a:pt x="2818" y="356"/>
                </a:lnTo>
                <a:lnTo>
                  <a:pt x="2619" y="456"/>
                </a:lnTo>
                <a:lnTo>
                  <a:pt x="2420" y="555"/>
                </a:lnTo>
                <a:lnTo>
                  <a:pt x="2221" y="669"/>
                </a:lnTo>
                <a:lnTo>
                  <a:pt x="2036" y="783"/>
                </a:lnTo>
                <a:lnTo>
                  <a:pt x="1851" y="911"/>
                </a:lnTo>
                <a:lnTo>
                  <a:pt x="1680" y="1053"/>
                </a:lnTo>
                <a:lnTo>
                  <a:pt x="1509" y="1195"/>
                </a:lnTo>
                <a:lnTo>
                  <a:pt x="1352" y="1352"/>
                </a:lnTo>
                <a:lnTo>
                  <a:pt x="1196" y="1509"/>
                </a:lnTo>
                <a:lnTo>
                  <a:pt x="1054" y="1679"/>
                </a:lnTo>
                <a:lnTo>
                  <a:pt x="926" y="1850"/>
                </a:lnTo>
                <a:lnTo>
                  <a:pt x="783" y="2035"/>
                </a:lnTo>
                <a:lnTo>
                  <a:pt x="669" y="2220"/>
                </a:lnTo>
                <a:lnTo>
                  <a:pt x="556" y="2405"/>
                </a:lnTo>
                <a:lnTo>
                  <a:pt x="456" y="2604"/>
                </a:lnTo>
                <a:lnTo>
                  <a:pt x="371" y="2818"/>
                </a:lnTo>
                <a:lnTo>
                  <a:pt x="285" y="3017"/>
                </a:lnTo>
                <a:lnTo>
                  <a:pt x="214" y="3230"/>
                </a:lnTo>
                <a:lnTo>
                  <a:pt x="143" y="3458"/>
                </a:lnTo>
                <a:lnTo>
                  <a:pt x="100" y="3671"/>
                </a:lnTo>
                <a:lnTo>
                  <a:pt x="58" y="3899"/>
                </a:lnTo>
                <a:lnTo>
                  <a:pt x="29" y="4141"/>
                </a:lnTo>
                <a:lnTo>
                  <a:pt x="15" y="4369"/>
                </a:lnTo>
                <a:lnTo>
                  <a:pt x="1" y="4611"/>
                </a:lnTo>
                <a:lnTo>
                  <a:pt x="1" y="4611"/>
                </a:lnTo>
                <a:lnTo>
                  <a:pt x="15" y="4881"/>
                </a:lnTo>
                <a:lnTo>
                  <a:pt x="29" y="5151"/>
                </a:lnTo>
                <a:lnTo>
                  <a:pt x="72" y="5422"/>
                </a:lnTo>
                <a:lnTo>
                  <a:pt x="129" y="5692"/>
                </a:lnTo>
                <a:lnTo>
                  <a:pt x="129" y="5692"/>
                </a:lnTo>
                <a:lnTo>
                  <a:pt x="413" y="5649"/>
                </a:lnTo>
                <a:lnTo>
                  <a:pt x="684" y="5607"/>
                </a:lnTo>
                <a:lnTo>
                  <a:pt x="968" y="5550"/>
                </a:lnTo>
                <a:lnTo>
                  <a:pt x="1239" y="5479"/>
                </a:lnTo>
                <a:lnTo>
                  <a:pt x="1509" y="5393"/>
                </a:lnTo>
                <a:lnTo>
                  <a:pt x="1765" y="5308"/>
                </a:lnTo>
                <a:lnTo>
                  <a:pt x="2021" y="5208"/>
                </a:lnTo>
                <a:lnTo>
                  <a:pt x="2277" y="5109"/>
                </a:lnTo>
                <a:lnTo>
                  <a:pt x="2534" y="4995"/>
                </a:lnTo>
                <a:lnTo>
                  <a:pt x="2775" y="4881"/>
                </a:lnTo>
                <a:lnTo>
                  <a:pt x="3017" y="4739"/>
                </a:lnTo>
                <a:lnTo>
                  <a:pt x="3259" y="4611"/>
                </a:lnTo>
                <a:lnTo>
                  <a:pt x="3487" y="4468"/>
                </a:lnTo>
                <a:lnTo>
                  <a:pt x="3700" y="4312"/>
                </a:lnTo>
                <a:lnTo>
                  <a:pt x="3928" y="4141"/>
                </a:lnTo>
                <a:lnTo>
                  <a:pt x="4142" y="3985"/>
                </a:lnTo>
                <a:lnTo>
                  <a:pt x="4341" y="3800"/>
                </a:lnTo>
                <a:lnTo>
                  <a:pt x="4540" y="3615"/>
                </a:lnTo>
                <a:lnTo>
                  <a:pt x="4739" y="3430"/>
                </a:lnTo>
                <a:lnTo>
                  <a:pt x="4924" y="3230"/>
                </a:lnTo>
                <a:lnTo>
                  <a:pt x="5109" y="3031"/>
                </a:lnTo>
                <a:lnTo>
                  <a:pt x="5280" y="2818"/>
                </a:lnTo>
                <a:lnTo>
                  <a:pt x="5451" y="2604"/>
                </a:lnTo>
                <a:lnTo>
                  <a:pt x="5607" y="2391"/>
                </a:lnTo>
                <a:lnTo>
                  <a:pt x="5750" y="2163"/>
                </a:lnTo>
                <a:lnTo>
                  <a:pt x="5906" y="1935"/>
                </a:lnTo>
                <a:lnTo>
                  <a:pt x="6034" y="1694"/>
                </a:lnTo>
                <a:lnTo>
                  <a:pt x="6162" y="1452"/>
                </a:lnTo>
                <a:lnTo>
                  <a:pt x="6276" y="1210"/>
                </a:lnTo>
                <a:lnTo>
                  <a:pt x="6390" y="954"/>
                </a:lnTo>
                <a:lnTo>
                  <a:pt x="6489" y="697"/>
                </a:lnTo>
                <a:lnTo>
                  <a:pt x="6589" y="427"/>
                </a:lnTo>
                <a:lnTo>
                  <a:pt x="6589" y="427"/>
                </a:lnTo>
                <a:lnTo>
                  <a:pt x="6361" y="327"/>
                </a:lnTo>
                <a:lnTo>
                  <a:pt x="6120" y="242"/>
                </a:lnTo>
                <a:lnTo>
                  <a:pt x="5892" y="171"/>
                </a:lnTo>
                <a:lnTo>
                  <a:pt x="5636" y="114"/>
                </a:lnTo>
                <a:lnTo>
                  <a:pt x="5394" y="57"/>
                </a:lnTo>
                <a:lnTo>
                  <a:pt x="5138" y="29"/>
                </a:lnTo>
                <a:lnTo>
                  <a:pt x="4882" y="0"/>
                </a:lnTo>
                <a:lnTo>
                  <a:pt x="461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8" name="Google Shape;418;p18"/>
          <p:cNvGrpSpPr/>
          <p:nvPr/>
        </p:nvGrpSpPr>
        <p:grpSpPr>
          <a:xfrm>
            <a:off x="540855" y="903725"/>
            <a:ext cx="7776665" cy="650100"/>
            <a:chOff x="3961063" y="1231575"/>
            <a:chExt cx="4725887" cy="650100"/>
          </a:xfrm>
        </p:grpSpPr>
        <p:sp>
          <p:nvSpPr>
            <p:cNvPr id="419" name="Google Shape;419;p18"/>
            <p:cNvSpPr/>
            <p:nvPr/>
          </p:nvSpPr>
          <p:spPr>
            <a:xfrm>
              <a:off x="5010150" y="1231575"/>
              <a:ext cx="3676800" cy="650100"/>
            </a:xfrm>
            <a:prstGeom prst="roundRect">
              <a:avLst>
                <a:gd name="adj" fmla="val 50000"/>
              </a:avLst>
            </a:prstGeom>
            <a:solidFill>
              <a:srgbClr val="E99B27">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18"/>
            <p:cNvSpPr/>
            <p:nvPr/>
          </p:nvSpPr>
          <p:spPr>
            <a:xfrm>
              <a:off x="3961063" y="1324425"/>
              <a:ext cx="4175550" cy="464400"/>
            </a:xfrm>
            <a:prstGeom prst="roundRect">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t>A statistical model used for </a:t>
              </a:r>
              <a:r>
                <a:rPr lang="en-US" b="1" dirty="0"/>
                <a:t>binary classification</a:t>
              </a:r>
              <a:r>
                <a:rPr lang="en-US" dirty="0"/>
                <a:t>.</a:t>
              </a:r>
              <a:endParaRPr dirty="0"/>
            </a:p>
          </p:txBody>
        </p:sp>
      </p:grpSp>
      <p:grpSp>
        <p:nvGrpSpPr>
          <p:cNvPr id="421" name="Google Shape;421;p18"/>
          <p:cNvGrpSpPr/>
          <p:nvPr/>
        </p:nvGrpSpPr>
        <p:grpSpPr>
          <a:xfrm>
            <a:off x="4122280" y="1390725"/>
            <a:ext cx="4412143" cy="331813"/>
            <a:chOff x="4122280" y="1390725"/>
            <a:chExt cx="4412143" cy="331813"/>
          </a:xfrm>
        </p:grpSpPr>
        <p:sp>
          <p:nvSpPr>
            <p:cNvPr id="422" name="Google Shape;422;p18"/>
            <p:cNvSpPr txBox="1"/>
            <p:nvPr/>
          </p:nvSpPr>
          <p:spPr>
            <a:xfrm>
              <a:off x="6553223" y="1390738"/>
              <a:ext cx="1981200" cy="331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dirty="0">
                <a:latin typeface="Roboto"/>
                <a:ea typeface="Roboto"/>
                <a:cs typeface="Roboto"/>
                <a:sym typeface="Roboto"/>
              </a:endParaRPr>
            </a:p>
          </p:txBody>
        </p:sp>
        <p:sp>
          <p:nvSpPr>
            <p:cNvPr id="423" name="Google Shape;423;p18"/>
            <p:cNvSpPr txBox="1"/>
            <p:nvPr/>
          </p:nvSpPr>
          <p:spPr>
            <a:xfrm>
              <a:off x="4122280" y="1390725"/>
              <a:ext cx="1782300" cy="33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800" b="1" dirty="0">
                <a:solidFill>
                  <a:schemeClr val="lt1"/>
                </a:solidFill>
                <a:latin typeface="Fira Sans Extra Condensed"/>
                <a:ea typeface="Fira Sans Extra Condensed"/>
                <a:cs typeface="Fira Sans Extra Condensed"/>
                <a:sym typeface="Fira Sans Extra Condensed"/>
              </a:endParaRPr>
            </a:p>
          </p:txBody>
        </p:sp>
      </p:grpSp>
      <p:grpSp>
        <p:nvGrpSpPr>
          <p:cNvPr id="426" name="Google Shape;426;p18"/>
          <p:cNvGrpSpPr/>
          <p:nvPr/>
        </p:nvGrpSpPr>
        <p:grpSpPr>
          <a:xfrm>
            <a:off x="653717" y="2912824"/>
            <a:ext cx="7663798" cy="650100"/>
            <a:chOff x="3961063" y="3237875"/>
            <a:chExt cx="4725887" cy="650100"/>
          </a:xfrm>
        </p:grpSpPr>
        <p:sp>
          <p:nvSpPr>
            <p:cNvPr id="427" name="Google Shape;427;p18"/>
            <p:cNvSpPr/>
            <p:nvPr/>
          </p:nvSpPr>
          <p:spPr>
            <a:xfrm>
              <a:off x="5010150" y="3237875"/>
              <a:ext cx="3676800" cy="650100"/>
            </a:xfrm>
            <a:prstGeom prst="roundRect">
              <a:avLst>
                <a:gd name="adj" fmla="val 50000"/>
              </a:avLst>
            </a:prstGeom>
            <a:solidFill>
              <a:srgbClr val="8027EA">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18"/>
            <p:cNvSpPr/>
            <p:nvPr/>
          </p:nvSpPr>
          <p:spPr>
            <a:xfrm>
              <a:off x="3961063" y="3330725"/>
              <a:ext cx="3836720" cy="464400"/>
            </a:xfrm>
            <a:prstGeom prst="roundRect">
              <a:avLst>
                <a:gd name="adj" fmla="val 50000"/>
              </a:avLst>
            </a:prstGeom>
            <a:solidFill>
              <a:schemeClr val="accent3">
                <a:lumMod val="20000"/>
                <a:lumOff val="8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t>Uses the </a:t>
              </a:r>
              <a:r>
                <a:rPr lang="en-US" b="1" dirty="0"/>
                <a:t>sigmoid function</a:t>
              </a:r>
              <a:r>
                <a:rPr lang="en-US" dirty="0"/>
                <a:t> to map inputs to probabilities between 0 and 1</a:t>
              </a:r>
              <a:endParaRPr dirty="0"/>
            </a:p>
          </p:txBody>
        </p:sp>
      </p:grpSp>
      <p:grpSp>
        <p:nvGrpSpPr>
          <p:cNvPr id="429" name="Google Shape;429;p18"/>
          <p:cNvGrpSpPr/>
          <p:nvPr/>
        </p:nvGrpSpPr>
        <p:grpSpPr>
          <a:xfrm>
            <a:off x="4122280" y="3397024"/>
            <a:ext cx="4412143" cy="331802"/>
            <a:chOff x="4122280" y="3397024"/>
            <a:chExt cx="4412143" cy="331802"/>
          </a:xfrm>
        </p:grpSpPr>
        <p:sp>
          <p:nvSpPr>
            <p:cNvPr id="430" name="Google Shape;430;p18"/>
            <p:cNvSpPr txBox="1"/>
            <p:nvPr/>
          </p:nvSpPr>
          <p:spPr>
            <a:xfrm>
              <a:off x="6553223" y="3397024"/>
              <a:ext cx="1981200" cy="331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lang="en-US" dirty="0">
                <a:latin typeface="Roboto"/>
                <a:ea typeface="Roboto"/>
                <a:cs typeface="Roboto"/>
                <a:sym typeface="Roboto"/>
              </a:endParaRPr>
            </a:p>
          </p:txBody>
        </p:sp>
        <p:sp>
          <p:nvSpPr>
            <p:cNvPr id="431" name="Google Shape;431;p18"/>
            <p:cNvSpPr txBox="1"/>
            <p:nvPr/>
          </p:nvSpPr>
          <p:spPr>
            <a:xfrm>
              <a:off x="4122280" y="3397025"/>
              <a:ext cx="1782300" cy="33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800" b="1" dirty="0">
                <a:solidFill>
                  <a:schemeClr val="lt1"/>
                </a:solidFill>
                <a:latin typeface="Fira Sans Extra Condensed"/>
                <a:ea typeface="Fira Sans Extra Condensed"/>
                <a:cs typeface="Fira Sans Extra Condensed"/>
                <a:sym typeface="Fira Sans Extra Condensed"/>
              </a:endParaRPr>
            </a:p>
          </p:txBody>
        </p:sp>
      </p:grpSp>
      <p:grpSp>
        <p:nvGrpSpPr>
          <p:cNvPr id="432" name="Google Shape;432;p18"/>
          <p:cNvGrpSpPr/>
          <p:nvPr/>
        </p:nvGrpSpPr>
        <p:grpSpPr>
          <a:xfrm>
            <a:off x="609576" y="1867419"/>
            <a:ext cx="7707941" cy="650100"/>
            <a:chOff x="3961063" y="2234725"/>
            <a:chExt cx="4725887" cy="650100"/>
          </a:xfrm>
        </p:grpSpPr>
        <p:sp>
          <p:nvSpPr>
            <p:cNvPr id="433" name="Google Shape;433;p18"/>
            <p:cNvSpPr/>
            <p:nvPr/>
          </p:nvSpPr>
          <p:spPr>
            <a:xfrm>
              <a:off x="5010150" y="2234725"/>
              <a:ext cx="3676800" cy="650100"/>
            </a:xfrm>
            <a:prstGeom prst="roundRect">
              <a:avLst>
                <a:gd name="adj" fmla="val 50000"/>
              </a:avLst>
            </a:prstGeom>
            <a:solidFill>
              <a:srgbClr val="EA4827">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18"/>
            <p:cNvSpPr/>
            <p:nvPr/>
          </p:nvSpPr>
          <p:spPr>
            <a:xfrm>
              <a:off x="3961063" y="2327575"/>
              <a:ext cx="4305413" cy="464400"/>
            </a:xfrm>
            <a:prstGeom prst="roundRect">
              <a:avLst>
                <a:gd name="adj" fmla="val 5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t>Estimates the </a:t>
              </a:r>
              <a:r>
                <a:rPr lang="en-US" b="1" dirty="0"/>
                <a:t>probability</a:t>
              </a:r>
              <a:r>
                <a:rPr lang="en-US" dirty="0"/>
                <a:t> that a given input belongs to a category.</a:t>
              </a:r>
              <a:endParaRPr dirty="0"/>
            </a:p>
          </p:txBody>
        </p:sp>
      </p:grpSp>
      <p:grpSp>
        <p:nvGrpSpPr>
          <p:cNvPr id="435" name="Google Shape;435;p18"/>
          <p:cNvGrpSpPr/>
          <p:nvPr/>
        </p:nvGrpSpPr>
        <p:grpSpPr>
          <a:xfrm>
            <a:off x="4134997" y="2393875"/>
            <a:ext cx="4399426" cy="331805"/>
            <a:chOff x="4134997" y="2393875"/>
            <a:chExt cx="4399426" cy="331805"/>
          </a:xfrm>
        </p:grpSpPr>
        <p:sp>
          <p:nvSpPr>
            <p:cNvPr id="436" name="Google Shape;436;p18"/>
            <p:cNvSpPr txBox="1"/>
            <p:nvPr/>
          </p:nvSpPr>
          <p:spPr>
            <a:xfrm>
              <a:off x="6553223" y="2393881"/>
              <a:ext cx="1981200" cy="331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dirty="0">
                <a:latin typeface="Roboto"/>
                <a:ea typeface="Roboto"/>
                <a:cs typeface="Roboto"/>
                <a:sym typeface="Roboto"/>
              </a:endParaRPr>
            </a:p>
          </p:txBody>
        </p:sp>
        <p:sp>
          <p:nvSpPr>
            <p:cNvPr id="437" name="Google Shape;437;p18"/>
            <p:cNvSpPr txBox="1"/>
            <p:nvPr/>
          </p:nvSpPr>
          <p:spPr>
            <a:xfrm>
              <a:off x="4134997" y="2393875"/>
              <a:ext cx="1782300" cy="33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800" b="1" dirty="0">
                <a:solidFill>
                  <a:schemeClr val="lt1"/>
                </a:solidFill>
                <a:latin typeface="Fira Sans Extra Condensed"/>
                <a:ea typeface="Fira Sans Extra Condensed"/>
                <a:cs typeface="Fira Sans Extra Condensed"/>
                <a:sym typeface="Fira Sans Extra Condensed"/>
              </a:endParaRPr>
            </a:p>
          </p:txBody>
        </p:sp>
      </p:grpSp>
      <p:grpSp>
        <p:nvGrpSpPr>
          <p:cNvPr id="442" name="Google Shape;442;p18"/>
          <p:cNvGrpSpPr/>
          <p:nvPr/>
        </p:nvGrpSpPr>
        <p:grpSpPr>
          <a:xfrm>
            <a:off x="4175030" y="4550699"/>
            <a:ext cx="4412143" cy="331809"/>
            <a:chOff x="4122280" y="4400167"/>
            <a:chExt cx="4412143" cy="331809"/>
          </a:xfrm>
        </p:grpSpPr>
        <p:sp>
          <p:nvSpPr>
            <p:cNvPr id="443" name="Google Shape;443;p18"/>
            <p:cNvSpPr txBox="1"/>
            <p:nvPr/>
          </p:nvSpPr>
          <p:spPr>
            <a:xfrm>
              <a:off x="6553223" y="4400167"/>
              <a:ext cx="1981200" cy="331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dirty="0">
                <a:latin typeface="Roboto"/>
                <a:ea typeface="Roboto"/>
                <a:cs typeface="Roboto"/>
                <a:sym typeface="Roboto"/>
              </a:endParaRPr>
            </a:p>
          </p:txBody>
        </p:sp>
        <p:sp>
          <p:nvSpPr>
            <p:cNvPr id="444" name="Google Shape;444;p18"/>
            <p:cNvSpPr txBox="1"/>
            <p:nvPr/>
          </p:nvSpPr>
          <p:spPr>
            <a:xfrm>
              <a:off x="4122280" y="4400175"/>
              <a:ext cx="1782300" cy="33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lt1"/>
                  </a:solidFill>
                  <a:latin typeface="Fira Sans Extra Condensed"/>
                  <a:ea typeface="Fira Sans Extra Condensed"/>
                  <a:cs typeface="Fira Sans Extra Condensed"/>
                  <a:sym typeface="Fira Sans Extra Condensed"/>
                </a:rPr>
                <a:t>Social networks</a:t>
              </a:r>
              <a:endParaRPr sz="1800" b="1" dirty="0">
                <a:solidFill>
                  <a:schemeClr val="lt1"/>
                </a:solidFill>
                <a:latin typeface="Fira Sans Extra Condensed"/>
                <a:ea typeface="Fira Sans Extra Condensed"/>
                <a:cs typeface="Fira Sans Extra Condensed"/>
                <a:sym typeface="Fira Sans Extra Condensed"/>
              </a:endParaRPr>
            </a:p>
          </p:txBody>
        </p:sp>
      </p:grpSp>
      <p:sp>
        <p:nvSpPr>
          <p:cNvPr id="4" name="TextBox 3">
            <a:extLst>
              <a:ext uri="{FF2B5EF4-FFF2-40B4-BE49-F238E27FC236}">
                <a16:creationId xmlns:a16="http://schemas.microsoft.com/office/drawing/2014/main" id="{932FC0A9-C04D-756D-6179-86F29C2C6E5E}"/>
              </a:ext>
            </a:extLst>
          </p:cNvPr>
          <p:cNvSpPr txBox="1"/>
          <p:nvPr/>
        </p:nvSpPr>
        <p:spPr>
          <a:xfrm>
            <a:off x="3543300" y="1107831"/>
            <a:ext cx="184731" cy="307777"/>
          </a:xfrm>
          <a:prstGeom prst="rect">
            <a:avLst/>
          </a:prstGeom>
          <a:noFill/>
        </p:spPr>
        <p:txBody>
          <a:bodyPr wrap="none" rtlCol="0">
            <a:spAutoFit/>
          </a:bodyPr>
          <a:lstStyle/>
          <a:p>
            <a:endParaRPr lang="en-US" dirty="0"/>
          </a:p>
        </p:txBody>
      </p:sp>
      <p:sp>
        <p:nvSpPr>
          <p:cNvPr id="2" name="Google Shape;428;p18">
            <a:extLst>
              <a:ext uri="{FF2B5EF4-FFF2-40B4-BE49-F238E27FC236}">
                <a16:creationId xmlns:a16="http://schemas.microsoft.com/office/drawing/2014/main" id="{641F1C12-2D77-5B3E-120E-839BCD0C6032}"/>
              </a:ext>
            </a:extLst>
          </p:cNvPr>
          <p:cNvSpPr/>
          <p:nvPr/>
        </p:nvSpPr>
        <p:spPr>
          <a:xfrm>
            <a:off x="609576" y="4141417"/>
            <a:ext cx="5847371" cy="4644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t>Optimized using </a:t>
            </a:r>
            <a:r>
              <a:rPr lang="en-US" b="1" dirty="0"/>
              <a:t>Maximum Likelihood Estimation (MLE)</a:t>
            </a:r>
            <a:r>
              <a:rPr lang="en-US" dirty="0"/>
              <a:t> </a:t>
            </a:r>
            <a:endParaRPr dirty="0"/>
          </a:p>
        </p:txBody>
      </p:sp>
      <p:sp>
        <p:nvSpPr>
          <p:cNvPr id="3" name="Google Shape;427;p18">
            <a:extLst>
              <a:ext uri="{FF2B5EF4-FFF2-40B4-BE49-F238E27FC236}">
                <a16:creationId xmlns:a16="http://schemas.microsoft.com/office/drawing/2014/main" id="{CED9CB7B-9C58-E92C-3470-3694014A8628}"/>
              </a:ext>
            </a:extLst>
          </p:cNvPr>
          <p:cNvSpPr/>
          <p:nvPr/>
        </p:nvSpPr>
        <p:spPr>
          <a:xfrm>
            <a:off x="2596509" y="4021004"/>
            <a:ext cx="5962532" cy="650100"/>
          </a:xfrm>
          <a:prstGeom prst="roundRect">
            <a:avLst>
              <a:gd name="adj" fmla="val 50000"/>
            </a:avLst>
          </a:prstGeom>
          <a:solidFill>
            <a:schemeClr val="accent1">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616331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2EACD1-DF8C-FE4D-3B61-DAFD5AC6F866}"/>
              </a:ext>
            </a:extLst>
          </p:cNvPr>
          <p:cNvSpPr>
            <a:spLocks noGrp="1"/>
          </p:cNvSpPr>
          <p:nvPr>
            <p:ph type="title"/>
          </p:nvPr>
        </p:nvSpPr>
        <p:spPr/>
        <p:txBody>
          <a:bodyPr>
            <a:normAutofit fontScale="90000"/>
          </a:bodyPr>
          <a:lstStyle/>
          <a:p>
            <a:r>
              <a:rPr lang="en-US" dirty="0"/>
              <a:t>Logistic Regression Implementation</a:t>
            </a:r>
          </a:p>
        </p:txBody>
      </p:sp>
      <p:sp>
        <p:nvSpPr>
          <p:cNvPr id="3" name="TextBox 2">
            <a:extLst>
              <a:ext uri="{FF2B5EF4-FFF2-40B4-BE49-F238E27FC236}">
                <a16:creationId xmlns:a16="http://schemas.microsoft.com/office/drawing/2014/main" id="{CBA0ED45-5616-1430-8118-F0511C459425}"/>
              </a:ext>
            </a:extLst>
          </p:cNvPr>
          <p:cNvSpPr txBox="1"/>
          <p:nvPr/>
        </p:nvSpPr>
        <p:spPr>
          <a:xfrm>
            <a:off x="729916" y="978569"/>
            <a:ext cx="1163052" cy="307777"/>
          </a:xfrm>
          <a:prstGeom prst="rect">
            <a:avLst/>
          </a:prstGeom>
          <a:noFill/>
        </p:spPr>
        <p:txBody>
          <a:bodyPr wrap="square" rtlCol="0">
            <a:spAutoFit/>
          </a:bodyPr>
          <a:lstStyle/>
          <a:p>
            <a:r>
              <a:rPr lang="en-US" b="1" dirty="0">
                <a:latin typeface="Fira Sans" panose="020B0503050000020004" pitchFamily="34" charset="0"/>
              </a:rPr>
              <a:t>Flowchart</a:t>
            </a:r>
          </a:p>
        </p:txBody>
      </p:sp>
      <p:pic>
        <p:nvPicPr>
          <p:cNvPr id="4" name="Picture 3" descr="A diagram of a flowchart&#10;&#10;Description automatically generated">
            <a:extLst>
              <a:ext uri="{FF2B5EF4-FFF2-40B4-BE49-F238E27FC236}">
                <a16:creationId xmlns:a16="http://schemas.microsoft.com/office/drawing/2014/main" id="{24B52232-C6F4-EFA7-52FB-BCD7C42B7C5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50083" y="782875"/>
            <a:ext cx="2930974" cy="4290922"/>
          </a:xfrm>
          <a:prstGeom prst="rect">
            <a:avLst/>
          </a:prstGeom>
        </p:spPr>
      </p:pic>
    </p:spTree>
    <p:extLst>
      <p:ext uri="{BB962C8B-B14F-4D97-AF65-F5344CB8AC3E}">
        <p14:creationId xmlns:p14="http://schemas.microsoft.com/office/powerpoint/2010/main" val="21509982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DE2C8F-DF11-0513-0A7C-B6D2BB87232E}"/>
              </a:ext>
            </a:extLst>
          </p:cNvPr>
          <p:cNvSpPr>
            <a:spLocks noGrp="1"/>
          </p:cNvSpPr>
          <p:nvPr>
            <p:ph type="title"/>
          </p:nvPr>
        </p:nvSpPr>
        <p:spPr>
          <a:xfrm>
            <a:off x="457200" y="124919"/>
            <a:ext cx="8229600" cy="371400"/>
          </a:xfrm>
        </p:spPr>
        <p:txBody>
          <a:bodyPr>
            <a:normAutofit fontScale="90000"/>
          </a:bodyPr>
          <a:lstStyle/>
          <a:p>
            <a:r>
              <a:rPr lang="en-US" dirty="0"/>
              <a:t>Logistic Regression Implementation</a:t>
            </a:r>
          </a:p>
        </p:txBody>
      </p:sp>
      <p:grpSp>
        <p:nvGrpSpPr>
          <p:cNvPr id="12" name="Google Shape;439;p18">
            <a:extLst>
              <a:ext uri="{FF2B5EF4-FFF2-40B4-BE49-F238E27FC236}">
                <a16:creationId xmlns:a16="http://schemas.microsoft.com/office/drawing/2014/main" id="{4552E770-9136-8F26-0F13-B87F157C5D72}"/>
              </a:ext>
            </a:extLst>
          </p:cNvPr>
          <p:cNvGrpSpPr/>
          <p:nvPr/>
        </p:nvGrpSpPr>
        <p:grpSpPr>
          <a:xfrm>
            <a:off x="0" y="621237"/>
            <a:ext cx="9029701" cy="4397344"/>
            <a:chOff x="3448551" y="3986919"/>
            <a:chExt cx="5697929" cy="4397344"/>
          </a:xfrm>
        </p:grpSpPr>
        <p:sp>
          <p:nvSpPr>
            <p:cNvPr id="13" name="Google Shape;440;p18">
              <a:extLst>
                <a:ext uri="{FF2B5EF4-FFF2-40B4-BE49-F238E27FC236}">
                  <a16:creationId xmlns:a16="http://schemas.microsoft.com/office/drawing/2014/main" id="{F6D2E683-19AA-3AD6-BB98-AAB354D817E2}"/>
                </a:ext>
              </a:extLst>
            </p:cNvPr>
            <p:cNvSpPr/>
            <p:nvPr/>
          </p:nvSpPr>
          <p:spPr>
            <a:xfrm>
              <a:off x="3448551" y="4576237"/>
              <a:ext cx="5697929" cy="3808026"/>
            </a:xfrm>
            <a:prstGeom prst="roundRect">
              <a:avLst>
                <a:gd name="adj" fmla="val 50000"/>
              </a:avLst>
            </a:prstGeom>
            <a:solidFill>
              <a:srgbClr val="2776EA">
                <a:alpha val="12549"/>
              </a:srgbClr>
            </a:solidFill>
            <a:ln>
              <a:noFill/>
            </a:ln>
          </p:spPr>
          <p:txBody>
            <a:bodyPr spcFirstLastPara="1" wrap="square" lIns="91425" tIns="91425" rIns="91425" bIns="91425" anchor="ctr" anchorCtr="0">
              <a:noAutofit/>
            </a:bodyPr>
            <a:lstStyle/>
            <a:p>
              <a:pPr lvl="0"/>
              <a:r>
                <a:rPr lang="en-US" dirty="0"/>
                <a:t>                                </a:t>
              </a:r>
            </a:p>
          </p:txBody>
        </p:sp>
        <p:sp>
          <p:nvSpPr>
            <p:cNvPr id="14" name="Google Shape;441;p18">
              <a:extLst>
                <a:ext uri="{FF2B5EF4-FFF2-40B4-BE49-F238E27FC236}">
                  <a16:creationId xmlns:a16="http://schemas.microsoft.com/office/drawing/2014/main" id="{C8F895B4-2983-D0F5-7947-556D0AA0314F}"/>
                </a:ext>
              </a:extLst>
            </p:cNvPr>
            <p:cNvSpPr/>
            <p:nvPr/>
          </p:nvSpPr>
          <p:spPr>
            <a:xfrm>
              <a:off x="3737054" y="3986919"/>
              <a:ext cx="2130000" cy="464400"/>
            </a:xfrm>
            <a:prstGeom prst="roundRect">
              <a:avLst>
                <a:gd name="adj" fmla="val 50000"/>
              </a:avLst>
            </a:prstGeom>
            <a:solidFill>
              <a:schemeClr val="accent1">
                <a:lumMod val="20000"/>
                <a:lumOff val="8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t>Logistic Regression Hypothesis.</a:t>
              </a:r>
              <a:endParaRPr dirty="0"/>
            </a:p>
          </p:txBody>
        </p:sp>
      </p:gr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C755590A-02F1-5F13-4FC5-0D8216990E77}"/>
                  </a:ext>
                </a:extLst>
              </p:cNvPr>
              <p:cNvSpPr txBox="1"/>
              <p:nvPr/>
            </p:nvSpPr>
            <p:spPr>
              <a:xfrm>
                <a:off x="946330" y="1442731"/>
                <a:ext cx="7251340" cy="1769202"/>
              </a:xfrm>
              <a:prstGeom prst="rect">
                <a:avLst/>
              </a:prstGeom>
              <a:noFill/>
            </p:spPr>
            <p:txBody>
              <a:bodyPr wrap="square">
                <a:spAutoFit/>
              </a:bodyPr>
              <a:lstStyle/>
              <a:p>
                <a:pPr marL="45720" marR="0" indent="-45720">
                  <a:lnSpc>
                    <a:spcPct val="115000"/>
                  </a:lnSpc>
                  <a:spcBef>
                    <a:spcPts val="200"/>
                  </a:spcBef>
                  <a:spcAft>
                    <a:spcPts val="800"/>
                  </a:spcAft>
                </a:pP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Before applying the logistic function, Logistic Regression creates a linear combination of the input features:</a:t>
                </a: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a:lnSpc>
                    <a:spcPct val="115000"/>
                  </a:lnSpc>
                  <a:spcBef>
                    <a:spcPts val="0"/>
                  </a:spcBef>
                  <a:spcAft>
                    <a:spcPts val="0"/>
                  </a:spcAft>
                </a:pPr>
                <a:r>
                  <a:rPr lang="en-US" sz="1800" dirty="0">
                    <a:effectLst/>
                    <a:latin typeface="Times New Roman" panose="02020603050405020304" pitchFamily="18" charset="0"/>
                    <a:ea typeface="Times New Roman" panose="02020603050405020304" pitchFamily="18" charset="0"/>
                  </a:rPr>
                  <a:t> </a:t>
                </a:r>
              </a:p>
              <a:p>
                <a:pPr marL="0" marR="0" algn="ctr">
                  <a:lnSpc>
                    <a:spcPct val="115000"/>
                  </a:lnSpc>
                  <a:spcBef>
                    <a:spcPts val="0"/>
                  </a:spcBef>
                  <a:spcAft>
                    <a:spcPts val="0"/>
                  </a:spcAft>
                </a:pPr>
                <a:r>
                  <a:rPr lang="en-US" sz="1800" dirty="0">
                    <a:effectLst/>
                    <a:latin typeface="Times New Roman" panose="02020603050405020304" pitchFamily="18" charset="0"/>
                    <a:ea typeface="Times New Roman" panose="02020603050405020304" pitchFamily="18" charset="0"/>
                  </a:rPr>
                  <a:t>z = a+</a:t>
                </a:r>
                <a14:m>
                  <m:oMath xmlns:m="http://schemas.openxmlformats.org/officeDocument/2006/math">
                    <m:sSub>
                      <m:sSubPr>
                        <m:ctrlPr>
                          <a:rPr lang="en-US" sz="1800" i="1">
                            <a:effectLst/>
                            <a:latin typeface="Cambria Math" panose="02040503050406030204" pitchFamily="18" charset="0"/>
                            <a:ea typeface="Times New Roman" panose="02020603050405020304" pitchFamily="18" charset="0"/>
                          </a:rPr>
                        </m:ctrlPr>
                      </m:sSubPr>
                      <m:e>
                        <m:r>
                          <a:rPr lang="en-US" sz="1800" b="0" i="1" smtClean="0">
                            <a:effectLst/>
                            <a:latin typeface="Cambria Math" panose="02040503050406030204" pitchFamily="18" charset="0"/>
                            <a:ea typeface="Times New Roman" panose="02020603050405020304" pitchFamily="18" charset="0"/>
                          </a:rPr>
                          <m:t>𝑏</m:t>
                        </m:r>
                      </m:e>
                      <m:sub>
                        <m:r>
                          <a:rPr lang="en-US" sz="1800" b="0" i="1" smtClean="0">
                            <a:effectLst/>
                            <a:latin typeface="Cambria Math" panose="02040503050406030204" pitchFamily="18" charset="0"/>
                            <a:ea typeface="Times New Roman" panose="02020603050405020304" pitchFamily="18" charset="0"/>
                          </a:rPr>
                          <m:t>1</m:t>
                        </m:r>
                      </m:sub>
                    </m:sSub>
                    <m:sSub>
                      <m:sSubPr>
                        <m:ctrlPr>
                          <a:rPr lang="en-US" sz="1800" i="1">
                            <a:effectLst/>
                            <a:latin typeface="Cambria Math" panose="02040503050406030204" pitchFamily="18" charset="0"/>
                            <a:ea typeface="Times New Roman" panose="02020603050405020304" pitchFamily="18" charset="0"/>
                          </a:rPr>
                        </m:ctrlPr>
                      </m:sSubPr>
                      <m:e>
                        <m:r>
                          <a:rPr lang="en-US" sz="1800" b="0" i="1" smtClean="0">
                            <a:effectLst/>
                            <a:latin typeface="Cambria Math" panose="02040503050406030204" pitchFamily="18" charset="0"/>
                            <a:ea typeface="Times New Roman" panose="02020603050405020304" pitchFamily="18" charset="0"/>
                          </a:rPr>
                          <m:t>𝐴</m:t>
                        </m:r>
                      </m:e>
                      <m:sub>
                        <m:r>
                          <a:rPr lang="en-US" sz="1800" b="0" i="1" smtClean="0">
                            <a:effectLst/>
                            <a:latin typeface="Cambria Math" panose="02040503050406030204" pitchFamily="18" charset="0"/>
                            <a:ea typeface="Times New Roman" panose="02020603050405020304" pitchFamily="18" charset="0"/>
                          </a:rPr>
                          <m:t>𝑖</m:t>
                        </m:r>
                      </m:sub>
                    </m:sSub>
                    <m:r>
                      <a:rPr lang="en-US" sz="1800" b="0" smtClean="0">
                        <a:effectLst/>
                        <a:latin typeface="Cambria Math" panose="02040503050406030204" pitchFamily="18" charset="0"/>
                        <a:ea typeface="Times New Roman" panose="02020603050405020304" pitchFamily="18" charset="0"/>
                      </a:rPr>
                      <m:t> </m:t>
                    </m:r>
                    <m:r>
                      <a:rPr lang="en-US" sz="1800" b="0" i="1" smtClean="0">
                        <a:effectLst/>
                        <a:latin typeface="Cambria Math" panose="02040503050406030204" pitchFamily="18" charset="0"/>
                        <a:ea typeface="Times New Roman" panose="02020603050405020304" pitchFamily="18" charset="0"/>
                      </a:rPr>
                      <m:t>+</m:t>
                    </m:r>
                    <m:sSub>
                      <m:sSubPr>
                        <m:ctrlPr>
                          <a:rPr lang="en-US" sz="1800" i="1">
                            <a:effectLst/>
                            <a:latin typeface="Cambria Math" panose="02040503050406030204" pitchFamily="18" charset="0"/>
                            <a:ea typeface="Times New Roman" panose="02020603050405020304" pitchFamily="18" charset="0"/>
                          </a:rPr>
                        </m:ctrlPr>
                      </m:sSubPr>
                      <m:e>
                        <m:r>
                          <a:rPr lang="en-US" sz="1800" b="0" i="1" smtClean="0">
                            <a:effectLst/>
                            <a:latin typeface="Cambria Math" panose="02040503050406030204" pitchFamily="18" charset="0"/>
                            <a:ea typeface="Times New Roman" panose="02020603050405020304" pitchFamily="18" charset="0"/>
                          </a:rPr>
                          <m:t>𝑏</m:t>
                        </m:r>
                      </m:e>
                      <m:sub>
                        <m:r>
                          <a:rPr lang="en-US" sz="1800" b="0" i="1" smtClean="0">
                            <a:effectLst/>
                            <a:latin typeface="Cambria Math" panose="02040503050406030204" pitchFamily="18" charset="0"/>
                            <a:ea typeface="Times New Roman" panose="02020603050405020304" pitchFamily="18" charset="0"/>
                          </a:rPr>
                          <m:t>2</m:t>
                        </m:r>
                      </m:sub>
                    </m:sSub>
                    <m:sSub>
                      <m:sSubPr>
                        <m:ctrlPr>
                          <a:rPr lang="en-US" sz="1800" i="1">
                            <a:effectLst/>
                            <a:latin typeface="Cambria Math" panose="02040503050406030204" pitchFamily="18" charset="0"/>
                            <a:ea typeface="Times New Roman" panose="02020603050405020304" pitchFamily="18" charset="0"/>
                          </a:rPr>
                        </m:ctrlPr>
                      </m:sSubPr>
                      <m:e>
                        <m:r>
                          <a:rPr lang="en-US" sz="1800" b="0" i="1" smtClean="0">
                            <a:effectLst/>
                            <a:latin typeface="Cambria Math" panose="02040503050406030204" pitchFamily="18" charset="0"/>
                            <a:ea typeface="Times New Roman" panose="02020603050405020304" pitchFamily="18" charset="0"/>
                          </a:rPr>
                          <m:t>𝐶</m:t>
                        </m:r>
                      </m:e>
                      <m:sub>
                        <m:r>
                          <a:rPr lang="en-US" sz="1800" b="0" i="1" smtClean="0">
                            <a:effectLst/>
                            <a:latin typeface="Cambria Math" panose="02040503050406030204" pitchFamily="18" charset="0"/>
                            <a:ea typeface="Times New Roman" panose="02020603050405020304" pitchFamily="18" charset="0"/>
                          </a:rPr>
                          <m:t>𝑖</m:t>
                        </m:r>
                      </m:sub>
                    </m:sSub>
                    <m:r>
                      <a:rPr lang="en-US" sz="1800" b="0" smtClean="0">
                        <a:effectLst/>
                        <a:latin typeface="Cambria Math" panose="02040503050406030204" pitchFamily="18" charset="0"/>
                        <a:ea typeface="Times New Roman" panose="02020603050405020304" pitchFamily="18" charset="0"/>
                      </a:rPr>
                      <m:t> +</m:t>
                    </m:r>
                    <m:sSub>
                      <m:sSubPr>
                        <m:ctrlPr>
                          <a:rPr lang="en-US" sz="1800" i="1">
                            <a:effectLst/>
                            <a:latin typeface="Cambria Math" panose="02040503050406030204" pitchFamily="18" charset="0"/>
                            <a:ea typeface="Times New Roman" panose="02020603050405020304" pitchFamily="18" charset="0"/>
                          </a:rPr>
                        </m:ctrlPr>
                      </m:sSubPr>
                      <m:e>
                        <m:r>
                          <a:rPr lang="en-US" sz="1800" b="0" i="1" smtClean="0">
                            <a:effectLst/>
                            <a:latin typeface="Cambria Math" panose="02040503050406030204" pitchFamily="18" charset="0"/>
                            <a:ea typeface="Times New Roman" panose="02020603050405020304" pitchFamily="18" charset="0"/>
                          </a:rPr>
                          <m:t>𝑏</m:t>
                        </m:r>
                      </m:e>
                      <m:sub>
                        <m:r>
                          <a:rPr lang="en-US" sz="1800" b="0" i="1" smtClean="0">
                            <a:effectLst/>
                            <a:latin typeface="Cambria Math" panose="02040503050406030204" pitchFamily="18" charset="0"/>
                            <a:ea typeface="Times New Roman" panose="02020603050405020304" pitchFamily="18" charset="0"/>
                          </a:rPr>
                          <m:t>3</m:t>
                        </m:r>
                      </m:sub>
                    </m:sSub>
                    <m:sSub>
                      <m:sSubPr>
                        <m:ctrlPr>
                          <a:rPr lang="en-US" sz="1800" i="1">
                            <a:effectLst/>
                            <a:latin typeface="Cambria Math" panose="02040503050406030204" pitchFamily="18" charset="0"/>
                            <a:ea typeface="Times New Roman" panose="02020603050405020304" pitchFamily="18" charset="0"/>
                          </a:rPr>
                        </m:ctrlPr>
                      </m:sSubPr>
                      <m:e>
                        <m:r>
                          <a:rPr lang="en-US" sz="1800" b="0" i="1" smtClean="0">
                            <a:effectLst/>
                            <a:latin typeface="Cambria Math" panose="02040503050406030204" pitchFamily="18" charset="0"/>
                            <a:ea typeface="Times New Roman" panose="02020603050405020304" pitchFamily="18" charset="0"/>
                          </a:rPr>
                          <m:t>𝐻</m:t>
                        </m:r>
                      </m:e>
                      <m:sub>
                        <m:r>
                          <a:rPr lang="en-US" sz="1800" b="0" i="1" smtClean="0">
                            <a:effectLst/>
                            <a:latin typeface="Cambria Math" panose="02040503050406030204" pitchFamily="18" charset="0"/>
                            <a:ea typeface="Times New Roman" panose="02020603050405020304" pitchFamily="18" charset="0"/>
                          </a:rPr>
                          <m:t>𝑖</m:t>
                        </m:r>
                      </m:sub>
                    </m:sSub>
                  </m:oMath>
                </a14:m>
                <a:endParaRPr lang="en-US" sz="1800" dirty="0">
                  <a:effectLst/>
                  <a:latin typeface="Times New Roman" panose="02020603050405020304" pitchFamily="18" charset="0"/>
                  <a:ea typeface="Times New Roman" panose="02020603050405020304" pitchFamily="18" charset="0"/>
                </a:endParaRPr>
              </a:p>
              <a:p>
                <a:pPr marL="342900" lvl="0" indent="-342900">
                  <a:spcBef>
                    <a:spcPts val="900"/>
                  </a:spcBef>
                  <a:spcAft>
                    <a:spcPts val="900"/>
                  </a:spcAft>
                  <a:buFont typeface="Symbol" pitchFamily="2" charset="2"/>
                  <a:buChar char=""/>
                </a:pPr>
                <a:endParaRPr lang="en-US" sz="1200" dirty="0"/>
              </a:p>
            </p:txBody>
          </p:sp>
        </mc:Choice>
        <mc:Fallback xmlns="">
          <p:sp>
            <p:nvSpPr>
              <p:cNvPr id="16" name="TextBox 15">
                <a:extLst>
                  <a:ext uri="{FF2B5EF4-FFF2-40B4-BE49-F238E27FC236}">
                    <a16:creationId xmlns:a16="http://schemas.microsoft.com/office/drawing/2014/main" id="{C755590A-02F1-5F13-4FC5-0D8216990E77}"/>
                  </a:ext>
                </a:extLst>
              </p:cNvPr>
              <p:cNvSpPr txBox="1">
                <a:spLocks noRot="1" noChangeAspect="1" noMove="1" noResize="1" noEditPoints="1" noAdjustHandles="1" noChangeArrowheads="1" noChangeShapeType="1" noTextEdit="1"/>
              </p:cNvSpPr>
              <p:nvPr/>
            </p:nvSpPr>
            <p:spPr>
              <a:xfrm>
                <a:off x="946330" y="1442731"/>
                <a:ext cx="7251340" cy="1769202"/>
              </a:xfrm>
              <a:prstGeom prst="rect">
                <a:avLst/>
              </a:prstGeom>
              <a:blipFill>
                <a:blip r:embed="rId2"/>
                <a:stretch>
                  <a:fillRect l="-69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99C09B83-51C8-B8BC-B664-065E752CC824}"/>
                  </a:ext>
                </a:extLst>
              </p:cNvPr>
              <p:cNvSpPr txBox="1"/>
              <p:nvPr/>
            </p:nvSpPr>
            <p:spPr>
              <a:xfrm>
                <a:off x="946330" y="3011683"/>
                <a:ext cx="4882970" cy="2239074"/>
              </a:xfrm>
              <a:prstGeom prst="rect">
                <a:avLst/>
              </a:prstGeom>
              <a:noFill/>
            </p:spPr>
            <p:txBody>
              <a:bodyPr wrap="square" rtlCol="0">
                <a:spAutoFit/>
              </a:bodyPr>
              <a:lstStyle/>
              <a:p>
                <a:pPr marL="0" marR="0">
                  <a:spcBef>
                    <a:spcPts val="900"/>
                  </a:spcBef>
                  <a:spcAft>
                    <a:spcPts val="900"/>
                  </a:spcAft>
                </a:pPr>
                <a:r>
                  <a:rPr lang="en-US" sz="1200" dirty="0">
                    <a:effectLst/>
                    <a:latin typeface="Times New Roman" panose="02020603050405020304" pitchFamily="18" charset="0"/>
                    <a:ea typeface="Times New Roman" panose="02020603050405020304" pitchFamily="18" charset="0"/>
                  </a:rPr>
                  <a:t>We start by initializing:</a:t>
                </a:r>
              </a:p>
              <a:p>
                <a:pPr marL="342900" marR="0" lvl="0" indent="-342900">
                  <a:spcBef>
                    <a:spcPts val="900"/>
                  </a:spcBef>
                  <a:spcAft>
                    <a:spcPts val="900"/>
                  </a:spcAft>
                  <a:buFont typeface="Symbol" pitchFamily="2" charset="2"/>
                  <a:buChar char=""/>
                </a:pPr>
                <a14:m>
                  <m:oMath xmlns:m="http://schemas.openxmlformats.org/officeDocument/2006/math">
                    <m:r>
                      <a:rPr lang="en-US" sz="1200" b="1" i="1">
                        <a:effectLst/>
                        <a:latin typeface="Cambria Math" panose="02040503050406030204" pitchFamily="18" charset="0"/>
                        <a:ea typeface="Times New Roman" panose="02020603050405020304" pitchFamily="18" charset="0"/>
                        <a:cs typeface="Symbol" pitchFamily="2" charset="2"/>
                      </a:rPr>
                      <m:t>𝐚</m:t>
                    </m:r>
                    <m:r>
                      <a:rPr lang="en-US" sz="1200" b="1">
                        <a:effectLst/>
                        <a:latin typeface="Cambria Math" panose="02040503050406030204" pitchFamily="18" charset="0"/>
                        <a:ea typeface="Times New Roman" panose="02020603050405020304" pitchFamily="18" charset="0"/>
                        <a:cs typeface="Symbol" pitchFamily="2" charset="2"/>
                      </a:rPr>
                      <m:t>=</m:t>
                    </m:r>
                    <m:r>
                      <a:rPr lang="en-US" sz="1200" b="1" i="1">
                        <a:effectLst/>
                        <a:latin typeface="Cambria Math" panose="02040503050406030204" pitchFamily="18" charset="0"/>
                        <a:ea typeface="Times New Roman" panose="02020603050405020304" pitchFamily="18" charset="0"/>
                        <a:cs typeface="Symbol" pitchFamily="2" charset="2"/>
                      </a:rPr>
                      <m:t>𝟎</m:t>
                    </m:r>
                  </m:oMath>
                </a14:m>
                <a:r>
                  <a:rPr lang="en-US" sz="1200" b="1" dirty="0">
                    <a:effectLst/>
                    <a:latin typeface="Times New Roman" panose="02020603050405020304" pitchFamily="18" charset="0"/>
                    <a:ea typeface="Times New Roman" panose="02020603050405020304" pitchFamily="18" charset="0"/>
                    <a:cs typeface="Symbol" pitchFamily="2" charset="2"/>
                  </a:rPr>
                  <a:t> (Intercept)</a:t>
                </a:r>
                <a:endParaRPr lang="en-US" sz="1200" dirty="0">
                  <a:effectLst/>
                  <a:latin typeface="Times New Roman" panose="02020603050405020304" pitchFamily="18" charset="0"/>
                  <a:ea typeface="Times New Roman" panose="02020603050405020304" pitchFamily="18" charset="0"/>
                  <a:cs typeface="Symbol" pitchFamily="2" charset="2"/>
                </a:endParaRPr>
              </a:p>
              <a:p>
                <a:pPr marL="342900" marR="0" lvl="0" indent="-342900">
                  <a:spcBef>
                    <a:spcPts val="900"/>
                  </a:spcBef>
                  <a:spcAft>
                    <a:spcPts val="900"/>
                  </a:spcAft>
                  <a:buFont typeface="Symbol" pitchFamily="2" charset="2"/>
                  <a:buChar char=""/>
                </a:pPr>
                <a14:m>
                  <m:oMath xmlns:m="http://schemas.openxmlformats.org/officeDocument/2006/math">
                    <m:sSub>
                      <m:sSubPr>
                        <m:ctrlPr>
                          <a:rPr lang="en-US" sz="1200" b="1" i="1">
                            <a:effectLst/>
                            <a:latin typeface="Cambria Math" panose="02040503050406030204" pitchFamily="18" charset="0"/>
                            <a:ea typeface="Times New Roman" panose="02020603050405020304" pitchFamily="18" charset="0"/>
                            <a:cs typeface="Symbol" pitchFamily="2" charset="2"/>
                          </a:rPr>
                        </m:ctrlPr>
                      </m:sSubPr>
                      <m:e>
                        <m:r>
                          <a:rPr lang="en-US" sz="1200" b="1" i="1">
                            <a:effectLst/>
                            <a:latin typeface="Cambria Math" panose="02040503050406030204" pitchFamily="18" charset="0"/>
                            <a:ea typeface="Times New Roman" panose="02020603050405020304" pitchFamily="18" charset="0"/>
                            <a:cs typeface="Symbol" pitchFamily="2" charset="2"/>
                          </a:rPr>
                          <m:t>𝒃</m:t>
                        </m:r>
                      </m:e>
                      <m:sub>
                        <m:r>
                          <a:rPr lang="en-US" sz="1200" b="1" i="1">
                            <a:effectLst/>
                            <a:latin typeface="Cambria Math" panose="02040503050406030204" pitchFamily="18" charset="0"/>
                            <a:ea typeface="Times New Roman" panose="02020603050405020304" pitchFamily="18" charset="0"/>
                            <a:cs typeface="Symbol" pitchFamily="2" charset="2"/>
                          </a:rPr>
                          <m:t>𝟏</m:t>
                        </m:r>
                      </m:sub>
                    </m:sSub>
                    <m:r>
                      <a:rPr lang="en-US" sz="1200" b="1">
                        <a:effectLst/>
                        <a:latin typeface="Cambria Math" panose="02040503050406030204" pitchFamily="18" charset="0"/>
                        <a:ea typeface="Times New Roman" panose="02020603050405020304" pitchFamily="18" charset="0"/>
                        <a:cs typeface="Symbol" pitchFamily="2" charset="2"/>
                      </a:rPr>
                      <m:t>=</m:t>
                    </m:r>
                    <m:r>
                      <a:rPr lang="en-US" sz="1200" b="1" i="1">
                        <a:effectLst/>
                        <a:latin typeface="Cambria Math" panose="02040503050406030204" pitchFamily="18" charset="0"/>
                        <a:ea typeface="Times New Roman" panose="02020603050405020304" pitchFamily="18" charset="0"/>
                        <a:cs typeface="Symbol" pitchFamily="2" charset="2"/>
                      </a:rPr>
                      <m:t>𝟏</m:t>
                    </m:r>
                  </m:oMath>
                </a14:m>
                <a:r>
                  <a:rPr lang="en-US" sz="1200" b="1" dirty="0">
                    <a:effectLst/>
                    <a:latin typeface="Times New Roman" panose="02020603050405020304" pitchFamily="18" charset="0"/>
                    <a:ea typeface="Times New Roman" panose="02020603050405020304" pitchFamily="18" charset="0"/>
                    <a:cs typeface="Symbol" pitchFamily="2" charset="2"/>
                  </a:rPr>
                  <a:t> (For Age </a:t>
                </a:r>
                <a14:m>
                  <m:oMath xmlns:m="http://schemas.openxmlformats.org/officeDocument/2006/math">
                    <m:sSub>
                      <m:sSubPr>
                        <m:ctrlPr>
                          <a:rPr lang="en-US" sz="1200" b="1" i="1">
                            <a:effectLst/>
                            <a:latin typeface="Cambria Math" panose="02040503050406030204" pitchFamily="18" charset="0"/>
                            <a:ea typeface="Times New Roman" panose="02020603050405020304" pitchFamily="18" charset="0"/>
                            <a:cs typeface="Symbol" pitchFamily="2" charset="2"/>
                          </a:rPr>
                        </m:ctrlPr>
                      </m:sSubPr>
                      <m:e>
                        <m:r>
                          <a:rPr lang="en-US" sz="1200" b="1" i="1">
                            <a:effectLst/>
                            <a:latin typeface="Cambria Math" panose="02040503050406030204" pitchFamily="18" charset="0"/>
                            <a:ea typeface="Times New Roman" panose="02020603050405020304" pitchFamily="18" charset="0"/>
                            <a:cs typeface="Symbol" pitchFamily="2" charset="2"/>
                          </a:rPr>
                          <m:t>𝑨</m:t>
                        </m:r>
                      </m:e>
                      <m:sub>
                        <m:r>
                          <a:rPr lang="en-US" sz="1200" b="1" i="1">
                            <a:effectLst/>
                            <a:latin typeface="Cambria Math" panose="02040503050406030204" pitchFamily="18" charset="0"/>
                            <a:ea typeface="Times New Roman" panose="02020603050405020304" pitchFamily="18" charset="0"/>
                            <a:cs typeface="Symbol" pitchFamily="2" charset="2"/>
                          </a:rPr>
                          <m:t>𝒊</m:t>
                        </m:r>
                      </m:sub>
                    </m:sSub>
                  </m:oMath>
                </a14:m>
                <a:r>
                  <a:rPr lang="en-US" sz="1200" b="1" dirty="0">
                    <a:effectLst/>
                    <a:latin typeface="Times New Roman" panose="02020603050405020304" pitchFamily="18" charset="0"/>
                    <a:ea typeface="Times New Roman" panose="02020603050405020304" pitchFamily="18" charset="0"/>
                    <a:cs typeface="Symbol" pitchFamily="2" charset="2"/>
                  </a:rPr>
                  <a:t>)</a:t>
                </a:r>
                <a:endParaRPr lang="en-US" sz="1200" dirty="0">
                  <a:effectLst/>
                  <a:latin typeface="Times New Roman" panose="02020603050405020304" pitchFamily="18" charset="0"/>
                  <a:ea typeface="Times New Roman" panose="02020603050405020304" pitchFamily="18" charset="0"/>
                  <a:cs typeface="Symbol" pitchFamily="2" charset="2"/>
                </a:endParaRPr>
              </a:p>
              <a:p>
                <a:pPr marL="342900" marR="0" lvl="0" indent="-342900">
                  <a:spcBef>
                    <a:spcPts val="900"/>
                  </a:spcBef>
                  <a:spcAft>
                    <a:spcPts val="900"/>
                  </a:spcAft>
                  <a:buFont typeface="Symbol" pitchFamily="2" charset="2"/>
                  <a:buChar char=""/>
                </a:pPr>
                <a14:m>
                  <m:oMath xmlns:m="http://schemas.openxmlformats.org/officeDocument/2006/math">
                    <m:sSub>
                      <m:sSubPr>
                        <m:ctrlPr>
                          <a:rPr lang="en-US" sz="1200" b="1" i="1">
                            <a:effectLst/>
                            <a:latin typeface="Cambria Math" panose="02040503050406030204" pitchFamily="18" charset="0"/>
                            <a:ea typeface="Times New Roman" panose="02020603050405020304" pitchFamily="18" charset="0"/>
                            <a:cs typeface="Symbol" pitchFamily="2" charset="2"/>
                          </a:rPr>
                        </m:ctrlPr>
                      </m:sSubPr>
                      <m:e>
                        <m:r>
                          <a:rPr lang="en-US" sz="1200" b="1" i="1">
                            <a:effectLst/>
                            <a:latin typeface="Cambria Math" panose="02040503050406030204" pitchFamily="18" charset="0"/>
                            <a:ea typeface="Times New Roman" panose="02020603050405020304" pitchFamily="18" charset="0"/>
                            <a:cs typeface="Symbol" pitchFamily="2" charset="2"/>
                          </a:rPr>
                          <m:t>𝒃</m:t>
                        </m:r>
                      </m:e>
                      <m:sub>
                        <m:r>
                          <a:rPr lang="en-US" sz="1200" b="1" i="1">
                            <a:effectLst/>
                            <a:latin typeface="Cambria Math" panose="02040503050406030204" pitchFamily="18" charset="0"/>
                            <a:ea typeface="Times New Roman" panose="02020603050405020304" pitchFamily="18" charset="0"/>
                            <a:cs typeface="Symbol" pitchFamily="2" charset="2"/>
                          </a:rPr>
                          <m:t>𝟐</m:t>
                        </m:r>
                      </m:sub>
                    </m:sSub>
                    <m:r>
                      <a:rPr lang="en-US" sz="1200" b="1">
                        <a:effectLst/>
                        <a:latin typeface="Cambria Math" panose="02040503050406030204" pitchFamily="18" charset="0"/>
                        <a:ea typeface="Times New Roman" panose="02020603050405020304" pitchFamily="18" charset="0"/>
                        <a:cs typeface="Symbol" pitchFamily="2" charset="2"/>
                      </a:rPr>
                      <m:t>=</m:t>
                    </m:r>
                    <m:r>
                      <a:rPr lang="en-US" sz="1200" b="1" i="1">
                        <a:effectLst/>
                        <a:latin typeface="Cambria Math" panose="02040503050406030204" pitchFamily="18" charset="0"/>
                        <a:ea typeface="Times New Roman" panose="02020603050405020304" pitchFamily="18" charset="0"/>
                        <a:cs typeface="Symbol" pitchFamily="2" charset="2"/>
                      </a:rPr>
                      <m:t>𝟏</m:t>
                    </m:r>
                  </m:oMath>
                </a14:m>
                <a:r>
                  <a:rPr lang="en-US" sz="1200" b="1" dirty="0">
                    <a:effectLst/>
                    <a:latin typeface="Times New Roman" panose="02020603050405020304" pitchFamily="18" charset="0"/>
                    <a:ea typeface="Times New Roman" panose="02020603050405020304" pitchFamily="18" charset="0"/>
                    <a:cs typeface="Symbol" pitchFamily="2" charset="2"/>
                  </a:rPr>
                  <a:t> (For CP </a:t>
                </a:r>
                <a14:m>
                  <m:oMath xmlns:m="http://schemas.openxmlformats.org/officeDocument/2006/math">
                    <m:sSub>
                      <m:sSubPr>
                        <m:ctrlPr>
                          <a:rPr lang="en-US" sz="1200" b="1" i="1">
                            <a:effectLst/>
                            <a:latin typeface="Cambria Math" panose="02040503050406030204" pitchFamily="18" charset="0"/>
                            <a:ea typeface="Times New Roman" panose="02020603050405020304" pitchFamily="18" charset="0"/>
                            <a:cs typeface="Symbol" pitchFamily="2" charset="2"/>
                          </a:rPr>
                        </m:ctrlPr>
                      </m:sSubPr>
                      <m:e>
                        <m:r>
                          <a:rPr lang="en-US" sz="1200" b="1" i="1">
                            <a:effectLst/>
                            <a:latin typeface="Cambria Math" panose="02040503050406030204" pitchFamily="18" charset="0"/>
                            <a:ea typeface="Times New Roman" panose="02020603050405020304" pitchFamily="18" charset="0"/>
                            <a:cs typeface="Symbol" pitchFamily="2" charset="2"/>
                          </a:rPr>
                          <m:t>𝑪</m:t>
                        </m:r>
                      </m:e>
                      <m:sub>
                        <m:r>
                          <a:rPr lang="en-US" sz="1200" b="1" i="1">
                            <a:effectLst/>
                            <a:latin typeface="Cambria Math" panose="02040503050406030204" pitchFamily="18" charset="0"/>
                            <a:ea typeface="Times New Roman" panose="02020603050405020304" pitchFamily="18" charset="0"/>
                            <a:cs typeface="Symbol" pitchFamily="2" charset="2"/>
                          </a:rPr>
                          <m:t>𝒊</m:t>
                        </m:r>
                      </m:sub>
                    </m:sSub>
                  </m:oMath>
                </a14:m>
                <a:r>
                  <a:rPr lang="en-US" sz="1200" b="1" dirty="0">
                    <a:effectLst/>
                    <a:latin typeface="Times New Roman" panose="02020603050405020304" pitchFamily="18" charset="0"/>
                    <a:ea typeface="Times New Roman" panose="02020603050405020304" pitchFamily="18" charset="0"/>
                    <a:cs typeface="Symbol" pitchFamily="2" charset="2"/>
                  </a:rPr>
                  <a:t>)</a:t>
                </a:r>
                <a:endParaRPr lang="en-US" sz="1200" dirty="0">
                  <a:effectLst/>
                  <a:latin typeface="Times New Roman" panose="02020603050405020304" pitchFamily="18" charset="0"/>
                  <a:ea typeface="Times New Roman" panose="02020603050405020304" pitchFamily="18" charset="0"/>
                  <a:cs typeface="Symbol" pitchFamily="2" charset="2"/>
                </a:endParaRPr>
              </a:p>
              <a:p>
                <a:pPr marL="342900" marR="0" lvl="0" indent="-342900">
                  <a:spcBef>
                    <a:spcPts val="900"/>
                  </a:spcBef>
                  <a:spcAft>
                    <a:spcPts val="900"/>
                  </a:spcAft>
                  <a:buFont typeface="Symbol" pitchFamily="2" charset="2"/>
                  <a:buChar char=""/>
                </a:pPr>
                <a14:m>
                  <m:oMath xmlns:m="http://schemas.openxmlformats.org/officeDocument/2006/math">
                    <m:sSub>
                      <m:sSubPr>
                        <m:ctrlPr>
                          <a:rPr lang="en-US" sz="1200" b="1" i="1">
                            <a:effectLst/>
                            <a:latin typeface="Cambria Math" panose="02040503050406030204" pitchFamily="18" charset="0"/>
                            <a:ea typeface="Times New Roman" panose="02020603050405020304" pitchFamily="18" charset="0"/>
                            <a:cs typeface="Symbol" pitchFamily="2" charset="2"/>
                          </a:rPr>
                        </m:ctrlPr>
                      </m:sSubPr>
                      <m:e>
                        <m:r>
                          <a:rPr lang="en-US" sz="1200" b="1" i="1">
                            <a:effectLst/>
                            <a:latin typeface="Cambria Math" panose="02040503050406030204" pitchFamily="18" charset="0"/>
                            <a:ea typeface="Times New Roman" panose="02020603050405020304" pitchFamily="18" charset="0"/>
                            <a:cs typeface="Symbol" pitchFamily="2" charset="2"/>
                          </a:rPr>
                          <m:t>𝒃</m:t>
                        </m:r>
                      </m:e>
                      <m:sub>
                        <m:r>
                          <a:rPr lang="en-US" sz="1200" b="1" i="1">
                            <a:effectLst/>
                            <a:latin typeface="Cambria Math" panose="02040503050406030204" pitchFamily="18" charset="0"/>
                            <a:ea typeface="Times New Roman" panose="02020603050405020304" pitchFamily="18" charset="0"/>
                            <a:cs typeface="Symbol" pitchFamily="2" charset="2"/>
                          </a:rPr>
                          <m:t>𝟑</m:t>
                        </m:r>
                      </m:sub>
                    </m:sSub>
                    <m:r>
                      <a:rPr lang="en-US" sz="1200" b="1">
                        <a:effectLst/>
                        <a:latin typeface="Cambria Math" panose="02040503050406030204" pitchFamily="18" charset="0"/>
                        <a:ea typeface="Times New Roman" panose="02020603050405020304" pitchFamily="18" charset="0"/>
                        <a:cs typeface="Symbol" pitchFamily="2" charset="2"/>
                      </a:rPr>
                      <m:t>=</m:t>
                    </m:r>
                    <m:r>
                      <a:rPr lang="en-US" sz="1200" b="1" i="1">
                        <a:effectLst/>
                        <a:latin typeface="Cambria Math" panose="02040503050406030204" pitchFamily="18" charset="0"/>
                        <a:ea typeface="Times New Roman" panose="02020603050405020304" pitchFamily="18" charset="0"/>
                        <a:cs typeface="Symbol" pitchFamily="2" charset="2"/>
                      </a:rPr>
                      <m:t>𝟏</m:t>
                    </m:r>
                  </m:oMath>
                </a14:m>
                <a:r>
                  <a:rPr lang="en-US" sz="1200" b="1" dirty="0">
                    <a:effectLst/>
                    <a:latin typeface="Times New Roman" panose="02020603050405020304" pitchFamily="18" charset="0"/>
                    <a:ea typeface="Times New Roman" panose="02020603050405020304" pitchFamily="18" charset="0"/>
                    <a:cs typeface="Symbol" pitchFamily="2" charset="2"/>
                  </a:rPr>
                  <a:t> (For Chol </a:t>
                </a:r>
                <a14:m>
                  <m:oMath xmlns:m="http://schemas.openxmlformats.org/officeDocument/2006/math">
                    <m:sSub>
                      <m:sSubPr>
                        <m:ctrlPr>
                          <a:rPr lang="en-US" sz="1200" b="1" i="1">
                            <a:effectLst/>
                            <a:latin typeface="Cambria Math" panose="02040503050406030204" pitchFamily="18" charset="0"/>
                            <a:ea typeface="Times New Roman" panose="02020603050405020304" pitchFamily="18" charset="0"/>
                            <a:cs typeface="Symbol" pitchFamily="2" charset="2"/>
                          </a:rPr>
                        </m:ctrlPr>
                      </m:sSubPr>
                      <m:e>
                        <m:r>
                          <a:rPr lang="en-US" sz="1200" b="1" i="1">
                            <a:effectLst/>
                            <a:latin typeface="Cambria Math" panose="02040503050406030204" pitchFamily="18" charset="0"/>
                            <a:ea typeface="Times New Roman" panose="02020603050405020304" pitchFamily="18" charset="0"/>
                            <a:cs typeface="Symbol" pitchFamily="2" charset="2"/>
                          </a:rPr>
                          <m:t>𝑯</m:t>
                        </m:r>
                      </m:e>
                      <m:sub>
                        <m:r>
                          <a:rPr lang="en-US" sz="1200" b="1" i="1">
                            <a:effectLst/>
                            <a:latin typeface="Cambria Math" panose="02040503050406030204" pitchFamily="18" charset="0"/>
                            <a:ea typeface="Times New Roman" panose="02020603050405020304" pitchFamily="18" charset="0"/>
                            <a:cs typeface="Symbol" pitchFamily="2" charset="2"/>
                          </a:rPr>
                          <m:t>𝒊</m:t>
                        </m:r>
                      </m:sub>
                    </m:sSub>
                  </m:oMath>
                </a14:m>
                <a:r>
                  <a:rPr lang="en-US" sz="1200" b="1" dirty="0">
                    <a:effectLst/>
                    <a:latin typeface="Times New Roman" panose="02020603050405020304" pitchFamily="18" charset="0"/>
                    <a:ea typeface="Times New Roman" panose="02020603050405020304" pitchFamily="18" charset="0"/>
                    <a:cs typeface="Symbol" pitchFamily="2" charset="2"/>
                  </a:rPr>
                  <a:t>)</a:t>
                </a:r>
                <a:endParaRPr lang="en-US" sz="1200" dirty="0">
                  <a:effectLst/>
                  <a:latin typeface="Times New Roman" panose="02020603050405020304" pitchFamily="18" charset="0"/>
                  <a:ea typeface="Times New Roman" panose="02020603050405020304" pitchFamily="18" charset="0"/>
                  <a:cs typeface="Symbol" pitchFamily="2" charset="2"/>
                </a:endParaRPr>
              </a:p>
              <a:p>
                <a:endParaRPr lang="en-US" sz="1200" dirty="0"/>
              </a:p>
            </p:txBody>
          </p:sp>
        </mc:Choice>
        <mc:Fallback xmlns="">
          <p:sp>
            <p:nvSpPr>
              <p:cNvPr id="3" name="TextBox 2">
                <a:extLst>
                  <a:ext uri="{FF2B5EF4-FFF2-40B4-BE49-F238E27FC236}">
                    <a16:creationId xmlns:a16="http://schemas.microsoft.com/office/drawing/2014/main" id="{99C09B83-51C8-B8BC-B664-065E752CC824}"/>
                  </a:ext>
                </a:extLst>
              </p:cNvPr>
              <p:cNvSpPr txBox="1">
                <a:spLocks noRot="1" noChangeAspect="1" noMove="1" noResize="1" noEditPoints="1" noAdjustHandles="1" noChangeArrowheads="1" noChangeShapeType="1" noTextEdit="1"/>
              </p:cNvSpPr>
              <p:nvPr/>
            </p:nvSpPr>
            <p:spPr>
              <a:xfrm>
                <a:off x="946330" y="3011683"/>
                <a:ext cx="4882970" cy="2239074"/>
              </a:xfrm>
              <a:prstGeom prst="rect">
                <a:avLst/>
              </a:prstGeom>
              <a:blipFill>
                <a:blip r:embed="rId3"/>
                <a:stretch>
                  <a:fillRect l="-260"/>
                </a:stretch>
              </a:blipFill>
            </p:spPr>
            <p:txBody>
              <a:bodyPr/>
              <a:lstStyle/>
              <a:p>
                <a:r>
                  <a:rPr lang="en-US">
                    <a:noFill/>
                  </a:rPr>
                  <a:t> </a:t>
                </a:r>
              </a:p>
            </p:txBody>
          </p:sp>
        </mc:Fallback>
      </mc:AlternateContent>
    </p:spTree>
    <p:extLst>
      <p:ext uri="{BB962C8B-B14F-4D97-AF65-F5344CB8AC3E}">
        <p14:creationId xmlns:p14="http://schemas.microsoft.com/office/powerpoint/2010/main" val="14106973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DE2C8F-DF11-0513-0A7C-B6D2BB87232E}"/>
              </a:ext>
            </a:extLst>
          </p:cNvPr>
          <p:cNvSpPr>
            <a:spLocks noGrp="1"/>
          </p:cNvSpPr>
          <p:nvPr>
            <p:ph type="title"/>
          </p:nvPr>
        </p:nvSpPr>
        <p:spPr/>
        <p:txBody>
          <a:bodyPr>
            <a:normAutofit fontScale="90000"/>
          </a:bodyPr>
          <a:lstStyle/>
          <a:p>
            <a:r>
              <a:rPr lang="en-US" dirty="0"/>
              <a:t>Logistic Regression Implementation</a:t>
            </a:r>
          </a:p>
        </p:txBody>
      </p:sp>
      <p:grpSp>
        <p:nvGrpSpPr>
          <p:cNvPr id="12" name="Google Shape;439;p18">
            <a:extLst>
              <a:ext uri="{FF2B5EF4-FFF2-40B4-BE49-F238E27FC236}">
                <a16:creationId xmlns:a16="http://schemas.microsoft.com/office/drawing/2014/main" id="{4552E770-9136-8F26-0F13-B87F157C5D72}"/>
              </a:ext>
            </a:extLst>
          </p:cNvPr>
          <p:cNvGrpSpPr/>
          <p:nvPr/>
        </p:nvGrpSpPr>
        <p:grpSpPr>
          <a:xfrm>
            <a:off x="0" y="1015544"/>
            <a:ext cx="8478253" cy="4003037"/>
            <a:chOff x="3448551" y="4381226"/>
            <a:chExt cx="5349954" cy="4003037"/>
          </a:xfrm>
        </p:grpSpPr>
        <p:sp>
          <p:nvSpPr>
            <p:cNvPr id="13" name="Google Shape;440;p18">
              <a:extLst>
                <a:ext uri="{FF2B5EF4-FFF2-40B4-BE49-F238E27FC236}">
                  <a16:creationId xmlns:a16="http://schemas.microsoft.com/office/drawing/2014/main" id="{F6D2E683-19AA-3AD6-BB98-AAB354D817E2}"/>
                </a:ext>
              </a:extLst>
            </p:cNvPr>
            <p:cNvSpPr/>
            <p:nvPr/>
          </p:nvSpPr>
          <p:spPr>
            <a:xfrm>
              <a:off x="3448551" y="4912095"/>
              <a:ext cx="5349954" cy="3472168"/>
            </a:xfrm>
            <a:prstGeom prst="roundRect">
              <a:avLst>
                <a:gd name="adj" fmla="val 50000"/>
              </a:avLst>
            </a:prstGeom>
            <a:solidFill>
              <a:srgbClr val="2776EA">
                <a:alpha val="12549"/>
              </a:srgbClr>
            </a:solidFill>
            <a:ln>
              <a:noFill/>
            </a:ln>
          </p:spPr>
          <p:txBody>
            <a:bodyPr spcFirstLastPara="1" wrap="square" lIns="91425" tIns="91425" rIns="91425" bIns="91425" anchor="ctr" anchorCtr="0">
              <a:noAutofit/>
            </a:bodyPr>
            <a:lstStyle/>
            <a:p>
              <a:pPr lvl="0"/>
              <a:r>
                <a:rPr lang="en-US" dirty="0"/>
                <a:t>                                </a:t>
              </a:r>
              <a:endParaRPr dirty="0"/>
            </a:p>
          </p:txBody>
        </p:sp>
        <p:sp>
          <p:nvSpPr>
            <p:cNvPr id="14" name="Google Shape;441;p18">
              <a:extLst>
                <a:ext uri="{FF2B5EF4-FFF2-40B4-BE49-F238E27FC236}">
                  <a16:creationId xmlns:a16="http://schemas.microsoft.com/office/drawing/2014/main" id="{C8F895B4-2983-D0F5-7947-556D0AA0314F}"/>
                </a:ext>
              </a:extLst>
            </p:cNvPr>
            <p:cNvSpPr/>
            <p:nvPr/>
          </p:nvSpPr>
          <p:spPr>
            <a:xfrm>
              <a:off x="3713052" y="4381226"/>
              <a:ext cx="2130000" cy="464400"/>
            </a:xfrm>
            <a:prstGeom prst="roundRect">
              <a:avLst>
                <a:gd name="adj" fmla="val 50000"/>
              </a:avLst>
            </a:prstGeom>
            <a:solidFill>
              <a:schemeClr val="accent1">
                <a:lumMod val="20000"/>
                <a:lumOff val="8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t>Logistic Regression Hypothesis.</a:t>
              </a:r>
              <a:endParaRPr dirty="0"/>
            </a:p>
          </p:txBody>
        </p:sp>
      </p:gr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C755590A-02F1-5F13-4FC5-0D8216990E77}"/>
                  </a:ext>
                </a:extLst>
              </p:cNvPr>
              <p:cNvSpPr txBox="1"/>
              <p:nvPr/>
            </p:nvSpPr>
            <p:spPr>
              <a:xfrm>
                <a:off x="864770" y="2147581"/>
                <a:ext cx="7251340" cy="1373581"/>
              </a:xfrm>
              <a:prstGeom prst="rect">
                <a:avLst/>
              </a:prstGeom>
              <a:noFill/>
            </p:spPr>
            <p:txBody>
              <a:bodyPr wrap="square">
                <a:spAutoFit/>
              </a:bodyPr>
              <a:lstStyle/>
              <a:p>
                <a:r>
                  <a:rPr lang="en-US" sz="1200" dirty="0">
                    <a:latin typeface="Times New Roman" panose="02020603050405020304" pitchFamily="18" charset="0"/>
                    <a:cs typeface="Times New Roman" panose="02020603050405020304" pitchFamily="18" charset="0"/>
                  </a:rPr>
                  <a:t>In Logistic Regression, we predict the probability of heart disease using the sigmoid function:</a:t>
                </a:r>
              </a:p>
              <a:p>
                <a:pPr/>
                <a14:m>
                  <m:oMathPara xmlns:m="http://schemas.openxmlformats.org/officeDocument/2006/math">
                    <m:oMathParaPr>
                      <m:jc m:val="centerGroup"/>
                    </m:oMathParaPr>
                    <m:oMath xmlns:m="http://schemas.openxmlformats.org/officeDocument/2006/math">
                      <m:r>
                        <a:rPr lang="en-US" sz="1200" i="1">
                          <a:latin typeface="Cambria Math" panose="02040503050406030204" pitchFamily="18" charset="0"/>
                        </a:rPr>
                        <m:t>𝑃</m:t>
                      </m:r>
                      <m:d>
                        <m:dPr>
                          <m:ctrlPr>
                            <a:rPr lang="en-US" sz="1200" i="1">
                              <a:latin typeface="Cambria Math" panose="02040503050406030204" pitchFamily="18" charset="0"/>
                            </a:rPr>
                          </m:ctrlPr>
                        </m:dPr>
                        <m:e>
                          <m:r>
                            <a:rPr lang="en-US" sz="1200" i="1">
                              <a:latin typeface="Cambria Math" panose="02040503050406030204" pitchFamily="18" charset="0"/>
                            </a:rPr>
                            <m:t>𝑌</m:t>
                          </m:r>
                          <m:r>
                            <a:rPr lang="en-US" sz="1200">
                              <a:latin typeface="Cambria Math" panose="02040503050406030204" pitchFamily="18" charset="0"/>
                            </a:rPr>
                            <m:t>=</m:t>
                          </m:r>
                          <m:r>
                            <a:rPr lang="en-US" sz="1200" i="1">
                              <a:latin typeface="Cambria Math" panose="02040503050406030204" pitchFamily="18" charset="0"/>
                            </a:rPr>
                            <m:t>1</m:t>
                          </m:r>
                          <m:r>
                            <a:rPr lang="en-US" sz="1200">
                              <a:latin typeface="Cambria Math" panose="02040503050406030204" pitchFamily="18" charset="0"/>
                            </a:rPr>
                            <m:t>∣</m:t>
                          </m:r>
                          <m:r>
                            <a:rPr lang="en-US" sz="1200" i="1">
                              <a:latin typeface="Cambria Math" panose="02040503050406030204" pitchFamily="18" charset="0"/>
                            </a:rPr>
                            <m:t>𝑋</m:t>
                          </m:r>
                        </m:e>
                      </m:d>
                      <m:r>
                        <a:rPr lang="en-US" sz="1200">
                          <a:latin typeface="Cambria Math" panose="02040503050406030204" pitchFamily="18" charset="0"/>
                        </a:rPr>
                        <m:t>=</m:t>
                      </m:r>
                      <m:f>
                        <m:fPr>
                          <m:ctrlPr>
                            <a:rPr lang="en-US" sz="1200" i="1">
                              <a:latin typeface="Cambria Math" panose="02040503050406030204" pitchFamily="18" charset="0"/>
                            </a:rPr>
                          </m:ctrlPr>
                        </m:fPr>
                        <m:num>
                          <m:r>
                            <a:rPr lang="en-US" sz="1200" i="1">
                              <a:latin typeface="Cambria Math" panose="02040503050406030204" pitchFamily="18" charset="0"/>
                            </a:rPr>
                            <m:t>1</m:t>
                          </m:r>
                        </m:num>
                        <m:den>
                          <m:r>
                            <a:rPr lang="en-US" sz="1200" i="1">
                              <a:latin typeface="Cambria Math" panose="02040503050406030204" pitchFamily="18" charset="0"/>
                            </a:rPr>
                            <m:t>1</m:t>
                          </m:r>
                          <m:r>
                            <a:rPr lang="en-US" sz="1200">
                              <a:latin typeface="Cambria Math" panose="02040503050406030204" pitchFamily="18" charset="0"/>
                            </a:rPr>
                            <m:t>+</m:t>
                          </m:r>
                          <m:sSup>
                            <m:sSupPr>
                              <m:ctrlPr>
                                <a:rPr lang="en-US" sz="1200" i="1">
                                  <a:latin typeface="Cambria Math" panose="02040503050406030204" pitchFamily="18" charset="0"/>
                                </a:rPr>
                              </m:ctrlPr>
                            </m:sSupPr>
                            <m:e>
                              <m:r>
                                <a:rPr lang="en-US" sz="1200" i="1">
                                  <a:latin typeface="Cambria Math" panose="02040503050406030204" pitchFamily="18" charset="0"/>
                                </a:rPr>
                                <m:t>𝑒</m:t>
                              </m:r>
                            </m:e>
                            <m:sup>
                              <m:r>
                                <a:rPr lang="en-US" sz="1200" i="1">
                                  <a:latin typeface="Cambria Math" panose="02040503050406030204" pitchFamily="18" charset="0"/>
                                </a:rPr>
                                <m:t>−</m:t>
                              </m:r>
                              <m:d>
                                <m:dPr>
                                  <m:ctrlPr>
                                    <a:rPr lang="en-US" sz="1200" i="1">
                                      <a:latin typeface="Cambria Math" panose="02040503050406030204" pitchFamily="18" charset="0"/>
                                    </a:rPr>
                                  </m:ctrlPr>
                                </m:dPr>
                                <m:e>
                                  <m:r>
                                    <m:rPr>
                                      <m:sty m:val="p"/>
                                    </m:rPr>
                                    <a:rPr lang="en-US" sz="1200">
                                      <a:latin typeface="Cambria Math" panose="02040503050406030204" pitchFamily="18" charset="0"/>
                                    </a:rPr>
                                    <m:t>a</m:t>
                                  </m:r>
                                  <m:r>
                                    <a:rPr lang="en-US" sz="1200">
                                      <a:latin typeface="Cambria Math" panose="02040503050406030204" pitchFamily="18" charset="0"/>
                                    </a:rPr>
                                    <m:t>+</m:t>
                                  </m:r>
                                  <m:r>
                                    <m:rPr>
                                      <m:sty m:val="p"/>
                                    </m:rPr>
                                    <a:rPr lang="en-US" sz="1200">
                                      <a:latin typeface="Cambria Math" panose="02040503050406030204" pitchFamily="18" charset="0"/>
                                    </a:rPr>
                                    <m:t>b</m:t>
                                  </m:r>
                                  <m:sSub>
                                    <m:sSubPr>
                                      <m:ctrlPr>
                                        <a:rPr lang="en-US" sz="1200" i="1">
                                          <a:latin typeface="Cambria Math" panose="02040503050406030204" pitchFamily="18" charset="0"/>
                                        </a:rPr>
                                      </m:ctrlPr>
                                    </m:sSubPr>
                                    <m:e>
                                      <m:r>
                                        <a:rPr lang="en-US" sz="1200" i="1">
                                          <a:latin typeface="Cambria Math" panose="02040503050406030204" pitchFamily="18" charset="0"/>
                                        </a:rPr>
                                        <m:t>𝑋</m:t>
                                      </m:r>
                                    </m:e>
                                    <m:sub>
                                      <m:r>
                                        <a:rPr lang="en-US" sz="1200" i="1">
                                          <a:latin typeface="Cambria Math" panose="02040503050406030204" pitchFamily="18" charset="0"/>
                                        </a:rPr>
                                        <m:t>𝑖</m:t>
                                      </m:r>
                                    </m:sub>
                                  </m:sSub>
                                </m:e>
                              </m:d>
                            </m:sup>
                          </m:sSup>
                        </m:den>
                      </m:f>
                    </m:oMath>
                  </m:oMathPara>
                </a14:m>
                <a:endParaRPr lang="en-US" sz="1200" dirty="0">
                  <a:latin typeface="Times New Roman" panose="02020603050405020304" pitchFamily="18" charset="0"/>
                  <a:cs typeface="Times New Roman" panose="02020603050405020304" pitchFamily="18" charset="0"/>
                </a:endParaRPr>
              </a:p>
              <a:p>
                <a:r>
                  <a:rPr lang="en-US" sz="1200" dirty="0">
                    <a:latin typeface="Times New Roman" panose="02020603050405020304" pitchFamily="18" charset="0"/>
                    <a:cs typeface="Times New Roman" panose="02020603050405020304" pitchFamily="18" charset="0"/>
                  </a:rPr>
                  <a:t>For each patient:</a:t>
                </a:r>
              </a:p>
              <a:p>
                <a:pPr lvl="0"/>
                <a:r>
                  <a:rPr lang="en-US" sz="1200" dirty="0">
                    <a:latin typeface="Times New Roman" panose="02020603050405020304" pitchFamily="18" charset="0"/>
                    <a:cs typeface="Times New Roman" panose="02020603050405020304" pitchFamily="18" charset="0"/>
                  </a:rPr>
                  <a:t>Compute the </a:t>
                </a:r>
                <a:r>
                  <a:rPr lang="en-US" sz="1200" b="1" dirty="0">
                    <a:latin typeface="Times New Roman" panose="02020603050405020304" pitchFamily="18" charset="0"/>
                    <a:cs typeface="Times New Roman" panose="02020603050405020304" pitchFamily="18" charset="0"/>
                  </a:rPr>
                  <a:t>linear combination</a:t>
                </a:r>
                <a:r>
                  <a:rPr lang="en-US" sz="1200" dirty="0">
                    <a:latin typeface="Times New Roman" panose="02020603050405020304" pitchFamily="18" charset="0"/>
                    <a:cs typeface="Times New Roman" panose="02020603050405020304" pitchFamily="18" charset="0"/>
                  </a:rPr>
                  <a:t> of the input variables </a:t>
                </a:r>
                <a14:m>
                  <m:oMath xmlns:m="http://schemas.openxmlformats.org/officeDocument/2006/math">
                    <m:sSub>
                      <m:sSubPr>
                        <m:ctrlPr>
                          <a:rPr lang="en-US" sz="1200" i="1">
                            <a:latin typeface="Cambria Math" panose="02040503050406030204" pitchFamily="18" charset="0"/>
                          </a:rPr>
                        </m:ctrlPr>
                      </m:sSubPr>
                      <m:e>
                        <m:r>
                          <a:rPr lang="en-US" sz="1200" i="1">
                            <a:latin typeface="Cambria Math" panose="02040503050406030204" pitchFamily="18" charset="0"/>
                          </a:rPr>
                          <m:t>𝐴</m:t>
                        </m:r>
                      </m:e>
                      <m:sub>
                        <m:r>
                          <a:rPr lang="en-US" sz="1200" i="1">
                            <a:latin typeface="Cambria Math" panose="02040503050406030204" pitchFamily="18" charset="0"/>
                          </a:rPr>
                          <m:t>𝑖</m:t>
                        </m:r>
                      </m:sub>
                    </m:sSub>
                  </m:oMath>
                </a14:m>
                <a:r>
                  <a:rPr lang="en-US" sz="1200" dirty="0">
                    <a:latin typeface="Times New Roman" panose="02020603050405020304" pitchFamily="18" charset="0"/>
                    <a:cs typeface="Times New Roman" panose="02020603050405020304" pitchFamily="18" charset="0"/>
                  </a:rPr>
                  <a:t> (Age), </a:t>
                </a:r>
                <a14:m>
                  <m:oMath xmlns:m="http://schemas.openxmlformats.org/officeDocument/2006/math">
                    <m:sSub>
                      <m:sSubPr>
                        <m:ctrlPr>
                          <a:rPr lang="en-US" sz="1200" i="1">
                            <a:latin typeface="Cambria Math" panose="02040503050406030204" pitchFamily="18" charset="0"/>
                          </a:rPr>
                        </m:ctrlPr>
                      </m:sSubPr>
                      <m:e>
                        <m:r>
                          <a:rPr lang="en-US" sz="1200" i="1">
                            <a:latin typeface="Cambria Math" panose="02040503050406030204" pitchFamily="18" charset="0"/>
                          </a:rPr>
                          <m:t>𝐶</m:t>
                        </m:r>
                      </m:e>
                      <m:sub>
                        <m:r>
                          <a:rPr lang="en-US" sz="1200" i="1">
                            <a:latin typeface="Cambria Math" panose="02040503050406030204" pitchFamily="18" charset="0"/>
                          </a:rPr>
                          <m:t>𝑖</m:t>
                        </m:r>
                      </m:sub>
                    </m:sSub>
                  </m:oMath>
                </a14:m>
                <a:r>
                  <a:rPr lang="en-US" sz="1200" dirty="0">
                    <a:latin typeface="Times New Roman" panose="02020603050405020304" pitchFamily="18" charset="0"/>
                    <a:cs typeface="Times New Roman" panose="02020603050405020304" pitchFamily="18" charset="0"/>
                  </a:rPr>
                  <a:t> (CP), </a:t>
                </a:r>
                <a14:m>
                  <m:oMath xmlns:m="http://schemas.openxmlformats.org/officeDocument/2006/math">
                    <m:sSub>
                      <m:sSubPr>
                        <m:ctrlPr>
                          <a:rPr lang="en-US" sz="1200" i="1">
                            <a:latin typeface="Cambria Math" panose="02040503050406030204" pitchFamily="18" charset="0"/>
                          </a:rPr>
                        </m:ctrlPr>
                      </m:sSubPr>
                      <m:e>
                        <m:r>
                          <a:rPr lang="en-US" sz="1200" i="1">
                            <a:latin typeface="Cambria Math" panose="02040503050406030204" pitchFamily="18" charset="0"/>
                          </a:rPr>
                          <m:t>𝐻</m:t>
                        </m:r>
                      </m:e>
                      <m:sub>
                        <m:r>
                          <a:rPr lang="en-US" sz="1200" i="1">
                            <a:latin typeface="Cambria Math" panose="02040503050406030204" pitchFamily="18" charset="0"/>
                          </a:rPr>
                          <m:t>𝑖</m:t>
                        </m:r>
                      </m:sub>
                    </m:sSub>
                  </m:oMath>
                </a14:m>
                <a:r>
                  <a:rPr lang="en-US" sz="1200" dirty="0">
                    <a:latin typeface="Times New Roman" panose="02020603050405020304" pitchFamily="18" charset="0"/>
                    <a:cs typeface="Times New Roman" panose="02020603050405020304" pitchFamily="18" charset="0"/>
                  </a:rPr>
                  <a:t> (Chol)  using the current values of a and b.</a:t>
                </a:r>
              </a:p>
              <a:p>
                <a:pPr lvl="0"/>
                <a:r>
                  <a:rPr lang="en-US" sz="1200" dirty="0">
                    <a:latin typeface="Times New Roman" panose="02020603050405020304" pitchFamily="18" charset="0"/>
                    <a:cs typeface="Times New Roman" panose="02020603050405020304" pitchFamily="18" charset="0"/>
                  </a:rPr>
                  <a:t>Apply the </a:t>
                </a:r>
                <a:r>
                  <a:rPr lang="en-US" sz="1200" b="1" dirty="0">
                    <a:latin typeface="Times New Roman" panose="02020603050405020304" pitchFamily="18" charset="0"/>
                    <a:cs typeface="Times New Roman" panose="02020603050405020304" pitchFamily="18" charset="0"/>
                  </a:rPr>
                  <a:t>sigmoid function</a:t>
                </a:r>
                <a:r>
                  <a:rPr lang="en-US" sz="1200" dirty="0">
                    <a:latin typeface="Times New Roman" panose="02020603050405020304" pitchFamily="18" charset="0"/>
                    <a:cs typeface="Times New Roman" panose="02020603050405020304" pitchFamily="18" charset="0"/>
                  </a:rPr>
                  <a:t> to get the probability.</a:t>
                </a:r>
              </a:p>
            </p:txBody>
          </p:sp>
        </mc:Choice>
        <mc:Fallback xmlns="">
          <p:sp>
            <p:nvSpPr>
              <p:cNvPr id="16" name="TextBox 15">
                <a:extLst>
                  <a:ext uri="{FF2B5EF4-FFF2-40B4-BE49-F238E27FC236}">
                    <a16:creationId xmlns:a16="http://schemas.microsoft.com/office/drawing/2014/main" id="{C755590A-02F1-5F13-4FC5-0D8216990E77}"/>
                  </a:ext>
                </a:extLst>
              </p:cNvPr>
              <p:cNvSpPr txBox="1">
                <a:spLocks noRot="1" noChangeAspect="1" noMove="1" noResize="1" noEditPoints="1" noAdjustHandles="1" noChangeArrowheads="1" noChangeShapeType="1" noTextEdit="1"/>
              </p:cNvSpPr>
              <p:nvPr/>
            </p:nvSpPr>
            <p:spPr>
              <a:xfrm>
                <a:off x="864770" y="2147581"/>
                <a:ext cx="7251340" cy="1373581"/>
              </a:xfrm>
              <a:prstGeom prst="rect">
                <a:avLst/>
              </a:prstGeom>
              <a:blipFill>
                <a:blip r:embed="rId2"/>
                <a:stretch>
                  <a:fillRect b="-1818"/>
                </a:stretch>
              </a:blipFill>
            </p:spPr>
            <p:txBody>
              <a:bodyPr/>
              <a:lstStyle/>
              <a:p>
                <a:r>
                  <a:rPr lang="en-US">
                    <a:noFill/>
                  </a:rPr>
                  <a:t> </a:t>
                </a:r>
              </a:p>
            </p:txBody>
          </p:sp>
        </mc:Fallback>
      </mc:AlternateContent>
    </p:spTree>
    <p:extLst>
      <p:ext uri="{BB962C8B-B14F-4D97-AF65-F5344CB8AC3E}">
        <p14:creationId xmlns:p14="http://schemas.microsoft.com/office/powerpoint/2010/main" val="32300248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DE2C8F-DF11-0513-0A7C-B6D2BB87232E}"/>
              </a:ext>
            </a:extLst>
          </p:cNvPr>
          <p:cNvSpPr>
            <a:spLocks noGrp="1"/>
          </p:cNvSpPr>
          <p:nvPr>
            <p:ph type="title"/>
          </p:nvPr>
        </p:nvSpPr>
        <p:spPr/>
        <p:txBody>
          <a:bodyPr>
            <a:normAutofit fontScale="90000"/>
          </a:bodyPr>
          <a:lstStyle/>
          <a:p>
            <a:r>
              <a:rPr lang="en-US" dirty="0"/>
              <a:t>Logistic Regression Implementation</a:t>
            </a:r>
          </a:p>
        </p:txBody>
      </p:sp>
      <p:sp>
        <p:nvSpPr>
          <p:cNvPr id="14" name="Google Shape;441;p18">
            <a:extLst>
              <a:ext uri="{FF2B5EF4-FFF2-40B4-BE49-F238E27FC236}">
                <a16:creationId xmlns:a16="http://schemas.microsoft.com/office/drawing/2014/main" id="{C8F895B4-2983-D0F5-7947-556D0AA0314F}"/>
              </a:ext>
            </a:extLst>
          </p:cNvPr>
          <p:cNvSpPr/>
          <p:nvPr/>
        </p:nvSpPr>
        <p:spPr>
          <a:xfrm>
            <a:off x="828238" y="1186412"/>
            <a:ext cx="3375483" cy="464400"/>
          </a:xfrm>
          <a:prstGeom prst="roundRect">
            <a:avLst>
              <a:gd name="adj" fmla="val 50000"/>
            </a:avLst>
          </a:prstGeom>
          <a:solidFill>
            <a:schemeClr val="accent1">
              <a:lumMod val="20000"/>
              <a:lumOff val="8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t>Example Using the data</a:t>
            </a:r>
            <a:endParaRPr dirty="0"/>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C755590A-02F1-5F13-4FC5-0D8216990E77}"/>
                  </a:ext>
                </a:extLst>
              </p:cNvPr>
              <p:cNvSpPr txBox="1"/>
              <p:nvPr/>
            </p:nvSpPr>
            <p:spPr>
              <a:xfrm>
                <a:off x="2515979" y="1900460"/>
                <a:ext cx="4229100" cy="307777"/>
              </a:xfrm>
              <a:prstGeom prst="rect">
                <a:avLst/>
              </a:prstGeom>
              <a:noFill/>
            </p:spPr>
            <p:txBody>
              <a:bodyPr wrap="square">
                <a:spAutoFit/>
              </a:bodyPr>
              <a:lstStyle/>
              <a:p>
                <a:r>
                  <a:rPr lang="en-US" b="1" dirty="0"/>
                  <a:t>z</a:t>
                </a:r>
                <a:r>
                  <a:rPr lang="en-US" dirty="0"/>
                  <a:t> = a+</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𝒃</m:t>
                        </m:r>
                      </m:e>
                      <m:sub>
                        <m:r>
                          <a:rPr lang="en-US" b="1" i="1">
                            <a:latin typeface="Cambria Math" panose="02040503050406030204" pitchFamily="18" charset="0"/>
                          </a:rPr>
                          <m:t>𝟏</m:t>
                        </m:r>
                      </m:sub>
                    </m:sSub>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𝑖</m:t>
                        </m:r>
                      </m:sub>
                    </m:sSub>
                    <m:r>
                      <a:rPr lang="en-US">
                        <a:latin typeface="Cambria Math" panose="02040503050406030204" pitchFamily="18" charset="0"/>
                      </a:rPr>
                      <m:t> </m:t>
                    </m:r>
                    <m:r>
                      <a:rPr lang="en-US" b="1"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rPr>
                          <m:t>𝒃</m:t>
                        </m:r>
                      </m:e>
                      <m:sub>
                        <m:r>
                          <a:rPr lang="en-US" b="1" i="1">
                            <a:latin typeface="Cambria Math" panose="02040503050406030204" pitchFamily="18" charset="0"/>
                          </a:rPr>
                          <m:t>𝟐</m:t>
                        </m:r>
                      </m:sub>
                    </m:sSub>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𝑖</m:t>
                        </m:r>
                      </m:sub>
                    </m:sSub>
                    <m:r>
                      <a:rPr lang="en-US">
                        <a:latin typeface="Cambria Math" panose="02040503050406030204" pitchFamily="18" charset="0"/>
                      </a:rPr>
                      <m:t> </m:t>
                    </m:r>
                    <m:r>
                      <a:rPr lang="en-US" b="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rPr>
                          <m:t>𝒃</m:t>
                        </m:r>
                      </m:e>
                      <m:sub>
                        <m:r>
                          <a:rPr lang="en-US" b="1" i="1">
                            <a:latin typeface="Cambria Math" panose="02040503050406030204" pitchFamily="18" charset="0"/>
                          </a:rPr>
                          <m:t>𝟑</m:t>
                        </m:r>
                      </m:sub>
                    </m:sSub>
                    <m:sSub>
                      <m:sSubPr>
                        <m:ctrlPr>
                          <a:rPr lang="en-US" i="1">
                            <a:latin typeface="Cambria Math" panose="02040503050406030204" pitchFamily="18" charset="0"/>
                          </a:rPr>
                        </m:ctrlPr>
                      </m:sSubPr>
                      <m:e>
                        <m:r>
                          <a:rPr lang="en-US" i="1">
                            <a:latin typeface="Cambria Math" panose="02040503050406030204" pitchFamily="18" charset="0"/>
                          </a:rPr>
                          <m:t>𝐻</m:t>
                        </m:r>
                      </m:e>
                      <m:sub>
                        <m:r>
                          <a:rPr lang="en-US" i="1">
                            <a:latin typeface="Cambria Math" panose="02040503050406030204" pitchFamily="18" charset="0"/>
                          </a:rPr>
                          <m:t>𝑖</m:t>
                        </m:r>
                      </m:sub>
                    </m:sSub>
                  </m:oMath>
                </a14:m>
                <a:r>
                  <a:rPr lang="en-US" dirty="0"/>
                  <a:t>.</a:t>
                </a:r>
              </a:p>
            </p:txBody>
          </p:sp>
        </mc:Choice>
        <mc:Fallback xmlns="">
          <p:sp>
            <p:nvSpPr>
              <p:cNvPr id="16" name="TextBox 15">
                <a:extLst>
                  <a:ext uri="{FF2B5EF4-FFF2-40B4-BE49-F238E27FC236}">
                    <a16:creationId xmlns:a16="http://schemas.microsoft.com/office/drawing/2014/main" id="{C755590A-02F1-5F13-4FC5-0D8216990E77}"/>
                  </a:ext>
                </a:extLst>
              </p:cNvPr>
              <p:cNvSpPr txBox="1">
                <a:spLocks noRot="1" noChangeAspect="1" noMove="1" noResize="1" noEditPoints="1" noAdjustHandles="1" noChangeArrowheads="1" noChangeShapeType="1" noTextEdit="1"/>
              </p:cNvSpPr>
              <p:nvPr/>
            </p:nvSpPr>
            <p:spPr>
              <a:xfrm>
                <a:off x="2515979" y="1900460"/>
                <a:ext cx="4229100" cy="307777"/>
              </a:xfrm>
              <a:prstGeom prst="rect">
                <a:avLst/>
              </a:prstGeom>
              <a:blipFill>
                <a:blip r:embed="rId2"/>
                <a:stretch>
                  <a:fillRect l="-601" t="-4000" b="-2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3" name="Table 2">
                <a:extLst>
                  <a:ext uri="{FF2B5EF4-FFF2-40B4-BE49-F238E27FC236}">
                    <a16:creationId xmlns:a16="http://schemas.microsoft.com/office/drawing/2014/main" id="{B3C0CB04-140B-4DA8-5AD6-1439F0C4A880}"/>
                  </a:ext>
                </a:extLst>
              </p:cNvPr>
              <p:cNvGraphicFramePr>
                <a:graphicFrameLocks noGrp="1"/>
              </p:cNvGraphicFramePr>
              <p:nvPr>
                <p:extLst>
                  <p:ext uri="{D42A27DB-BD31-4B8C-83A1-F6EECF244321}">
                    <p14:modId xmlns:p14="http://schemas.microsoft.com/office/powerpoint/2010/main" val="3099765376"/>
                  </p:ext>
                </p:extLst>
              </p:nvPr>
            </p:nvGraphicFramePr>
            <p:xfrm>
              <a:off x="2197766" y="2303929"/>
              <a:ext cx="5236306" cy="2436297"/>
            </p:xfrm>
            <a:graphic>
              <a:graphicData uri="http://schemas.openxmlformats.org/drawingml/2006/table">
                <a:tbl>
                  <a:tblPr firstRow="1" bandRow="1" bandCol="1">
                    <a:tableStyleId>{CAAAB887-16D1-4126-A36C-5330455EE609}</a:tableStyleId>
                  </a:tblPr>
                  <a:tblGrid>
                    <a:gridCol w="1249280">
                      <a:extLst>
                        <a:ext uri="{9D8B030D-6E8A-4147-A177-3AD203B41FA5}">
                          <a16:colId xmlns:a16="http://schemas.microsoft.com/office/drawing/2014/main" val="3228398970"/>
                        </a:ext>
                      </a:extLst>
                    </a:gridCol>
                    <a:gridCol w="1249280">
                      <a:extLst>
                        <a:ext uri="{9D8B030D-6E8A-4147-A177-3AD203B41FA5}">
                          <a16:colId xmlns:a16="http://schemas.microsoft.com/office/drawing/2014/main" val="2762960156"/>
                        </a:ext>
                      </a:extLst>
                    </a:gridCol>
                    <a:gridCol w="1249280">
                      <a:extLst>
                        <a:ext uri="{9D8B030D-6E8A-4147-A177-3AD203B41FA5}">
                          <a16:colId xmlns:a16="http://schemas.microsoft.com/office/drawing/2014/main" val="2370911323"/>
                        </a:ext>
                      </a:extLst>
                    </a:gridCol>
                    <a:gridCol w="1488466">
                      <a:extLst>
                        <a:ext uri="{9D8B030D-6E8A-4147-A177-3AD203B41FA5}">
                          <a16:colId xmlns:a16="http://schemas.microsoft.com/office/drawing/2014/main" val="1627073204"/>
                        </a:ext>
                      </a:extLst>
                    </a:gridCol>
                  </a:tblGrid>
                  <a:tr h="263835">
                    <a:tc>
                      <a:txBody>
                        <a:bodyPr/>
                        <a:lstStyle/>
                        <a:p>
                          <a:pPr marL="0" marR="0">
                            <a:spcBef>
                              <a:spcPts val="180"/>
                            </a:spcBef>
                            <a:spcAft>
                              <a:spcPts val="180"/>
                            </a:spcAft>
                          </a:pPr>
                          <a:r>
                            <a:rPr lang="en-US" sz="1000" b="1" dirty="0">
                              <a:effectLst/>
                              <a:latin typeface="Times New Roman" panose="02020603050405020304" pitchFamily="18" charset="0"/>
                              <a:cs typeface="Times New Roman" panose="02020603050405020304" pitchFamily="18" charset="0"/>
                            </a:rPr>
                            <a:t>Index</a:t>
                          </a:r>
                          <a:endParaRPr lang="en-US" sz="120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solidFill>
                          <a:schemeClr val="accent5">
                            <a:lumMod val="40000"/>
                            <a:lumOff val="60000"/>
                          </a:schemeClr>
                        </a:solidFill>
                      </a:tcPr>
                    </a:tc>
                    <a:tc>
                      <a:txBody>
                        <a:bodyPr/>
                        <a:lstStyle/>
                        <a:p>
                          <a:pPr marL="0" marR="0">
                            <a:spcBef>
                              <a:spcPts val="180"/>
                            </a:spcBef>
                            <a:spcAft>
                              <a:spcPts val="180"/>
                            </a:spcAft>
                          </a:pPr>
                          <a:r>
                            <a:rPr lang="en-US" sz="1000" b="1" dirty="0">
                              <a:effectLst/>
                              <a:latin typeface="Times New Roman" panose="02020603050405020304" pitchFamily="18" charset="0"/>
                              <a:cs typeface="Times New Roman" panose="02020603050405020304" pitchFamily="18" charset="0"/>
                            </a:rPr>
                            <a:t>Z-score Input </a:t>
                          </a:r>
                          <a:endParaRPr lang="en-US" sz="120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solidFill>
                          <a:schemeClr val="accent5">
                            <a:lumMod val="40000"/>
                            <a:lumOff val="60000"/>
                          </a:schemeClr>
                        </a:solidFill>
                      </a:tcPr>
                    </a:tc>
                    <a:tc>
                      <a:txBody>
                        <a:bodyPr/>
                        <a:lstStyle/>
                        <a:p>
                          <a:pPr marL="0" marR="0">
                            <a:spcBef>
                              <a:spcPts val="180"/>
                            </a:spcBef>
                            <a:spcAft>
                              <a:spcPts val="180"/>
                            </a:spcAft>
                          </a:pPr>
                          <a:r>
                            <a:rPr lang="en-US" sz="1000" b="1" dirty="0">
                              <a:effectLst/>
                              <a:latin typeface="Times New Roman" panose="02020603050405020304" pitchFamily="18" charset="0"/>
                              <a:cs typeface="Times New Roman" panose="02020603050405020304" pitchFamily="18" charset="0"/>
                            </a:rPr>
                            <a:t>Computed Z</a:t>
                          </a:r>
                          <a:endParaRPr lang="en-US" sz="120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solidFill>
                          <a:schemeClr val="accent5">
                            <a:lumMod val="40000"/>
                            <a:lumOff val="60000"/>
                          </a:schemeClr>
                        </a:solidFill>
                      </a:tcPr>
                    </a:tc>
                    <a:tc>
                      <a:txBody>
                        <a:bodyPr/>
                        <a:lstStyle/>
                        <a:p>
                          <a:pPr marL="0" marR="0">
                            <a:spcBef>
                              <a:spcPts val="180"/>
                            </a:spcBef>
                            <a:spcAft>
                              <a:spcPts val="180"/>
                            </a:spcAft>
                          </a:pPr>
                          <a:r>
                            <a:rPr lang="en-US" sz="1000" b="1" dirty="0">
                              <a:effectLst/>
                              <a:latin typeface="Times New Roman" panose="02020603050405020304" pitchFamily="18" charset="0"/>
                              <a:cs typeface="Times New Roman" panose="02020603050405020304" pitchFamily="18" charset="0"/>
                            </a:rPr>
                            <a:t>Probability P(</a:t>
                          </a:r>
                          <a:r>
                            <a:rPr lang="en-US" sz="1000" b="1" dirty="0" err="1">
                              <a:effectLst/>
                              <a:latin typeface="Times New Roman" panose="02020603050405020304" pitchFamily="18" charset="0"/>
                              <a:cs typeface="Times New Roman" panose="02020603050405020304" pitchFamily="18" charset="0"/>
                            </a:rPr>
                            <a:t>Y_i</a:t>
                          </a:r>
                          <a:r>
                            <a:rPr lang="en-US" sz="1000" b="1" dirty="0">
                              <a:effectLst/>
                              <a:latin typeface="Times New Roman" panose="02020603050405020304" pitchFamily="18" charset="0"/>
                              <a:cs typeface="Times New Roman" panose="02020603050405020304" pitchFamily="18" charset="0"/>
                            </a:rPr>
                            <a:t>=1)</a:t>
                          </a:r>
                          <a:endParaRPr lang="en-US" sz="120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solidFill>
                          <a:schemeClr val="accent5">
                            <a:lumMod val="40000"/>
                            <a:lumOff val="60000"/>
                          </a:schemeClr>
                        </a:solidFill>
                      </a:tcPr>
                    </a:tc>
                    <a:extLst>
                      <a:ext uri="{0D108BD9-81ED-4DB2-BD59-A6C34878D82A}">
                        <a16:rowId xmlns:a16="http://schemas.microsoft.com/office/drawing/2014/main" val="63969067"/>
                      </a:ext>
                    </a:extLst>
                  </a:tr>
                  <a:tr h="313414">
                    <a:tc>
                      <a:txBody>
                        <a:bodyPr/>
                        <a:lstStyle/>
                        <a:p>
                          <a:pPr marL="0" marR="0">
                            <a:spcBef>
                              <a:spcPts val="180"/>
                            </a:spcBef>
                            <a:spcAft>
                              <a:spcPts val="180"/>
                            </a:spcAft>
                          </a:pPr>
                          <a:r>
                            <a:rPr lang="en-US" sz="1000">
                              <a:effectLst/>
                              <a:latin typeface="Times New Roman" panose="02020603050405020304" pitchFamily="18" charset="0"/>
                              <a:cs typeface="Times New Roman" panose="02020603050405020304" pitchFamily="18" charset="0"/>
                            </a:rPr>
                            <a:t>0</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180"/>
                            </a:spcBef>
                            <a:spcAft>
                              <a:spcPts val="180"/>
                            </a:spcAft>
                          </a:pPr>
                          <a:r>
                            <a:rPr lang="en-US" sz="1000">
                              <a:effectLst/>
                              <a:latin typeface="Times New Roman" panose="02020603050405020304" pitchFamily="18" charset="0"/>
                              <a:cs typeface="Times New Roman" panose="02020603050405020304" pitchFamily="18" charset="0"/>
                            </a:rPr>
                            <a:t>(0.63, -1.38, -0.24)</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180"/>
                            </a:spcBef>
                            <a:spcAft>
                              <a:spcPts val="180"/>
                            </a:spcAft>
                          </a:pPr>
                          <a:r>
                            <a:rPr lang="en-US" sz="1000">
                              <a:effectLst/>
                              <a:latin typeface="Times New Roman" panose="02020603050405020304" pitchFamily="18" charset="0"/>
                              <a:cs typeface="Times New Roman" panose="02020603050405020304" pitchFamily="18" charset="0"/>
                            </a:rPr>
                            <a:t>-0.99</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180"/>
                            </a:spcBef>
                            <a:spcAft>
                              <a:spcPts val="180"/>
                            </a:spcAft>
                          </a:pPr>
                          <a14:m>
                            <m:oMathPara xmlns:m="http://schemas.openxmlformats.org/officeDocument/2006/math">
                              <m:oMathParaPr>
                                <m:jc m:val="centerGroup"/>
                              </m:oMathParaPr>
                              <m:oMath xmlns:m="http://schemas.openxmlformats.org/officeDocument/2006/math">
                                <m:f>
                                  <m:fPr>
                                    <m:ctrlPr>
                                      <a:rPr lang="en-US" sz="1200" i="1">
                                        <a:effectLst/>
                                        <a:latin typeface="Cambria Math" panose="02040503050406030204" pitchFamily="18" charset="0"/>
                                      </a:rPr>
                                    </m:ctrlPr>
                                  </m:fPr>
                                  <m:num>
                                    <m:r>
                                      <a:rPr lang="en-US" sz="1000">
                                        <a:effectLst/>
                                        <a:latin typeface="Cambria Math" panose="02040503050406030204" pitchFamily="18" charset="0"/>
                                      </a:rPr>
                                      <m:t>1</m:t>
                                    </m:r>
                                  </m:num>
                                  <m:den>
                                    <m:r>
                                      <a:rPr lang="en-US" sz="1000">
                                        <a:effectLst/>
                                        <a:latin typeface="Cambria Math" panose="02040503050406030204" pitchFamily="18" charset="0"/>
                                      </a:rPr>
                                      <m:t>1+</m:t>
                                    </m:r>
                                    <m:sSup>
                                      <m:sSupPr>
                                        <m:ctrlPr>
                                          <a:rPr lang="en-US" sz="1200" i="1">
                                            <a:effectLst/>
                                            <a:latin typeface="Cambria Math" panose="02040503050406030204" pitchFamily="18" charset="0"/>
                                          </a:rPr>
                                        </m:ctrlPr>
                                      </m:sSupPr>
                                      <m:e>
                                        <m:r>
                                          <a:rPr lang="en-US" sz="1000">
                                            <a:effectLst/>
                                            <a:latin typeface="Cambria Math" panose="02040503050406030204" pitchFamily="18" charset="0"/>
                                          </a:rPr>
                                          <m:t>𝑒</m:t>
                                        </m:r>
                                      </m:e>
                                      <m:sup>
                                        <m:r>
                                          <a:rPr lang="en-US" sz="1000">
                                            <a:effectLst/>
                                            <a:latin typeface="Cambria Math" panose="02040503050406030204" pitchFamily="18" charset="0"/>
                                          </a:rPr>
                                          <m:t>−</m:t>
                                        </m:r>
                                        <m:d>
                                          <m:dPr>
                                            <m:ctrlPr>
                                              <a:rPr lang="en-US" sz="1200" i="1">
                                                <a:effectLst/>
                                                <a:latin typeface="Cambria Math" panose="02040503050406030204" pitchFamily="18" charset="0"/>
                                              </a:rPr>
                                            </m:ctrlPr>
                                          </m:dPr>
                                          <m:e>
                                            <m:r>
                                              <a:rPr lang="en-US" sz="1000">
                                                <a:effectLst/>
                                                <a:latin typeface="Cambria Math" panose="02040503050406030204" pitchFamily="18" charset="0"/>
                                              </a:rPr>
                                              <m:t>−0.99</m:t>
                                            </m:r>
                                          </m:e>
                                        </m:d>
                                      </m:sup>
                                    </m:sSup>
                                  </m:den>
                                </m:f>
                                <m:r>
                                  <a:rPr lang="en-US" sz="1000">
                                    <a:effectLst/>
                                    <a:latin typeface="Cambria Math" panose="02040503050406030204" pitchFamily="18" charset="0"/>
                                  </a:rPr>
                                  <m:t>=0.27</m:t>
                                </m:r>
                              </m:oMath>
                            </m:oMathPara>
                          </a14:m>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68746610"/>
                      </a:ext>
                    </a:extLst>
                  </a:tr>
                  <a:tr h="313414">
                    <a:tc>
                      <a:txBody>
                        <a:bodyPr/>
                        <a:lstStyle/>
                        <a:p>
                          <a:pPr marL="0" marR="0">
                            <a:spcBef>
                              <a:spcPts val="180"/>
                            </a:spcBef>
                            <a:spcAft>
                              <a:spcPts val="180"/>
                            </a:spcAft>
                          </a:pPr>
                          <a:r>
                            <a:rPr lang="en-US" sz="1000">
                              <a:effectLst/>
                              <a:latin typeface="Times New Roman" panose="02020603050405020304" pitchFamily="18" charset="0"/>
                              <a:cs typeface="Times New Roman" panose="02020603050405020304" pitchFamily="18" charset="0"/>
                            </a:rPr>
                            <a:t>1</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180"/>
                            </a:spcBef>
                            <a:spcAft>
                              <a:spcPts val="180"/>
                            </a:spcAft>
                          </a:pPr>
                          <a:r>
                            <a:rPr lang="en-US" sz="1000">
                              <a:effectLst/>
                              <a:latin typeface="Times New Roman" panose="02020603050405020304" pitchFamily="18" charset="0"/>
                              <a:cs typeface="Times New Roman" panose="02020603050405020304" pitchFamily="18" charset="0"/>
                            </a:rPr>
                            <a:t>(0.94, 0.92, 1.50)</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180"/>
                            </a:spcBef>
                            <a:spcAft>
                              <a:spcPts val="180"/>
                            </a:spcAft>
                          </a:pPr>
                          <a:r>
                            <a:rPr lang="en-US" sz="1000">
                              <a:effectLst/>
                              <a:latin typeface="Times New Roman" panose="02020603050405020304" pitchFamily="18" charset="0"/>
                              <a:cs typeface="Times New Roman" panose="02020603050405020304" pitchFamily="18" charset="0"/>
                            </a:rPr>
                            <a:t>3.36</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180"/>
                            </a:spcBef>
                            <a:spcAft>
                              <a:spcPts val="180"/>
                            </a:spcAft>
                          </a:pPr>
                          <a14:m>
                            <m:oMathPara xmlns:m="http://schemas.openxmlformats.org/officeDocument/2006/math">
                              <m:oMathParaPr>
                                <m:jc m:val="centerGroup"/>
                              </m:oMathParaPr>
                              <m:oMath xmlns:m="http://schemas.openxmlformats.org/officeDocument/2006/math">
                                <m:f>
                                  <m:fPr>
                                    <m:ctrlPr>
                                      <a:rPr lang="en-US" sz="1200" i="1">
                                        <a:effectLst/>
                                        <a:latin typeface="Cambria Math" panose="02040503050406030204" pitchFamily="18" charset="0"/>
                                      </a:rPr>
                                    </m:ctrlPr>
                                  </m:fPr>
                                  <m:num>
                                    <m:r>
                                      <a:rPr lang="en-US" sz="1000">
                                        <a:effectLst/>
                                        <a:latin typeface="Cambria Math" panose="02040503050406030204" pitchFamily="18" charset="0"/>
                                      </a:rPr>
                                      <m:t>1</m:t>
                                    </m:r>
                                  </m:num>
                                  <m:den>
                                    <m:r>
                                      <a:rPr lang="en-US" sz="1000">
                                        <a:effectLst/>
                                        <a:latin typeface="Cambria Math" panose="02040503050406030204" pitchFamily="18" charset="0"/>
                                      </a:rPr>
                                      <m:t>1+</m:t>
                                    </m:r>
                                    <m:sSup>
                                      <m:sSupPr>
                                        <m:ctrlPr>
                                          <a:rPr lang="en-US" sz="1200" i="1">
                                            <a:effectLst/>
                                            <a:latin typeface="Cambria Math" panose="02040503050406030204" pitchFamily="18" charset="0"/>
                                          </a:rPr>
                                        </m:ctrlPr>
                                      </m:sSupPr>
                                      <m:e>
                                        <m:r>
                                          <a:rPr lang="en-US" sz="1000">
                                            <a:effectLst/>
                                            <a:latin typeface="Cambria Math" panose="02040503050406030204" pitchFamily="18" charset="0"/>
                                          </a:rPr>
                                          <m:t>𝑒</m:t>
                                        </m:r>
                                      </m:e>
                                      <m:sup>
                                        <m:r>
                                          <a:rPr lang="en-US" sz="1000">
                                            <a:effectLst/>
                                            <a:latin typeface="Cambria Math" panose="02040503050406030204" pitchFamily="18" charset="0"/>
                                          </a:rPr>
                                          <m:t>−</m:t>
                                        </m:r>
                                        <m:d>
                                          <m:dPr>
                                            <m:ctrlPr>
                                              <a:rPr lang="en-US" sz="1200" i="1">
                                                <a:effectLst/>
                                                <a:latin typeface="Cambria Math" panose="02040503050406030204" pitchFamily="18" charset="0"/>
                                              </a:rPr>
                                            </m:ctrlPr>
                                          </m:dPr>
                                          <m:e>
                                            <m:r>
                                              <a:rPr lang="en-US" sz="1000">
                                                <a:effectLst/>
                                                <a:latin typeface="Cambria Math" panose="02040503050406030204" pitchFamily="18" charset="0"/>
                                              </a:rPr>
                                              <m:t>3.36</m:t>
                                            </m:r>
                                          </m:e>
                                        </m:d>
                                      </m:sup>
                                    </m:sSup>
                                  </m:den>
                                </m:f>
                                <m:r>
                                  <a:rPr lang="en-US" sz="1000">
                                    <a:effectLst/>
                                    <a:latin typeface="Cambria Math" panose="02040503050406030204" pitchFamily="18" charset="0"/>
                                  </a:rPr>
                                  <m:t>=0.97</m:t>
                                </m:r>
                              </m:oMath>
                            </m:oMathPara>
                          </a14:m>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233561701"/>
                      </a:ext>
                    </a:extLst>
                  </a:tr>
                  <a:tr h="313414">
                    <a:tc>
                      <a:txBody>
                        <a:bodyPr/>
                        <a:lstStyle/>
                        <a:p>
                          <a:pPr marL="0" marR="0">
                            <a:spcBef>
                              <a:spcPts val="180"/>
                            </a:spcBef>
                            <a:spcAft>
                              <a:spcPts val="180"/>
                            </a:spcAft>
                          </a:pPr>
                          <a:r>
                            <a:rPr lang="en-US" sz="1000">
                              <a:effectLst/>
                              <a:latin typeface="Times New Roman" panose="02020603050405020304" pitchFamily="18" charset="0"/>
                              <a:cs typeface="Times New Roman" panose="02020603050405020304" pitchFamily="18" charset="0"/>
                            </a:rPr>
                            <a:t>2</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180"/>
                            </a:spcBef>
                            <a:spcAft>
                              <a:spcPts val="180"/>
                            </a:spcAft>
                          </a:pPr>
                          <a:r>
                            <a:rPr lang="en-US" sz="1000">
                              <a:effectLst/>
                              <a:latin typeface="Times New Roman" panose="02020603050405020304" pitchFamily="18" charset="0"/>
                              <a:cs typeface="Times New Roman" panose="02020603050405020304" pitchFamily="18" charset="0"/>
                            </a:rPr>
                            <a:t>(0.94, 0.92, -0.38)</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180"/>
                            </a:spcBef>
                            <a:spcAft>
                              <a:spcPts val="180"/>
                            </a:spcAft>
                          </a:pPr>
                          <a:r>
                            <a:rPr lang="en-US" sz="1000">
                              <a:effectLst/>
                              <a:latin typeface="Times New Roman" panose="02020603050405020304" pitchFamily="18" charset="0"/>
                              <a:cs typeface="Times New Roman" panose="02020603050405020304" pitchFamily="18" charset="0"/>
                            </a:rPr>
                            <a:t>1.48</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180"/>
                            </a:spcBef>
                            <a:spcAft>
                              <a:spcPts val="180"/>
                            </a:spcAft>
                          </a:pPr>
                          <a14:m>
                            <m:oMathPara xmlns:m="http://schemas.openxmlformats.org/officeDocument/2006/math">
                              <m:oMathParaPr>
                                <m:jc m:val="centerGroup"/>
                              </m:oMathParaPr>
                              <m:oMath xmlns:m="http://schemas.openxmlformats.org/officeDocument/2006/math">
                                <m:f>
                                  <m:fPr>
                                    <m:ctrlPr>
                                      <a:rPr lang="en-US" sz="1200" i="1">
                                        <a:effectLst/>
                                        <a:latin typeface="Cambria Math" panose="02040503050406030204" pitchFamily="18" charset="0"/>
                                      </a:rPr>
                                    </m:ctrlPr>
                                  </m:fPr>
                                  <m:num>
                                    <m:r>
                                      <a:rPr lang="en-US" sz="1000">
                                        <a:effectLst/>
                                        <a:latin typeface="Cambria Math" panose="02040503050406030204" pitchFamily="18" charset="0"/>
                                      </a:rPr>
                                      <m:t>1</m:t>
                                    </m:r>
                                  </m:num>
                                  <m:den>
                                    <m:r>
                                      <a:rPr lang="en-US" sz="1000">
                                        <a:effectLst/>
                                        <a:latin typeface="Cambria Math" panose="02040503050406030204" pitchFamily="18" charset="0"/>
                                      </a:rPr>
                                      <m:t>1+</m:t>
                                    </m:r>
                                    <m:sSup>
                                      <m:sSupPr>
                                        <m:ctrlPr>
                                          <a:rPr lang="en-US" sz="1200" i="1">
                                            <a:effectLst/>
                                            <a:latin typeface="Cambria Math" panose="02040503050406030204" pitchFamily="18" charset="0"/>
                                          </a:rPr>
                                        </m:ctrlPr>
                                      </m:sSupPr>
                                      <m:e>
                                        <m:r>
                                          <a:rPr lang="en-US" sz="1000">
                                            <a:effectLst/>
                                            <a:latin typeface="Cambria Math" panose="02040503050406030204" pitchFamily="18" charset="0"/>
                                          </a:rPr>
                                          <m:t>𝑒</m:t>
                                        </m:r>
                                      </m:e>
                                      <m:sup>
                                        <m:r>
                                          <a:rPr lang="en-US" sz="1000">
                                            <a:effectLst/>
                                            <a:latin typeface="Cambria Math" panose="02040503050406030204" pitchFamily="18" charset="0"/>
                                          </a:rPr>
                                          <m:t>−</m:t>
                                        </m:r>
                                        <m:d>
                                          <m:dPr>
                                            <m:ctrlPr>
                                              <a:rPr lang="en-US" sz="1200" i="1">
                                                <a:effectLst/>
                                                <a:latin typeface="Cambria Math" panose="02040503050406030204" pitchFamily="18" charset="0"/>
                                              </a:rPr>
                                            </m:ctrlPr>
                                          </m:dPr>
                                          <m:e>
                                            <m:r>
                                              <a:rPr lang="en-US" sz="1000">
                                                <a:effectLst/>
                                                <a:latin typeface="Cambria Math" panose="02040503050406030204" pitchFamily="18" charset="0"/>
                                              </a:rPr>
                                              <m:t>1.48</m:t>
                                            </m:r>
                                          </m:e>
                                        </m:d>
                                      </m:sup>
                                    </m:sSup>
                                  </m:den>
                                </m:f>
                                <m:r>
                                  <a:rPr lang="en-US" sz="1000">
                                    <a:effectLst/>
                                    <a:latin typeface="Cambria Math" panose="02040503050406030204" pitchFamily="18" charset="0"/>
                                  </a:rPr>
                                  <m:t>=0.81</m:t>
                                </m:r>
                              </m:oMath>
                            </m:oMathPara>
                          </a14:m>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611179830"/>
                      </a:ext>
                    </a:extLst>
                  </a:tr>
                  <a:tr h="313414">
                    <a:tc>
                      <a:txBody>
                        <a:bodyPr/>
                        <a:lstStyle/>
                        <a:p>
                          <a:pPr marL="0" marR="0">
                            <a:spcBef>
                              <a:spcPts val="180"/>
                            </a:spcBef>
                            <a:spcAft>
                              <a:spcPts val="180"/>
                            </a:spcAft>
                          </a:pPr>
                          <a:r>
                            <a:rPr lang="en-US" sz="1000">
                              <a:effectLst/>
                              <a:latin typeface="Times New Roman" panose="02020603050405020304" pitchFamily="18" charset="0"/>
                              <a:cs typeface="Times New Roman" panose="02020603050405020304" pitchFamily="18" charset="0"/>
                            </a:rPr>
                            <a:t>3</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180"/>
                            </a:spcBef>
                            <a:spcAft>
                              <a:spcPts val="180"/>
                            </a:spcAft>
                          </a:pPr>
                          <a:r>
                            <a:rPr lang="en-US" sz="1000">
                              <a:effectLst/>
                              <a:latin typeface="Times New Roman" panose="02020603050405020304" pitchFamily="18" charset="0"/>
                              <a:cs typeface="Times New Roman" panose="02020603050405020304" pitchFamily="18" charset="0"/>
                            </a:rPr>
                            <a:t>(-1.42, 0.15, 0.32)</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180"/>
                            </a:spcBef>
                            <a:spcAft>
                              <a:spcPts val="180"/>
                            </a:spcAft>
                          </a:pPr>
                          <a:r>
                            <a:rPr lang="en-US" sz="1000">
                              <a:effectLst/>
                              <a:latin typeface="Times New Roman" panose="02020603050405020304" pitchFamily="18" charset="0"/>
                              <a:cs typeface="Times New Roman" panose="02020603050405020304" pitchFamily="18" charset="0"/>
                            </a:rPr>
                            <a:t>-0.95</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180"/>
                            </a:spcBef>
                            <a:spcAft>
                              <a:spcPts val="180"/>
                            </a:spcAft>
                          </a:pPr>
                          <a14:m>
                            <m:oMathPara xmlns:m="http://schemas.openxmlformats.org/officeDocument/2006/math">
                              <m:oMathParaPr>
                                <m:jc m:val="centerGroup"/>
                              </m:oMathParaPr>
                              <m:oMath xmlns:m="http://schemas.openxmlformats.org/officeDocument/2006/math">
                                <m:f>
                                  <m:fPr>
                                    <m:ctrlPr>
                                      <a:rPr lang="en-US" sz="1200" i="1">
                                        <a:effectLst/>
                                        <a:latin typeface="Cambria Math" panose="02040503050406030204" pitchFamily="18" charset="0"/>
                                      </a:rPr>
                                    </m:ctrlPr>
                                  </m:fPr>
                                  <m:num>
                                    <m:r>
                                      <a:rPr lang="en-US" sz="1000">
                                        <a:effectLst/>
                                        <a:latin typeface="Cambria Math" panose="02040503050406030204" pitchFamily="18" charset="0"/>
                                      </a:rPr>
                                      <m:t>1</m:t>
                                    </m:r>
                                  </m:num>
                                  <m:den>
                                    <m:r>
                                      <a:rPr lang="en-US" sz="1000">
                                        <a:effectLst/>
                                        <a:latin typeface="Cambria Math" panose="02040503050406030204" pitchFamily="18" charset="0"/>
                                      </a:rPr>
                                      <m:t>1+</m:t>
                                    </m:r>
                                    <m:sSup>
                                      <m:sSupPr>
                                        <m:ctrlPr>
                                          <a:rPr lang="en-US" sz="1200" i="1">
                                            <a:effectLst/>
                                            <a:latin typeface="Cambria Math" panose="02040503050406030204" pitchFamily="18" charset="0"/>
                                          </a:rPr>
                                        </m:ctrlPr>
                                      </m:sSupPr>
                                      <m:e>
                                        <m:r>
                                          <a:rPr lang="en-US" sz="1000">
                                            <a:effectLst/>
                                            <a:latin typeface="Cambria Math" panose="02040503050406030204" pitchFamily="18" charset="0"/>
                                          </a:rPr>
                                          <m:t>𝑒</m:t>
                                        </m:r>
                                      </m:e>
                                      <m:sup>
                                        <m:r>
                                          <a:rPr lang="en-US" sz="1000">
                                            <a:effectLst/>
                                            <a:latin typeface="Cambria Math" panose="02040503050406030204" pitchFamily="18" charset="0"/>
                                          </a:rPr>
                                          <m:t>−</m:t>
                                        </m:r>
                                        <m:d>
                                          <m:dPr>
                                            <m:ctrlPr>
                                              <a:rPr lang="en-US" sz="1200" i="1">
                                                <a:effectLst/>
                                                <a:latin typeface="Cambria Math" panose="02040503050406030204" pitchFamily="18" charset="0"/>
                                              </a:rPr>
                                            </m:ctrlPr>
                                          </m:dPr>
                                          <m:e>
                                            <m:r>
                                              <a:rPr lang="en-US" sz="1000">
                                                <a:effectLst/>
                                                <a:latin typeface="Cambria Math" panose="02040503050406030204" pitchFamily="18" charset="0"/>
                                              </a:rPr>
                                              <m:t>−0.95</m:t>
                                            </m:r>
                                          </m:e>
                                        </m:d>
                                      </m:sup>
                                    </m:sSup>
                                  </m:den>
                                </m:f>
                                <m:r>
                                  <a:rPr lang="en-US" sz="1000">
                                    <a:effectLst/>
                                    <a:latin typeface="Cambria Math" panose="02040503050406030204" pitchFamily="18" charset="0"/>
                                  </a:rPr>
                                  <m:t>=0.26</m:t>
                                </m:r>
                              </m:oMath>
                            </m:oMathPara>
                          </a14:m>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199347260"/>
                      </a:ext>
                    </a:extLst>
                  </a:tr>
                  <a:tr h="313414">
                    <a:tc>
                      <a:txBody>
                        <a:bodyPr/>
                        <a:lstStyle/>
                        <a:p>
                          <a:pPr marL="0" marR="0">
                            <a:spcBef>
                              <a:spcPts val="180"/>
                            </a:spcBef>
                            <a:spcAft>
                              <a:spcPts val="180"/>
                            </a:spcAft>
                          </a:pPr>
                          <a:r>
                            <a:rPr lang="en-US" sz="1000">
                              <a:effectLst/>
                              <a:latin typeface="Times New Roman" panose="02020603050405020304" pitchFamily="18" charset="0"/>
                              <a:cs typeface="Times New Roman" panose="02020603050405020304" pitchFamily="18" charset="0"/>
                            </a:rPr>
                            <a:t>4</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180"/>
                            </a:spcBef>
                            <a:spcAft>
                              <a:spcPts val="180"/>
                            </a:spcAft>
                          </a:pPr>
                          <a:r>
                            <a:rPr lang="en-US" sz="1000">
                              <a:effectLst/>
                              <a:latin typeface="Times New Roman" panose="02020603050405020304" pitchFamily="18" charset="0"/>
                              <a:cs typeface="Times New Roman" panose="02020603050405020304" pitchFamily="18" charset="0"/>
                            </a:rPr>
                            <a:t>(-1.10, -0.62, -1.20)</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180"/>
                            </a:spcBef>
                            <a:spcAft>
                              <a:spcPts val="180"/>
                            </a:spcAft>
                          </a:pPr>
                          <a:r>
                            <a:rPr lang="en-US" sz="1000">
                              <a:effectLst/>
                              <a:latin typeface="Times New Roman" panose="02020603050405020304" pitchFamily="18" charset="0"/>
                              <a:cs typeface="Times New Roman" panose="02020603050405020304" pitchFamily="18" charset="0"/>
                            </a:rPr>
                            <a:t>-2.92</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180"/>
                            </a:spcBef>
                            <a:spcAft>
                              <a:spcPts val="180"/>
                            </a:spcAft>
                          </a:pPr>
                          <a14:m>
                            <m:oMathPara xmlns:m="http://schemas.openxmlformats.org/officeDocument/2006/math">
                              <m:oMathParaPr>
                                <m:jc m:val="centerGroup"/>
                              </m:oMathParaPr>
                              <m:oMath xmlns:m="http://schemas.openxmlformats.org/officeDocument/2006/math">
                                <m:f>
                                  <m:fPr>
                                    <m:ctrlPr>
                                      <a:rPr lang="en-US" sz="1200" i="1">
                                        <a:effectLst/>
                                        <a:latin typeface="Cambria Math" panose="02040503050406030204" pitchFamily="18" charset="0"/>
                                      </a:rPr>
                                    </m:ctrlPr>
                                  </m:fPr>
                                  <m:num>
                                    <m:r>
                                      <a:rPr lang="en-US" sz="1000">
                                        <a:effectLst/>
                                        <a:latin typeface="Cambria Math" panose="02040503050406030204" pitchFamily="18" charset="0"/>
                                      </a:rPr>
                                      <m:t>1</m:t>
                                    </m:r>
                                  </m:num>
                                  <m:den>
                                    <m:r>
                                      <a:rPr lang="en-US" sz="1000">
                                        <a:effectLst/>
                                        <a:latin typeface="Cambria Math" panose="02040503050406030204" pitchFamily="18" charset="0"/>
                                      </a:rPr>
                                      <m:t>1+</m:t>
                                    </m:r>
                                    <m:sSup>
                                      <m:sSupPr>
                                        <m:ctrlPr>
                                          <a:rPr lang="en-US" sz="1200" i="1">
                                            <a:effectLst/>
                                            <a:latin typeface="Cambria Math" panose="02040503050406030204" pitchFamily="18" charset="0"/>
                                          </a:rPr>
                                        </m:ctrlPr>
                                      </m:sSupPr>
                                      <m:e>
                                        <m:r>
                                          <a:rPr lang="en-US" sz="1000">
                                            <a:effectLst/>
                                            <a:latin typeface="Cambria Math" panose="02040503050406030204" pitchFamily="18" charset="0"/>
                                          </a:rPr>
                                          <m:t>𝑒</m:t>
                                        </m:r>
                                      </m:e>
                                      <m:sup>
                                        <m:r>
                                          <a:rPr lang="en-US" sz="1000">
                                            <a:effectLst/>
                                            <a:latin typeface="Cambria Math" panose="02040503050406030204" pitchFamily="18" charset="0"/>
                                          </a:rPr>
                                          <m:t>−</m:t>
                                        </m:r>
                                        <m:d>
                                          <m:dPr>
                                            <m:ctrlPr>
                                              <a:rPr lang="en-US" sz="1200" i="1">
                                                <a:effectLst/>
                                                <a:latin typeface="Cambria Math" panose="02040503050406030204" pitchFamily="18" charset="0"/>
                                              </a:rPr>
                                            </m:ctrlPr>
                                          </m:dPr>
                                          <m:e>
                                            <m:r>
                                              <a:rPr lang="en-US" sz="1000">
                                                <a:effectLst/>
                                                <a:latin typeface="Cambria Math" panose="02040503050406030204" pitchFamily="18" charset="0"/>
                                              </a:rPr>
                                              <m:t>−2.92</m:t>
                                            </m:r>
                                          </m:e>
                                        </m:d>
                                      </m:sup>
                                    </m:sSup>
                                  </m:den>
                                </m:f>
                                <m:r>
                                  <a:rPr lang="en-US" sz="1000">
                                    <a:effectLst/>
                                    <a:latin typeface="Cambria Math" panose="02040503050406030204" pitchFamily="18" charset="0"/>
                                  </a:rPr>
                                  <m:t>=0.05</m:t>
                                </m:r>
                              </m:oMath>
                            </m:oMathPara>
                          </a14:m>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952363393"/>
                      </a:ext>
                    </a:extLst>
                  </a:tr>
                  <a:tr h="313414">
                    <a:tc>
                      <a:txBody>
                        <a:bodyPr/>
                        <a:lstStyle/>
                        <a:p>
                          <a:pPr marL="0" marR="0">
                            <a:spcBef>
                              <a:spcPts val="180"/>
                            </a:spcBef>
                            <a:spcAft>
                              <a:spcPts val="180"/>
                            </a:spcAft>
                          </a:pPr>
                          <a:r>
                            <a:rPr lang="en-US" sz="1000">
                              <a:effectLst/>
                              <a:latin typeface="Times New Roman" panose="02020603050405020304" pitchFamily="18" charset="0"/>
                              <a:cs typeface="Times New Roman" panose="02020603050405020304" pitchFamily="18" charset="0"/>
                            </a:rPr>
                            <a:t>New Data</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180"/>
                            </a:spcBef>
                            <a:spcAft>
                              <a:spcPts val="180"/>
                            </a:spcAft>
                          </a:pPr>
                          <a:r>
                            <a:rPr lang="en-US" sz="1000">
                              <a:effectLst/>
                              <a:latin typeface="Times New Roman" panose="02020603050405020304" pitchFamily="18" charset="0"/>
                              <a:cs typeface="Times New Roman" panose="02020603050405020304" pitchFamily="18" charset="0"/>
                            </a:rPr>
                            <a:t>(-0.79, 0.15, -0.67)</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180"/>
                            </a:spcBef>
                            <a:spcAft>
                              <a:spcPts val="180"/>
                            </a:spcAft>
                          </a:pPr>
                          <a:r>
                            <a:rPr lang="en-US" sz="1000">
                              <a:effectLst/>
                              <a:latin typeface="Times New Roman" panose="02020603050405020304" pitchFamily="18" charset="0"/>
                              <a:cs typeface="Times New Roman" panose="02020603050405020304" pitchFamily="18" charset="0"/>
                            </a:rPr>
                            <a:t>-1.31</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180"/>
                            </a:spcBef>
                            <a:spcAft>
                              <a:spcPts val="180"/>
                            </a:spcAft>
                          </a:pPr>
                          <a14:m>
                            <m:oMathPara xmlns:m="http://schemas.openxmlformats.org/officeDocument/2006/math">
                              <m:oMathParaPr>
                                <m:jc m:val="centerGroup"/>
                              </m:oMathParaPr>
                              <m:oMath xmlns:m="http://schemas.openxmlformats.org/officeDocument/2006/math">
                                <m:f>
                                  <m:fPr>
                                    <m:ctrlPr>
                                      <a:rPr lang="en-US" sz="1200" i="1">
                                        <a:effectLst/>
                                        <a:latin typeface="Cambria Math" panose="02040503050406030204" pitchFamily="18" charset="0"/>
                                      </a:rPr>
                                    </m:ctrlPr>
                                  </m:fPr>
                                  <m:num>
                                    <m:r>
                                      <a:rPr lang="en-US" sz="1000">
                                        <a:effectLst/>
                                        <a:latin typeface="Cambria Math" panose="02040503050406030204" pitchFamily="18" charset="0"/>
                                      </a:rPr>
                                      <m:t>1</m:t>
                                    </m:r>
                                  </m:num>
                                  <m:den>
                                    <m:r>
                                      <a:rPr lang="en-US" sz="1000">
                                        <a:effectLst/>
                                        <a:latin typeface="Cambria Math" panose="02040503050406030204" pitchFamily="18" charset="0"/>
                                      </a:rPr>
                                      <m:t>1+</m:t>
                                    </m:r>
                                    <m:sSup>
                                      <m:sSupPr>
                                        <m:ctrlPr>
                                          <a:rPr lang="en-US" sz="1200" i="1">
                                            <a:effectLst/>
                                            <a:latin typeface="Cambria Math" panose="02040503050406030204" pitchFamily="18" charset="0"/>
                                          </a:rPr>
                                        </m:ctrlPr>
                                      </m:sSupPr>
                                      <m:e>
                                        <m:r>
                                          <a:rPr lang="en-US" sz="1000">
                                            <a:effectLst/>
                                            <a:latin typeface="Cambria Math" panose="02040503050406030204" pitchFamily="18" charset="0"/>
                                          </a:rPr>
                                          <m:t>𝑒</m:t>
                                        </m:r>
                                      </m:e>
                                      <m:sup>
                                        <m:r>
                                          <a:rPr lang="en-US" sz="1000">
                                            <a:effectLst/>
                                            <a:latin typeface="Cambria Math" panose="02040503050406030204" pitchFamily="18" charset="0"/>
                                          </a:rPr>
                                          <m:t>−</m:t>
                                        </m:r>
                                        <m:d>
                                          <m:dPr>
                                            <m:ctrlPr>
                                              <a:rPr lang="en-US" sz="1200" i="1">
                                                <a:effectLst/>
                                                <a:latin typeface="Cambria Math" panose="02040503050406030204" pitchFamily="18" charset="0"/>
                                              </a:rPr>
                                            </m:ctrlPr>
                                          </m:dPr>
                                          <m:e>
                                            <m:r>
                                              <a:rPr lang="en-US" sz="1000">
                                                <a:effectLst/>
                                                <a:latin typeface="Cambria Math" panose="02040503050406030204" pitchFamily="18" charset="0"/>
                                              </a:rPr>
                                              <m:t>−1.31</m:t>
                                            </m:r>
                                          </m:e>
                                        </m:d>
                                      </m:sup>
                                    </m:sSup>
                                  </m:den>
                                </m:f>
                                <m:r>
                                  <a:rPr lang="en-US" sz="1000">
                                    <a:effectLst/>
                                    <a:latin typeface="Cambria Math" panose="02040503050406030204" pitchFamily="18" charset="0"/>
                                  </a:rPr>
                                  <m:t>=0.21</m:t>
                                </m:r>
                              </m:oMath>
                            </m:oMathPara>
                          </a14:m>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500551590"/>
                      </a:ext>
                    </a:extLst>
                  </a:tr>
                </a:tbl>
              </a:graphicData>
            </a:graphic>
          </p:graphicFrame>
        </mc:Choice>
        <mc:Fallback xmlns="">
          <p:graphicFrame>
            <p:nvGraphicFramePr>
              <p:cNvPr id="3" name="Table 2">
                <a:extLst>
                  <a:ext uri="{FF2B5EF4-FFF2-40B4-BE49-F238E27FC236}">
                    <a16:creationId xmlns:a16="http://schemas.microsoft.com/office/drawing/2014/main" id="{B3C0CB04-140B-4DA8-5AD6-1439F0C4A880}"/>
                  </a:ext>
                </a:extLst>
              </p:cNvPr>
              <p:cNvGraphicFramePr>
                <a:graphicFrameLocks noGrp="1"/>
              </p:cNvGraphicFramePr>
              <p:nvPr>
                <p:extLst>
                  <p:ext uri="{D42A27DB-BD31-4B8C-83A1-F6EECF244321}">
                    <p14:modId xmlns:p14="http://schemas.microsoft.com/office/powerpoint/2010/main" val="3099765376"/>
                  </p:ext>
                </p:extLst>
              </p:nvPr>
            </p:nvGraphicFramePr>
            <p:xfrm>
              <a:off x="2197766" y="2303929"/>
              <a:ext cx="5236306" cy="2436297"/>
            </p:xfrm>
            <a:graphic>
              <a:graphicData uri="http://schemas.openxmlformats.org/drawingml/2006/table">
                <a:tbl>
                  <a:tblPr firstRow="1" bandRow="1" bandCol="1">
                    <a:tableStyleId>{CAAAB887-16D1-4126-A36C-5330455EE609}</a:tableStyleId>
                  </a:tblPr>
                  <a:tblGrid>
                    <a:gridCol w="1249280">
                      <a:extLst>
                        <a:ext uri="{9D8B030D-6E8A-4147-A177-3AD203B41FA5}">
                          <a16:colId xmlns:a16="http://schemas.microsoft.com/office/drawing/2014/main" val="3228398970"/>
                        </a:ext>
                      </a:extLst>
                    </a:gridCol>
                    <a:gridCol w="1249280">
                      <a:extLst>
                        <a:ext uri="{9D8B030D-6E8A-4147-A177-3AD203B41FA5}">
                          <a16:colId xmlns:a16="http://schemas.microsoft.com/office/drawing/2014/main" val="2762960156"/>
                        </a:ext>
                      </a:extLst>
                    </a:gridCol>
                    <a:gridCol w="1249280">
                      <a:extLst>
                        <a:ext uri="{9D8B030D-6E8A-4147-A177-3AD203B41FA5}">
                          <a16:colId xmlns:a16="http://schemas.microsoft.com/office/drawing/2014/main" val="2370911323"/>
                        </a:ext>
                      </a:extLst>
                    </a:gridCol>
                    <a:gridCol w="1488466">
                      <a:extLst>
                        <a:ext uri="{9D8B030D-6E8A-4147-A177-3AD203B41FA5}">
                          <a16:colId xmlns:a16="http://schemas.microsoft.com/office/drawing/2014/main" val="1627073204"/>
                        </a:ext>
                      </a:extLst>
                    </a:gridCol>
                  </a:tblGrid>
                  <a:tr h="263835">
                    <a:tc>
                      <a:txBody>
                        <a:bodyPr/>
                        <a:lstStyle/>
                        <a:p>
                          <a:pPr marL="0" marR="0">
                            <a:spcBef>
                              <a:spcPts val="180"/>
                            </a:spcBef>
                            <a:spcAft>
                              <a:spcPts val="180"/>
                            </a:spcAft>
                          </a:pPr>
                          <a:r>
                            <a:rPr lang="en-US" sz="1000" b="1" dirty="0">
                              <a:effectLst/>
                              <a:latin typeface="Times New Roman" panose="02020603050405020304" pitchFamily="18" charset="0"/>
                              <a:cs typeface="Times New Roman" panose="02020603050405020304" pitchFamily="18" charset="0"/>
                            </a:rPr>
                            <a:t>Index</a:t>
                          </a:r>
                          <a:endParaRPr lang="en-US" sz="120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solidFill>
                          <a:schemeClr val="accent5">
                            <a:lumMod val="40000"/>
                            <a:lumOff val="60000"/>
                          </a:schemeClr>
                        </a:solidFill>
                      </a:tcPr>
                    </a:tc>
                    <a:tc>
                      <a:txBody>
                        <a:bodyPr/>
                        <a:lstStyle/>
                        <a:p>
                          <a:pPr marL="0" marR="0">
                            <a:spcBef>
                              <a:spcPts val="180"/>
                            </a:spcBef>
                            <a:spcAft>
                              <a:spcPts val="180"/>
                            </a:spcAft>
                          </a:pPr>
                          <a:r>
                            <a:rPr lang="en-US" sz="1000" b="1" dirty="0">
                              <a:effectLst/>
                              <a:latin typeface="Times New Roman" panose="02020603050405020304" pitchFamily="18" charset="0"/>
                              <a:cs typeface="Times New Roman" panose="02020603050405020304" pitchFamily="18" charset="0"/>
                            </a:rPr>
                            <a:t>Z-score Input </a:t>
                          </a:r>
                          <a:endParaRPr lang="en-US" sz="120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solidFill>
                          <a:schemeClr val="accent5">
                            <a:lumMod val="40000"/>
                            <a:lumOff val="60000"/>
                          </a:schemeClr>
                        </a:solidFill>
                      </a:tcPr>
                    </a:tc>
                    <a:tc>
                      <a:txBody>
                        <a:bodyPr/>
                        <a:lstStyle/>
                        <a:p>
                          <a:pPr marL="0" marR="0">
                            <a:spcBef>
                              <a:spcPts val="180"/>
                            </a:spcBef>
                            <a:spcAft>
                              <a:spcPts val="180"/>
                            </a:spcAft>
                          </a:pPr>
                          <a:r>
                            <a:rPr lang="en-US" sz="1000" b="1" dirty="0">
                              <a:effectLst/>
                              <a:latin typeface="Times New Roman" panose="02020603050405020304" pitchFamily="18" charset="0"/>
                              <a:cs typeface="Times New Roman" panose="02020603050405020304" pitchFamily="18" charset="0"/>
                            </a:rPr>
                            <a:t>Computed Z</a:t>
                          </a:r>
                          <a:endParaRPr lang="en-US" sz="120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solidFill>
                          <a:schemeClr val="accent5">
                            <a:lumMod val="40000"/>
                            <a:lumOff val="60000"/>
                          </a:schemeClr>
                        </a:solidFill>
                      </a:tcPr>
                    </a:tc>
                    <a:tc>
                      <a:txBody>
                        <a:bodyPr/>
                        <a:lstStyle/>
                        <a:p>
                          <a:pPr marL="0" marR="0">
                            <a:spcBef>
                              <a:spcPts val="180"/>
                            </a:spcBef>
                            <a:spcAft>
                              <a:spcPts val="180"/>
                            </a:spcAft>
                          </a:pPr>
                          <a:r>
                            <a:rPr lang="en-US" sz="1000" b="1" dirty="0">
                              <a:effectLst/>
                              <a:latin typeface="Times New Roman" panose="02020603050405020304" pitchFamily="18" charset="0"/>
                              <a:cs typeface="Times New Roman" panose="02020603050405020304" pitchFamily="18" charset="0"/>
                            </a:rPr>
                            <a:t>Probability P(</a:t>
                          </a:r>
                          <a:r>
                            <a:rPr lang="en-US" sz="1000" b="1" dirty="0" err="1">
                              <a:effectLst/>
                              <a:latin typeface="Times New Roman" panose="02020603050405020304" pitchFamily="18" charset="0"/>
                              <a:cs typeface="Times New Roman" panose="02020603050405020304" pitchFamily="18" charset="0"/>
                            </a:rPr>
                            <a:t>Y_i</a:t>
                          </a:r>
                          <a:r>
                            <a:rPr lang="en-US" sz="1000" b="1" dirty="0">
                              <a:effectLst/>
                              <a:latin typeface="Times New Roman" panose="02020603050405020304" pitchFamily="18" charset="0"/>
                              <a:cs typeface="Times New Roman" panose="02020603050405020304" pitchFamily="18" charset="0"/>
                            </a:rPr>
                            <a:t>=1)</a:t>
                          </a:r>
                          <a:endParaRPr lang="en-US" sz="120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solidFill>
                          <a:schemeClr val="accent5">
                            <a:lumMod val="40000"/>
                            <a:lumOff val="60000"/>
                          </a:schemeClr>
                        </a:solidFill>
                      </a:tcPr>
                    </a:tc>
                    <a:extLst>
                      <a:ext uri="{0D108BD9-81ED-4DB2-BD59-A6C34878D82A}">
                        <a16:rowId xmlns:a16="http://schemas.microsoft.com/office/drawing/2014/main" val="63969067"/>
                      </a:ext>
                    </a:extLst>
                  </a:tr>
                  <a:tr h="362077">
                    <a:tc>
                      <a:txBody>
                        <a:bodyPr/>
                        <a:lstStyle/>
                        <a:p>
                          <a:pPr marL="0" marR="0">
                            <a:spcBef>
                              <a:spcPts val="180"/>
                            </a:spcBef>
                            <a:spcAft>
                              <a:spcPts val="180"/>
                            </a:spcAft>
                          </a:pPr>
                          <a:r>
                            <a:rPr lang="en-US" sz="1000">
                              <a:effectLst/>
                              <a:latin typeface="Times New Roman" panose="02020603050405020304" pitchFamily="18" charset="0"/>
                              <a:cs typeface="Times New Roman" panose="02020603050405020304" pitchFamily="18" charset="0"/>
                            </a:rPr>
                            <a:t>0</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180"/>
                            </a:spcBef>
                            <a:spcAft>
                              <a:spcPts val="180"/>
                            </a:spcAft>
                          </a:pPr>
                          <a:r>
                            <a:rPr lang="en-US" sz="1000">
                              <a:effectLst/>
                              <a:latin typeface="Times New Roman" panose="02020603050405020304" pitchFamily="18" charset="0"/>
                              <a:cs typeface="Times New Roman" panose="02020603050405020304" pitchFamily="18" charset="0"/>
                            </a:rPr>
                            <a:t>(0.63, -1.38, -0.24)</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180"/>
                            </a:spcBef>
                            <a:spcAft>
                              <a:spcPts val="180"/>
                            </a:spcAft>
                          </a:pPr>
                          <a:r>
                            <a:rPr lang="en-US" sz="1000">
                              <a:effectLst/>
                              <a:latin typeface="Times New Roman" panose="02020603050405020304" pitchFamily="18" charset="0"/>
                              <a:cs typeface="Times New Roman" panose="02020603050405020304" pitchFamily="18" charset="0"/>
                            </a:rPr>
                            <a:t>-0.99</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endParaRPr lang="en-US"/>
                        </a:p>
                      </a:txBody>
                      <a:tcPr marL="68580" marR="68580" marT="0" marB="0">
                        <a:blipFill>
                          <a:blip r:embed="rId3"/>
                          <a:stretch>
                            <a:fillRect l="-253846" t="-75862" r="-855" b="-503448"/>
                          </a:stretch>
                        </a:blipFill>
                      </a:tcPr>
                    </a:tc>
                    <a:extLst>
                      <a:ext uri="{0D108BD9-81ED-4DB2-BD59-A6C34878D82A}">
                        <a16:rowId xmlns:a16="http://schemas.microsoft.com/office/drawing/2014/main" val="368746610"/>
                      </a:ext>
                    </a:extLst>
                  </a:tr>
                  <a:tr h="362077">
                    <a:tc>
                      <a:txBody>
                        <a:bodyPr/>
                        <a:lstStyle/>
                        <a:p>
                          <a:pPr marL="0" marR="0">
                            <a:spcBef>
                              <a:spcPts val="180"/>
                            </a:spcBef>
                            <a:spcAft>
                              <a:spcPts val="180"/>
                            </a:spcAft>
                          </a:pPr>
                          <a:r>
                            <a:rPr lang="en-US" sz="1000">
                              <a:effectLst/>
                              <a:latin typeface="Times New Roman" panose="02020603050405020304" pitchFamily="18" charset="0"/>
                              <a:cs typeface="Times New Roman" panose="02020603050405020304" pitchFamily="18" charset="0"/>
                            </a:rPr>
                            <a:t>1</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180"/>
                            </a:spcBef>
                            <a:spcAft>
                              <a:spcPts val="180"/>
                            </a:spcAft>
                          </a:pPr>
                          <a:r>
                            <a:rPr lang="en-US" sz="1000">
                              <a:effectLst/>
                              <a:latin typeface="Times New Roman" panose="02020603050405020304" pitchFamily="18" charset="0"/>
                              <a:cs typeface="Times New Roman" panose="02020603050405020304" pitchFamily="18" charset="0"/>
                            </a:rPr>
                            <a:t>(0.94, 0.92, 1.50)</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180"/>
                            </a:spcBef>
                            <a:spcAft>
                              <a:spcPts val="180"/>
                            </a:spcAft>
                          </a:pPr>
                          <a:r>
                            <a:rPr lang="en-US" sz="1000">
                              <a:effectLst/>
                              <a:latin typeface="Times New Roman" panose="02020603050405020304" pitchFamily="18" charset="0"/>
                              <a:cs typeface="Times New Roman" panose="02020603050405020304" pitchFamily="18" charset="0"/>
                            </a:rPr>
                            <a:t>3.36</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endParaRPr lang="en-US"/>
                        </a:p>
                      </a:txBody>
                      <a:tcPr marL="68580" marR="68580" marT="0" marB="0">
                        <a:blipFill>
                          <a:blip r:embed="rId3"/>
                          <a:stretch>
                            <a:fillRect l="-253846" t="-182143" r="-855" b="-421429"/>
                          </a:stretch>
                        </a:blipFill>
                      </a:tcPr>
                    </a:tc>
                    <a:extLst>
                      <a:ext uri="{0D108BD9-81ED-4DB2-BD59-A6C34878D82A}">
                        <a16:rowId xmlns:a16="http://schemas.microsoft.com/office/drawing/2014/main" val="4233561701"/>
                      </a:ext>
                    </a:extLst>
                  </a:tr>
                  <a:tr h="362077">
                    <a:tc>
                      <a:txBody>
                        <a:bodyPr/>
                        <a:lstStyle/>
                        <a:p>
                          <a:pPr marL="0" marR="0">
                            <a:spcBef>
                              <a:spcPts val="180"/>
                            </a:spcBef>
                            <a:spcAft>
                              <a:spcPts val="180"/>
                            </a:spcAft>
                          </a:pPr>
                          <a:r>
                            <a:rPr lang="en-US" sz="1000">
                              <a:effectLst/>
                              <a:latin typeface="Times New Roman" panose="02020603050405020304" pitchFamily="18" charset="0"/>
                              <a:cs typeface="Times New Roman" panose="02020603050405020304" pitchFamily="18" charset="0"/>
                            </a:rPr>
                            <a:t>2</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180"/>
                            </a:spcBef>
                            <a:spcAft>
                              <a:spcPts val="180"/>
                            </a:spcAft>
                          </a:pPr>
                          <a:r>
                            <a:rPr lang="en-US" sz="1000">
                              <a:effectLst/>
                              <a:latin typeface="Times New Roman" panose="02020603050405020304" pitchFamily="18" charset="0"/>
                              <a:cs typeface="Times New Roman" panose="02020603050405020304" pitchFamily="18" charset="0"/>
                            </a:rPr>
                            <a:t>(0.94, 0.92, -0.38)</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180"/>
                            </a:spcBef>
                            <a:spcAft>
                              <a:spcPts val="180"/>
                            </a:spcAft>
                          </a:pPr>
                          <a:r>
                            <a:rPr lang="en-US" sz="1000">
                              <a:effectLst/>
                              <a:latin typeface="Times New Roman" panose="02020603050405020304" pitchFamily="18" charset="0"/>
                              <a:cs typeface="Times New Roman" panose="02020603050405020304" pitchFamily="18" charset="0"/>
                            </a:rPr>
                            <a:t>1.48</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endParaRPr lang="en-US"/>
                        </a:p>
                      </a:txBody>
                      <a:tcPr marL="68580" marR="68580" marT="0" marB="0">
                        <a:blipFill>
                          <a:blip r:embed="rId3"/>
                          <a:stretch>
                            <a:fillRect l="-253846" t="-272414" r="-855" b="-306897"/>
                          </a:stretch>
                        </a:blipFill>
                      </a:tcPr>
                    </a:tc>
                    <a:extLst>
                      <a:ext uri="{0D108BD9-81ED-4DB2-BD59-A6C34878D82A}">
                        <a16:rowId xmlns:a16="http://schemas.microsoft.com/office/drawing/2014/main" val="3611179830"/>
                      </a:ext>
                    </a:extLst>
                  </a:tr>
                  <a:tr h="362077">
                    <a:tc>
                      <a:txBody>
                        <a:bodyPr/>
                        <a:lstStyle/>
                        <a:p>
                          <a:pPr marL="0" marR="0">
                            <a:spcBef>
                              <a:spcPts val="180"/>
                            </a:spcBef>
                            <a:spcAft>
                              <a:spcPts val="180"/>
                            </a:spcAft>
                          </a:pPr>
                          <a:r>
                            <a:rPr lang="en-US" sz="1000">
                              <a:effectLst/>
                              <a:latin typeface="Times New Roman" panose="02020603050405020304" pitchFamily="18" charset="0"/>
                              <a:cs typeface="Times New Roman" panose="02020603050405020304" pitchFamily="18" charset="0"/>
                            </a:rPr>
                            <a:t>3</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180"/>
                            </a:spcBef>
                            <a:spcAft>
                              <a:spcPts val="180"/>
                            </a:spcAft>
                          </a:pPr>
                          <a:r>
                            <a:rPr lang="en-US" sz="1000">
                              <a:effectLst/>
                              <a:latin typeface="Times New Roman" panose="02020603050405020304" pitchFamily="18" charset="0"/>
                              <a:cs typeface="Times New Roman" panose="02020603050405020304" pitchFamily="18" charset="0"/>
                            </a:rPr>
                            <a:t>(-1.42, 0.15, 0.32)</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180"/>
                            </a:spcBef>
                            <a:spcAft>
                              <a:spcPts val="180"/>
                            </a:spcAft>
                          </a:pPr>
                          <a:r>
                            <a:rPr lang="en-US" sz="1000">
                              <a:effectLst/>
                              <a:latin typeface="Times New Roman" panose="02020603050405020304" pitchFamily="18" charset="0"/>
                              <a:cs typeface="Times New Roman" panose="02020603050405020304" pitchFamily="18" charset="0"/>
                            </a:rPr>
                            <a:t>-0.95</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endParaRPr lang="en-US"/>
                        </a:p>
                      </a:txBody>
                      <a:tcPr marL="68580" marR="68580" marT="0" marB="0">
                        <a:blipFill>
                          <a:blip r:embed="rId3"/>
                          <a:stretch>
                            <a:fillRect l="-253846" t="-372414" r="-855" b="-206897"/>
                          </a:stretch>
                        </a:blipFill>
                      </a:tcPr>
                    </a:tc>
                    <a:extLst>
                      <a:ext uri="{0D108BD9-81ED-4DB2-BD59-A6C34878D82A}">
                        <a16:rowId xmlns:a16="http://schemas.microsoft.com/office/drawing/2014/main" val="1199347260"/>
                      </a:ext>
                    </a:extLst>
                  </a:tr>
                  <a:tr h="362077">
                    <a:tc>
                      <a:txBody>
                        <a:bodyPr/>
                        <a:lstStyle/>
                        <a:p>
                          <a:pPr marL="0" marR="0">
                            <a:spcBef>
                              <a:spcPts val="180"/>
                            </a:spcBef>
                            <a:spcAft>
                              <a:spcPts val="180"/>
                            </a:spcAft>
                          </a:pPr>
                          <a:r>
                            <a:rPr lang="en-US" sz="1000">
                              <a:effectLst/>
                              <a:latin typeface="Times New Roman" panose="02020603050405020304" pitchFamily="18" charset="0"/>
                              <a:cs typeface="Times New Roman" panose="02020603050405020304" pitchFamily="18" charset="0"/>
                            </a:rPr>
                            <a:t>4</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180"/>
                            </a:spcBef>
                            <a:spcAft>
                              <a:spcPts val="180"/>
                            </a:spcAft>
                          </a:pPr>
                          <a:r>
                            <a:rPr lang="en-US" sz="1000">
                              <a:effectLst/>
                              <a:latin typeface="Times New Roman" panose="02020603050405020304" pitchFamily="18" charset="0"/>
                              <a:cs typeface="Times New Roman" panose="02020603050405020304" pitchFamily="18" charset="0"/>
                            </a:rPr>
                            <a:t>(-1.10, -0.62, -1.20)</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180"/>
                            </a:spcBef>
                            <a:spcAft>
                              <a:spcPts val="180"/>
                            </a:spcAft>
                          </a:pPr>
                          <a:r>
                            <a:rPr lang="en-US" sz="1000">
                              <a:effectLst/>
                              <a:latin typeface="Times New Roman" panose="02020603050405020304" pitchFamily="18" charset="0"/>
                              <a:cs typeface="Times New Roman" panose="02020603050405020304" pitchFamily="18" charset="0"/>
                            </a:rPr>
                            <a:t>-2.92</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endParaRPr lang="en-US"/>
                        </a:p>
                      </a:txBody>
                      <a:tcPr marL="68580" marR="68580" marT="0" marB="0">
                        <a:blipFill>
                          <a:blip r:embed="rId3"/>
                          <a:stretch>
                            <a:fillRect l="-253846" t="-489286" r="-855" b="-114286"/>
                          </a:stretch>
                        </a:blipFill>
                      </a:tcPr>
                    </a:tc>
                    <a:extLst>
                      <a:ext uri="{0D108BD9-81ED-4DB2-BD59-A6C34878D82A}">
                        <a16:rowId xmlns:a16="http://schemas.microsoft.com/office/drawing/2014/main" val="3952363393"/>
                      </a:ext>
                    </a:extLst>
                  </a:tr>
                  <a:tr h="362077">
                    <a:tc>
                      <a:txBody>
                        <a:bodyPr/>
                        <a:lstStyle/>
                        <a:p>
                          <a:pPr marL="0" marR="0">
                            <a:spcBef>
                              <a:spcPts val="180"/>
                            </a:spcBef>
                            <a:spcAft>
                              <a:spcPts val="180"/>
                            </a:spcAft>
                          </a:pPr>
                          <a:r>
                            <a:rPr lang="en-US" sz="1000">
                              <a:effectLst/>
                              <a:latin typeface="Times New Roman" panose="02020603050405020304" pitchFamily="18" charset="0"/>
                              <a:cs typeface="Times New Roman" panose="02020603050405020304" pitchFamily="18" charset="0"/>
                            </a:rPr>
                            <a:t>New Data</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180"/>
                            </a:spcBef>
                            <a:spcAft>
                              <a:spcPts val="180"/>
                            </a:spcAft>
                          </a:pPr>
                          <a:r>
                            <a:rPr lang="en-US" sz="1000">
                              <a:effectLst/>
                              <a:latin typeface="Times New Roman" panose="02020603050405020304" pitchFamily="18" charset="0"/>
                              <a:cs typeface="Times New Roman" panose="02020603050405020304" pitchFamily="18" charset="0"/>
                            </a:rPr>
                            <a:t>(-0.79, 0.15, -0.67)</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180"/>
                            </a:spcBef>
                            <a:spcAft>
                              <a:spcPts val="180"/>
                            </a:spcAft>
                          </a:pPr>
                          <a:r>
                            <a:rPr lang="en-US" sz="1000">
                              <a:effectLst/>
                              <a:latin typeface="Times New Roman" panose="02020603050405020304" pitchFamily="18" charset="0"/>
                              <a:cs typeface="Times New Roman" panose="02020603050405020304" pitchFamily="18" charset="0"/>
                            </a:rPr>
                            <a:t>-1.31</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endParaRPr lang="en-US"/>
                        </a:p>
                      </a:txBody>
                      <a:tcPr marL="68580" marR="68580" marT="0" marB="0">
                        <a:blipFill>
                          <a:blip r:embed="rId3"/>
                          <a:stretch>
                            <a:fillRect l="-253846" t="-568966" r="-855" b="-10345"/>
                          </a:stretch>
                        </a:blipFill>
                      </a:tcPr>
                    </a:tc>
                    <a:extLst>
                      <a:ext uri="{0D108BD9-81ED-4DB2-BD59-A6C34878D82A}">
                        <a16:rowId xmlns:a16="http://schemas.microsoft.com/office/drawing/2014/main" val="500551590"/>
                      </a:ext>
                    </a:extLst>
                  </a:tr>
                </a:tbl>
              </a:graphicData>
            </a:graphic>
          </p:graphicFrame>
        </mc:Fallback>
      </mc:AlternateContent>
    </p:spTree>
    <p:extLst>
      <p:ext uri="{BB962C8B-B14F-4D97-AF65-F5344CB8AC3E}">
        <p14:creationId xmlns:p14="http://schemas.microsoft.com/office/powerpoint/2010/main" val="38623050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DE2C8F-DF11-0513-0A7C-B6D2BB87232E}"/>
              </a:ext>
            </a:extLst>
          </p:cNvPr>
          <p:cNvSpPr>
            <a:spLocks noGrp="1"/>
          </p:cNvSpPr>
          <p:nvPr>
            <p:ph type="title"/>
          </p:nvPr>
        </p:nvSpPr>
        <p:spPr>
          <a:xfrm>
            <a:off x="457200" y="157199"/>
            <a:ext cx="8229600" cy="371400"/>
          </a:xfrm>
        </p:spPr>
        <p:txBody>
          <a:bodyPr>
            <a:normAutofit fontScale="90000"/>
          </a:bodyPr>
          <a:lstStyle/>
          <a:p>
            <a:r>
              <a:rPr lang="en-US" dirty="0"/>
              <a:t>Logistic Regression Implementation</a:t>
            </a:r>
          </a:p>
        </p:txBody>
      </p:sp>
      <p:grpSp>
        <p:nvGrpSpPr>
          <p:cNvPr id="12" name="Google Shape;439;p18">
            <a:extLst>
              <a:ext uri="{FF2B5EF4-FFF2-40B4-BE49-F238E27FC236}">
                <a16:creationId xmlns:a16="http://schemas.microsoft.com/office/drawing/2014/main" id="{4552E770-9136-8F26-0F13-B87F157C5D72}"/>
              </a:ext>
            </a:extLst>
          </p:cNvPr>
          <p:cNvGrpSpPr/>
          <p:nvPr/>
        </p:nvGrpSpPr>
        <p:grpSpPr>
          <a:xfrm>
            <a:off x="752037" y="774244"/>
            <a:ext cx="7772838" cy="4112081"/>
            <a:chOff x="3912979" y="3921707"/>
            <a:chExt cx="4904823" cy="4112081"/>
          </a:xfrm>
        </p:grpSpPr>
        <p:sp>
          <p:nvSpPr>
            <p:cNvPr id="13" name="Google Shape;440;p18">
              <a:extLst>
                <a:ext uri="{FF2B5EF4-FFF2-40B4-BE49-F238E27FC236}">
                  <a16:creationId xmlns:a16="http://schemas.microsoft.com/office/drawing/2014/main" id="{F6D2E683-19AA-3AD6-BB98-AAB354D817E2}"/>
                </a:ext>
              </a:extLst>
            </p:cNvPr>
            <p:cNvSpPr/>
            <p:nvPr/>
          </p:nvSpPr>
          <p:spPr>
            <a:xfrm>
              <a:off x="4081549" y="4631752"/>
              <a:ext cx="4736253" cy="3402036"/>
            </a:xfrm>
            <a:prstGeom prst="roundRect">
              <a:avLst>
                <a:gd name="adj" fmla="val 50000"/>
              </a:avLst>
            </a:prstGeom>
            <a:solidFill>
              <a:srgbClr val="2776EA">
                <a:alpha val="12549"/>
              </a:srgbClr>
            </a:solidFill>
            <a:ln>
              <a:noFill/>
            </a:ln>
          </p:spPr>
          <p:txBody>
            <a:bodyPr spcFirstLastPara="1" wrap="square" lIns="91425" tIns="91425" rIns="91425" bIns="91425" anchor="ctr" anchorCtr="0">
              <a:noAutofit/>
            </a:bodyPr>
            <a:lstStyle/>
            <a:p>
              <a:pPr lvl="0"/>
              <a:r>
                <a:rPr lang="en-US" dirty="0"/>
                <a:t>                                </a:t>
              </a:r>
              <a:endParaRPr dirty="0"/>
            </a:p>
          </p:txBody>
        </p:sp>
        <p:sp>
          <p:nvSpPr>
            <p:cNvPr id="14" name="Google Shape;441;p18">
              <a:extLst>
                <a:ext uri="{FF2B5EF4-FFF2-40B4-BE49-F238E27FC236}">
                  <a16:creationId xmlns:a16="http://schemas.microsoft.com/office/drawing/2014/main" id="{C8F895B4-2983-D0F5-7947-556D0AA0314F}"/>
                </a:ext>
              </a:extLst>
            </p:cNvPr>
            <p:cNvSpPr/>
            <p:nvPr/>
          </p:nvSpPr>
          <p:spPr>
            <a:xfrm>
              <a:off x="3912979" y="3921707"/>
              <a:ext cx="2639798" cy="464400"/>
            </a:xfrm>
            <a:prstGeom prst="roundRect">
              <a:avLst>
                <a:gd name="adj" fmla="val 50000"/>
              </a:avLst>
            </a:prstGeom>
            <a:solidFill>
              <a:schemeClr val="accent1">
                <a:lumMod val="20000"/>
                <a:lumOff val="80000"/>
              </a:schemeClr>
            </a:solidFill>
            <a:ln>
              <a:noFill/>
            </a:ln>
          </p:spPr>
          <p:txBody>
            <a:bodyPr spcFirstLastPara="1" wrap="square" lIns="91425" tIns="91425" rIns="91425" bIns="91425" anchor="ctr" anchorCtr="0">
              <a:noAutofit/>
            </a:bodyPr>
            <a:lstStyle/>
            <a:p>
              <a:pPr marL="0" marR="0">
                <a:spcBef>
                  <a:spcPts val="200"/>
                </a:spcBef>
                <a:spcAft>
                  <a:spcPts val="0"/>
                </a:spcAft>
              </a:pPr>
              <a:r>
                <a:rPr lang="en-US" sz="1800" b="1" kern="100" dirty="0">
                  <a:solidFill>
                    <a:srgbClr val="1F3763"/>
                  </a:solidFill>
                  <a:effectLst/>
                  <a:latin typeface="Times New Roman" panose="02020603050405020304" pitchFamily="18" charset="0"/>
                  <a:ea typeface="Times New Roman" panose="02020603050405020304" pitchFamily="18" charset="0"/>
                  <a:cs typeface="Times New Roman" panose="02020603050405020304" pitchFamily="18" charset="0"/>
                </a:rPr>
                <a:t>Compute the Log-Likelihood Function</a:t>
              </a:r>
              <a:endParaRPr lang="en-US" sz="1800" b="1" kern="100" dirty="0">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endParaRPr>
            </a:p>
          </p:txBody>
        </p:sp>
      </p:gr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C755590A-02F1-5F13-4FC5-0D8216990E77}"/>
                  </a:ext>
                </a:extLst>
              </p:cNvPr>
              <p:cNvSpPr txBox="1"/>
              <p:nvPr/>
            </p:nvSpPr>
            <p:spPr>
              <a:xfrm>
                <a:off x="2294792" y="2054349"/>
                <a:ext cx="5090746" cy="2339487"/>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To find the best values of a and </a:t>
                </a:r>
                <a14:m>
                  <m:oMath xmlns:m="http://schemas.openxmlformats.org/officeDocument/2006/math">
                    <m:r>
                      <a:rPr lang="en-US" i="1">
                        <a:latin typeface="Cambria Math" panose="02040503050406030204" pitchFamily="18" charset="0"/>
                      </a:rPr>
                      <m:t>𝑏</m:t>
                    </m:r>
                    <m:r>
                      <a:rPr lang="en-US" i="1">
                        <a:latin typeface="Cambria Math" panose="02040503050406030204" pitchFamily="18" charset="0"/>
                      </a:rPr>
                      <m:t>,</m:t>
                    </m:r>
                  </m:oMath>
                </a14:m>
                <a:r>
                  <a:rPr lang="en-US" dirty="0">
                    <a:latin typeface="Times New Roman" panose="02020603050405020304" pitchFamily="18" charset="0"/>
                    <a:cs typeface="Times New Roman" panose="02020603050405020304" pitchFamily="18" charset="0"/>
                  </a:rPr>
                  <a:t> we use </a:t>
                </a:r>
                <a:r>
                  <a:rPr lang="en-US" b="1" dirty="0">
                    <a:latin typeface="Times New Roman" panose="02020603050405020304" pitchFamily="18" charset="0"/>
                    <a:cs typeface="Times New Roman" panose="02020603050405020304" pitchFamily="18" charset="0"/>
                  </a:rPr>
                  <a:t>Maximum Likelihood Estimation (MLE)</a:t>
                </a:r>
                <a:r>
                  <a:rPr lang="en-US" dirty="0">
                    <a:latin typeface="Times New Roman" panose="02020603050405020304" pitchFamily="18" charset="0"/>
                    <a:cs typeface="Times New Roman" panose="02020603050405020304" pitchFamily="18" charset="0"/>
                  </a:rPr>
                  <a:t>. The likelihood function measures how well the model fits the data:</a:t>
                </a:r>
              </a:p>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𝐿</m:t>
                      </m:r>
                      <m:d>
                        <m:dPr>
                          <m:ctrlPr>
                            <a:rPr lang="en-US" i="1">
                              <a:latin typeface="Cambria Math" panose="02040503050406030204" pitchFamily="18" charset="0"/>
                            </a:rPr>
                          </m:ctrlPr>
                        </m:dPr>
                        <m:e>
                          <m:r>
                            <a:rPr lang="en-US" i="1">
                              <a:latin typeface="Cambria Math" panose="02040503050406030204" pitchFamily="18" charset="0"/>
                            </a:rPr>
                            <m:t>𝜃</m:t>
                          </m:r>
                        </m:e>
                      </m:d>
                      <m:r>
                        <a:rPr lang="en-US">
                          <a:latin typeface="Cambria Math" panose="02040503050406030204" pitchFamily="18" charset="0"/>
                        </a:rPr>
                        <m:t>=</m:t>
                      </m:r>
                      <m:nary>
                        <m:naryPr>
                          <m:chr m:val="∏"/>
                          <m:limLoc m:val="undOvr"/>
                          <m:ctrlPr>
                            <a:rPr lang="en-US" i="1">
                              <a:latin typeface="Cambria Math" panose="02040503050406030204" pitchFamily="18" charset="0"/>
                            </a:rPr>
                          </m:ctrlPr>
                        </m:naryPr>
                        <m:sub>
                          <m:r>
                            <a:rPr lang="en-US" i="1">
                              <a:latin typeface="Cambria Math" panose="02040503050406030204" pitchFamily="18" charset="0"/>
                            </a:rPr>
                            <m:t>𝑖</m:t>
                          </m:r>
                          <m:r>
                            <a:rPr lang="en-US">
                              <a:latin typeface="Cambria Math" panose="02040503050406030204" pitchFamily="18" charset="0"/>
                            </a:rPr>
                            <m:t>=</m:t>
                          </m:r>
                          <m:r>
                            <a:rPr lang="en-US" i="1">
                              <a:latin typeface="Cambria Math" panose="02040503050406030204" pitchFamily="18" charset="0"/>
                            </a:rPr>
                            <m:t>1</m:t>
                          </m:r>
                        </m:sub>
                        <m:sup>
                          <m:r>
                            <a:rPr lang="en-US" i="1">
                              <a:latin typeface="Cambria Math" panose="02040503050406030204" pitchFamily="18" charset="0"/>
                            </a:rPr>
                            <m:t>𝑛</m:t>
                          </m:r>
                        </m:sup>
                        <m:e>
                          <m:r>
                            <a:rPr lang="en-US" i="1">
                              <a:latin typeface="Cambria Math" panose="02040503050406030204" pitchFamily="18" charset="0"/>
                            </a:rPr>
                            <m:t>𝑃</m:t>
                          </m:r>
                        </m:e>
                      </m:nary>
                      <m:sSup>
                        <m:sSupPr>
                          <m:ctrlPr>
                            <a:rPr lang="en-US" i="1">
                              <a:latin typeface="Cambria Math" panose="02040503050406030204" pitchFamily="18" charset="0"/>
                            </a:rPr>
                          </m:ctrlPr>
                        </m:sSup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𝑌</m:t>
                                  </m:r>
                                </m:e>
                                <m:sub>
                                  <m:r>
                                    <a:rPr lang="en-US" i="1">
                                      <a:latin typeface="Cambria Math" panose="02040503050406030204" pitchFamily="18" charset="0"/>
                                    </a:rPr>
                                    <m:t>𝑖</m:t>
                                  </m:r>
                                </m:sub>
                              </m:sSub>
                              <m:r>
                                <a:rPr lang="en-US">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𝑖</m:t>
                                  </m:r>
                                </m:sub>
                              </m:sSub>
                            </m:e>
                          </m:d>
                        </m:e>
                        <m:sup>
                          <m:sSub>
                            <m:sSubPr>
                              <m:ctrlPr>
                                <a:rPr lang="en-US" i="1">
                                  <a:latin typeface="Cambria Math" panose="02040503050406030204" pitchFamily="18" charset="0"/>
                                </a:rPr>
                              </m:ctrlPr>
                            </m:sSubPr>
                            <m:e>
                              <m:r>
                                <a:rPr lang="en-US" i="1">
                                  <a:latin typeface="Cambria Math" panose="02040503050406030204" pitchFamily="18" charset="0"/>
                                </a:rPr>
                                <m:t>𝑌</m:t>
                              </m:r>
                            </m:e>
                            <m:sub>
                              <m:r>
                                <a:rPr lang="en-US" i="1">
                                  <a:latin typeface="Cambria Math" panose="02040503050406030204" pitchFamily="18" charset="0"/>
                                </a:rPr>
                                <m:t>𝑖</m:t>
                              </m:r>
                            </m:sub>
                          </m:sSub>
                        </m:sup>
                      </m:sSup>
                      <m:sSup>
                        <m:sSupPr>
                          <m:ctrlPr>
                            <a:rPr lang="en-US" i="1">
                              <a:latin typeface="Cambria Math" panose="02040503050406030204" pitchFamily="18" charset="0"/>
                            </a:rPr>
                          </m:ctrlPr>
                        </m:sSupPr>
                        <m:e>
                          <m:d>
                            <m:dPr>
                              <m:ctrlPr>
                                <a:rPr lang="en-US" i="1">
                                  <a:latin typeface="Cambria Math" panose="02040503050406030204" pitchFamily="18" charset="0"/>
                                </a:rPr>
                              </m:ctrlPr>
                            </m:dPr>
                            <m:e>
                              <m:r>
                                <a:rPr lang="en-US" i="1">
                                  <a:latin typeface="Cambria Math" panose="02040503050406030204" pitchFamily="18" charset="0"/>
                                </a:rPr>
                                <m:t>1−</m:t>
                              </m:r>
                              <m:r>
                                <a:rPr lang="en-US" i="1">
                                  <a:latin typeface="Cambria Math" panose="02040503050406030204" pitchFamily="18" charset="0"/>
                                </a:rPr>
                                <m:t>𝑃</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𝑌</m:t>
                                      </m:r>
                                    </m:e>
                                    <m:sub>
                                      <m:r>
                                        <a:rPr lang="en-US" i="1">
                                          <a:latin typeface="Cambria Math" panose="02040503050406030204" pitchFamily="18" charset="0"/>
                                        </a:rPr>
                                        <m:t>𝑖</m:t>
                                      </m:r>
                                    </m:sub>
                                  </m:sSub>
                                  <m:r>
                                    <a:rPr lang="en-US">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𝑖</m:t>
                                      </m:r>
                                    </m:sub>
                                  </m:sSub>
                                </m:e>
                              </m:d>
                            </m:e>
                          </m:d>
                        </m:e>
                        <m:sup>
                          <m:d>
                            <m:dPr>
                              <m:ctrlPr>
                                <a:rPr lang="en-US" i="1">
                                  <a:latin typeface="Cambria Math" panose="02040503050406030204" pitchFamily="18" charset="0"/>
                                </a:rPr>
                              </m:ctrlPr>
                            </m:dPr>
                            <m:e>
                              <m:r>
                                <a:rPr lang="en-US" i="1">
                                  <a:latin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rPr>
                                    <m:t>𝑌</m:t>
                                  </m:r>
                                </m:e>
                                <m:sub>
                                  <m:r>
                                    <a:rPr lang="en-US" i="1">
                                      <a:latin typeface="Cambria Math" panose="02040503050406030204" pitchFamily="18" charset="0"/>
                                    </a:rPr>
                                    <m:t>𝑖</m:t>
                                  </m:r>
                                </m:sub>
                              </m:sSub>
                            </m:e>
                          </m:d>
                        </m:sup>
                      </m:sSup>
                    </m:oMath>
                  </m:oMathPara>
                </a14:m>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Since multiplying probabilities can result in very small numbers, we use the </a:t>
                </a:r>
                <a:r>
                  <a:rPr lang="en-US" b="1" dirty="0">
                    <a:latin typeface="Times New Roman" panose="02020603050405020304" pitchFamily="18" charset="0"/>
                    <a:cs typeface="Times New Roman" panose="02020603050405020304" pitchFamily="18" charset="0"/>
                  </a:rPr>
                  <a:t>log-likelihood function</a:t>
                </a:r>
                <a:r>
                  <a:rPr lang="en-US" dirty="0">
                    <a:latin typeface="Times New Roman" panose="02020603050405020304" pitchFamily="18" charset="0"/>
                    <a:cs typeface="Times New Roman" panose="02020603050405020304" pitchFamily="18" charset="0"/>
                  </a:rPr>
                  <a:t> instead:</a:t>
                </a:r>
              </a:p>
              <a:p>
                <a:pPr/>
                <a14:m>
                  <m:oMathPara xmlns:m="http://schemas.openxmlformats.org/officeDocument/2006/math">
                    <m:oMathParaPr>
                      <m:jc m:val="centerGroup"/>
                    </m:oMathParaPr>
                    <m:oMath xmlns:m="http://schemas.openxmlformats.org/officeDocument/2006/math">
                      <m:r>
                        <m:rPr>
                          <m:sty m:val="p"/>
                        </m:rPr>
                        <a:rPr lang="en-US">
                          <a:latin typeface="Cambria Math" panose="02040503050406030204" pitchFamily="18" charset="0"/>
                        </a:rPr>
                        <m:t>log</m:t>
                      </m:r>
                      <m:r>
                        <a:rPr lang="en-US" i="1">
                          <a:latin typeface="Cambria Math" panose="02040503050406030204" pitchFamily="18" charset="0"/>
                        </a:rPr>
                        <m:t>𝐿</m:t>
                      </m:r>
                      <m:r>
                        <a:rPr lang="en-US">
                          <a:latin typeface="Cambria Math" panose="02040503050406030204" pitchFamily="18" charset="0"/>
                        </a:rPr>
                        <m:t>=</m:t>
                      </m:r>
                      <m:nary>
                        <m:naryPr>
                          <m:chr m:val="∑"/>
                          <m:limLoc m:val="undOvr"/>
                          <m:ctrlPr>
                            <a:rPr lang="en-US" i="1">
                              <a:latin typeface="Cambria Math" panose="02040503050406030204" pitchFamily="18" charset="0"/>
                            </a:rPr>
                          </m:ctrlPr>
                        </m:naryPr>
                        <m:sub>
                          <m:r>
                            <a:rPr lang="en-US" i="1">
                              <a:latin typeface="Cambria Math" panose="02040503050406030204" pitchFamily="18" charset="0"/>
                            </a:rPr>
                            <m:t>𝑖</m:t>
                          </m:r>
                          <m:r>
                            <a:rPr lang="en-US">
                              <a:latin typeface="Cambria Math" panose="02040503050406030204" pitchFamily="18" charset="0"/>
                            </a:rPr>
                            <m:t>=</m:t>
                          </m:r>
                          <m:r>
                            <a:rPr lang="en-US" i="1">
                              <a:latin typeface="Cambria Math" panose="02040503050406030204" pitchFamily="18" charset="0"/>
                            </a:rPr>
                            <m:t>1</m:t>
                          </m:r>
                        </m:sub>
                        <m:sup>
                          <m:r>
                            <a:rPr lang="en-US" i="1">
                              <a:latin typeface="Cambria Math" panose="02040503050406030204" pitchFamily="18" charset="0"/>
                            </a:rPr>
                            <m:t>𝑛</m:t>
                          </m:r>
                        </m:sup>
                        <m:e>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𝑌</m:t>
                                  </m:r>
                                </m:e>
                                <m:sub>
                                  <m:r>
                                    <a:rPr lang="en-US" i="1">
                                      <a:latin typeface="Cambria Math" panose="02040503050406030204" pitchFamily="18" charset="0"/>
                                    </a:rPr>
                                    <m:t>𝑖</m:t>
                                  </m:r>
                                </m:sub>
                              </m:sSub>
                              <m:r>
                                <m:rPr>
                                  <m:sty m:val="p"/>
                                </m:rPr>
                                <a:rPr lang="en-US">
                                  <a:latin typeface="Cambria Math" panose="02040503050406030204" pitchFamily="18" charset="0"/>
                                </a:rPr>
                                <m:t>log</m:t>
                              </m:r>
                              <m:r>
                                <a:rPr lang="en-US" i="1">
                                  <a:latin typeface="Cambria Math" panose="02040503050406030204" pitchFamily="18" charset="0"/>
                                </a:rPr>
                                <m:t>𝑃</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𝑌</m:t>
                                      </m:r>
                                    </m:e>
                                    <m:sub>
                                      <m:r>
                                        <a:rPr lang="en-US" i="1">
                                          <a:latin typeface="Cambria Math" panose="02040503050406030204" pitchFamily="18" charset="0"/>
                                        </a:rPr>
                                        <m:t>𝑖</m:t>
                                      </m:r>
                                    </m:sub>
                                  </m:sSub>
                                  <m:r>
                                    <a:rPr lang="en-US">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𝑖</m:t>
                                      </m:r>
                                    </m:sub>
                                  </m:sSub>
                                </m:e>
                              </m:d>
                              <m:r>
                                <a:rPr lang="en-US">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rPr>
                                        <m:t>𝑌</m:t>
                                      </m:r>
                                    </m:e>
                                    <m:sub>
                                      <m:r>
                                        <a:rPr lang="en-US" i="1">
                                          <a:latin typeface="Cambria Math" panose="02040503050406030204" pitchFamily="18" charset="0"/>
                                        </a:rPr>
                                        <m:t>𝑖</m:t>
                                      </m:r>
                                    </m:sub>
                                  </m:sSub>
                                </m:e>
                              </m:d>
                              <m:r>
                                <m:rPr>
                                  <m:sty m:val="p"/>
                                </m:rPr>
                                <a:rPr lang="en-US">
                                  <a:latin typeface="Cambria Math" panose="02040503050406030204" pitchFamily="18" charset="0"/>
                                </a:rPr>
                                <m:t>log</m:t>
                              </m:r>
                              <m:d>
                                <m:dPr>
                                  <m:ctrlPr>
                                    <a:rPr lang="en-US" i="1">
                                      <a:latin typeface="Cambria Math" panose="02040503050406030204" pitchFamily="18" charset="0"/>
                                    </a:rPr>
                                  </m:ctrlPr>
                                </m:dPr>
                                <m:e>
                                  <m:r>
                                    <a:rPr lang="en-US" i="1">
                                      <a:latin typeface="Cambria Math" panose="02040503050406030204" pitchFamily="18" charset="0"/>
                                    </a:rPr>
                                    <m:t>1−</m:t>
                                  </m:r>
                                  <m:r>
                                    <a:rPr lang="en-US" i="1">
                                      <a:latin typeface="Cambria Math" panose="02040503050406030204" pitchFamily="18" charset="0"/>
                                    </a:rPr>
                                    <m:t>𝑃</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𝑌</m:t>
                                          </m:r>
                                        </m:e>
                                        <m:sub>
                                          <m:r>
                                            <a:rPr lang="en-US" i="1">
                                              <a:latin typeface="Cambria Math" panose="02040503050406030204" pitchFamily="18" charset="0"/>
                                            </a:rPr>
                                            <m:t>𝑖</m:t>
                                          </m:r>
                                        </m:sub>
                                      </m:sSub>
                                      <m:r>
                                        <a:rPr lang="en-US">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𝑖</m:t>
                                          </m:r>
                                        </m:sub>
                                      </m:sSub>
                                    </m:e>
                                  </m:d>
                                </m:e>
                              </m:d>
                            </m:e>
                          </m:d>
                        </m:e>
                      </m:nary>
                    </m:oMath>
                  </m:oMathPara>
                </a14:m>
                <a:endParaRPr lang="en-US" dirty="0">
                  <a:latin typeface="Times New Roman" panose="02020603050405020304" pitchFamily="18" charset="0"/>
                  <a:cs typeface="Times New Roman" panose="02020603050405020304" pitchFamily="18" charset="0"/>
                </a:endParaRPr>
              </a:p>
            </p:txBody>
          </p:sp>
        </mc:Choice>
        <mc:Fallback xmlns="">
          <p:sp>
            <p:nvSpPr>
              <p:cNvPr id="16" name="TextBox 15">
                <a:extLst>
                  <a:ext uri="{FF2B5EF4-FFF2-40B4-BE49-F238E27FC236}">
                    <a16:creationId xmlns:a16="http://schemas.microsoft.com/office/drawing/2014/main" id="{C755590A-02F1-5F13-4FC5-0D8216990E77}"/>
                  </a:ext>
                </a:extLst>
              </p:cNvPr>
              <p:cNvSpPr txBox="1">
                <a:spLocks noRot="1" noChangeAspect="1" noMove="1" noResize="1" noEditPoints="1" noAdjustHandles="1" noChangeArrowheads="1" noChangeShapeType="1" noTextEdit="1"/>
              </p:cNvSpPr>
              <p:nvPr/>
            </p:nvSpPr>
            <p:spPr>
              <a:xfrm>
                <a:off x="2294792" y="2054349"/>
                <a:ext cx="5090746" cy="2339487"/>
              </a:xfrm>
              <a:prstGeom prst="rect">
                <a:avLst/>
              </a:prstGeom>
              <a:blipFill>
                <a:blip r:embed="rId2"/>
                <a:stretch>
                  <a:fillRect l="-249" t="-1075" r="-249" b="-44086"/>
                </a:stretch>
              </a:blipFill>
            </p:spPr>
            <p:txBody>
              <a:bodyPr/>
              <a:lstStyle/>
              <a:p>
                <a:r>
                  <a:rPr lang="en-US">
                    <a:noFill/>
                  </a:rPr>
                  <a:t> </a:t>
                </a:r>
              </a:p>
            </p:txBody>
          </p:sp>
        </mc:Fallback>
      </mc:AlternateContent>
    </p:spTree>
    <p:extLst>
      <p:ext uri="{BB962C8B-B14F-4D97-AF65-F5344CB8AC3E}">
        <p14:creationId xmlns:p14="http://schemas.microsoft.com/office/powerpoint/2010/main" val="15487142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DE2C8F-DF11-0513-0A7C-B6D2BB87232E}"/>
              </a:ext>
            </a:extLst>
          </p:cNvPr>
          <p:cNvSpPr>
            <a:spLocks noGrp="1"/>
          </p:cNvSpPr>
          <p:nvPr>
            <p:ph type="title"/>
          </p:nvPr>
        </p:nvSpPr>
        <p:spPr>
          <a:xfrm>
            <a:off x="457199" y="306284"/>
            <a:ext cx="8229600" cy="371400"/>
          </a:xfrm>
        </p:spPr>
        <p:txBody>
          <a:bodyPr>
            <a:normAutofit fontScale="90000"/>
          </a:bodyPr>
          <a:lstStyle/>
          <a:p>
            <a:r>
              <a:rPr lang="en-US" dirty="0"/>
              <a:t>Logistic Regression Implementation</a:t>
            </a:r>
          </a:p>
        </p:txBody>
      </p:sp>
      <p:sp>
        <p:nvSpPr>
          <p:cNvPr id="14" name="Google Shape;441;p18">
            <a:extLst>
              <a:ext uri="{FF2B5EF4-FFF2-40B4-BE49-F238E27FC236}">
                <a16:creationId xmlns:a16="http://schemas.microsoft.com/office/drawing/2014/main" id="{C8F895B4-2983-D0F5-7947-556D0AA0314F}"/>
              </a:ext>
            </a:extLst>
          </p:cNvPr>
          <p:cNvSpPr/>
          <p:nvPr/>
        </p:nvSpPr>
        <p:spPr>
          <a:xfrm>
            <a:off x="457199" y="816237"/>
            <a:ext cx="3296195" cy="410992"/>
          </a:xfrm>
          <a:prstGeom prst="roundRect">
            <a:avLst>
              <a:gd name="adj" fmla="val 50000"/>
            </a:avLst>
          </a:prstGeom>
          <a:solidFill>
            <a:schemeClr val="accent1">
              <a:lumMod val="20000"/>
              <a:lumOff val="80000"/>
            </a:schemeClr>
          </a:solidFill>
          <a:ln>
            <a:noFill/>
          </a:ln>
        </p:spPr>
        <p:txBody>
          <a:bodyPr spcFirstLastPara="1" wrap="square" lIns="91425" tIns="91425" rIns="91425" bIns="91425" anchor="ctr" anchorCtr="0">
            <a:noAutofit/>
          </a:bodyPr>
          <a:lstStyle/>
          <a:p>
            <a:pPr marL="0" marR="0">
              <a:spcBef>
                <a:spcPts val="200"/>
              </a:spcBef>
              <a:spcAft>
                <a:spcPts val="0"/>
              </a:spcAft>
            </a:pPr>
            <a:r>
              <a:rPr lang="en-US" sz="1800" b="1" kern="100" dirty="0">
                <a:solidFill>
                  <a:srgbClr val="1F3763"/>
                </a:solidFill>
                <a:effectLst/>
                <a:latin typeface="Times New Roman" panose="02020603050405020304" pitchFamily="18" charset="0"/>
                <a:ea typeface="Times New Roman" panose="02020603050405020304" pitchFamily="18" charset="0"/>
                <a:cs typeface="Times New Roman" panose="02020603050405020304" pitchFamily="18" charset="0"/>
              </a:rPr>
              <a:t>Example Calculation</a:t>
            </a:r>
            <a:endParaRPr lang="en-US" sz="1800" b="1" kern="100" dirty="0">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endParaRPr>
          </a:p>
        </p:txBody>
      </p:sp>
      <p:graphicFrame>
        <p:nvGraphicFramePr>
          <p:cNvPr id="5" name="Table 4">
            <a:extLst>
              <a:ext uri="{FF2B5EF4-FFF2-40B4-BE49-F238E27FC236}">
                <a16:creationId xmlns:a16="http://schemas.microsoft.com/office/drawing/2014/main" id="{BC387B4F-ED9B-45A0-FA95-4091429A9BDF}"/>
              </a:ext>
            </a:extLst>
          </p:cNvPr>
          <p:cNvGraphicFramePr>
            <a:graphicFrameLocks noGrp="1"/>
          </p:cNvGraphicFramePr>
          <p:nvPr>
            <p:extLst>
              <p:ext uri="{D42A27DB-BD31-4B8C-83A1-F6EECF244321}">
                <p14:modId xmlns:p14="http://schemas.microsoft.com/office/powerpoint/2010/main" val="971932426"/>
              </p:ext>
            </p:extLst>
          </p:nvPr>
        </p:nvGraphicFramePr>
        <p:xfrm>
          <a:off x="1865630" y="1534624"/>
          <a:ext cx="5473700" cy="2074251"/>
        </p:xfrm>
        <a:graphic>
          <a:graphicData uri="http://schemas.openxmlformats.org/drawingml/2006/table">
            <a:tbl>
              <a:tblPr firstRow="1" firstCol="1" bandRow="1">
                <a:tableStyleId>{CAAAB887-16D1-4126-A36C-5330455EE609}</a:tableStyleId>
              </a:tblPr>
              <a:tblGrid>
                <a:gridCol w="825500">
                  <a:extLst>
                    <a:ext uri="{9D8B030D-6E8A-4147-A177-3AD203B41FA5}">
                      <a16:colId xmlns:a16="http://schemas.microsoft.com/office/drawing/2014/main" val="194985066"/>
                    </a:ext>
                  </a:extLst>
                </a:gridCol>
                <a:gridCol w="1371600">
                  <a:extLst>
                    <a:ext uri="{9D8B030D-6E8A-4147-A177-3AD203B41FA5}">
                      <a16:colId xmlns:a16="http://schemas.microsoft.com/office/drawing/2014/main" val="1028544915"/>
                    </a:ext>
                  </a:extLst>
                </a:gridCol>
                <a:gridCol w="1473200">
                  <a:extLst>
                    <a:ext uri="{9D8B030D-6E8A-4147-A177-3AD203B41FA5}">
                      <a16:colId xmlns:a16="http://schemas.microsoft.com/office/drawing/2014/main" val="795310166"/>
                    </a:ext>
                  </a:extLst>
                </a:gridCol>
                <a:gridCol w="1803400">
                  <a:extLst>
                    <a:ext uri="{9D8B030D-6E8A-4147-A177-3AD203B41FA5}">
                      <a16:colId xmlns:a16="http://schemas.microsoft.com/office/drawing/2014/main" val="1345471509"/>
                    </a:ext>
                  </a:extLst>
                </a:gridCol>
              </a:tblGrid>
              <a:tr h="549066">
                <a:tc>
                  <a:txBody>
                    <a:bodyPr/>
                    <a:lstStyle/>
                    <a:p>
                      <a:pPr marL="0" marR="0">
                        <a:spcBef>
                          <a:spcPts val="900"/>
                        </a:spcBef>
                        <a:spcAft>
                          <a:spcPts val="900"/>
                        </a:spcAft>
                      </a:pPr>
                      <a:r>
                        <a:rPr lang="en-US" sz="1200" b="1" kern="100" dirty="0">
                          <a:effectLst/>
                          <a:latin typeface="Times New Roman" panose="02020603050405020304" pitchFamily="18" charset="0"/>
                          <a:cs typeface="Times New Roman" panose="02020603050405020304" pitchFamily="18" charset="0"/>
                        </a:rPr>
                        <a:t>Index </a:t>
                      </a:r>
                      <a:endParaRPr lang="en-US" sz="1200" b="1"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solidFill>
                      <a:schemeClr val="accent5">
                        <a:lumMod val="40000"/>
                        <a:lumOff val="60000"/>
                      </a:schemeClr>
                    </a:solidFill>
                  </a:tcPr>
                </a:tc>
                <a:tc>
                  <a:txBody>
                    <a:bodyPr/>
                    <a:lstStyle/>
                    <a:p>
                      <a:pPr marL="0" marR="0">
                        <a:spcBef>
                          <a:spcPts val="900"/>
                        </a:spcBef>
                        <a:spcAft>
                          <a:spcPts val="900"/>
                        </a:spcAft>
                      </a:pPr>
                      <a:r>
                        <a:rPr lang="en-US" sz="1200" b="1" kern="100" dirty="0">
                          <a:effectLst/>
                          <a:latin typeface="Times New Roman" panose="02020603050405020304" pitchFamily="18" charset="0"/>
                          <a:cs typeface="Times New Roman" panose="02020603050405020304" pitchFamily="18" charset="0"/>
                        </a:rPr>
                        <a:t> Heart Disease (</a:t>
                      </a:r>
                      <a:r>
                        <a:rPr lang="en-US" sz="1200" b="1" kern="100" dirty="0" err="1">
                          <a:effectLst/>
                          <a:latin typeface="Times New Roman" panose="02020603050405020304" pitchFamily="18" charset="0"/>
                          <a:cs typeface="Times New Roman" panose="02020603050405020304" pitchFamily="18" charset="0"/>
                        </a:rPr>
                        <a:t>Y_i</a:t>
                      </a:r>
                      <a:r>
                        <a:rPr lang="en-US" sz="1200" b="1" kern="100" dirty="0">
                          <a:effectLst/>
                          <a:latin typeface="Times New Roman" panose="02020603050405020304" pitchFamily="18" charset="0"/>
                          <a:cs typeface="Times New Roman" panose="02020603050405020304" pitchFamily="18" charset="0"/>
                        </a:rPr>
                        <a:t>) </a:t>
                      </a:r>
                      <a:endParaRPr lang="en-US" sz="1200" b="1"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solidFill>
                      <a:schemeClr val="accent5">
                        <a:lumMod val="40000"/>
                        <a:lumOff val="60000"/>
                      </a:schemeClr>
                    </a:solidFill>
                  </a:tcPr>
                </a:tc>
                <a:tc>
                  <a:txBody>
                    <a:bodyPr/>
                    <a:lstStyle/>
                    <a:p>
                      <a:pPr marL="0" marR="0">
                        <a:spcBef>
                          <a:spcPts val="900"/>
                        </a:spcBef>
                        <a:spcAft>
                          <a:spcPts val="900"/>
                        </a:spcAft>
                      </a:pPr>
                      <a:r>
                        <a:rPr lang="en-US" sz="1200" b="1" kern="100" dirty="0">
                          <a:effectLst/>
                          <a:latin typeface="Times New Roman" panose="02020603050405020304" pitchFamily="18" charset="0"/>
                          <a:cs typeface="Times New Roman" panose="02020603050405020304" pitchFamily="18" charset="0"/>
                        </a:rPr>
                        <a:t>Computed Probability </a:t>
                      </a:r>
                      <a:endParaRPr lang="en-US" sz="1200" b="1"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solidFill>
                      <a:schemeClr val="accent5">
                        <a:lumMod val="40000"/>
                        <a:lumOff val="60000"/>
                      </a:schemeClr>
                    </a:solidFill>
                  </a:tcPr>
                </a:tc>
                <a:tc>
                  <a:txBody>
                    <a:bodyPr/>
                    <a:lstStyle/>
                    <a:p>
                      <a:pPr marL="0" marR="0">
                        <a:spcBef>
                          <a:spcPts val="900"/>
                        </a:spcBef>
                        <a:spcAft>
                          <a:spcPts val="900"/>
                        </a:spcAft>
                      </a:pPr>
                      <a:r>
                        <a:rPr lang="en-US" sz="1200" b="1" kern="100" dirty="0">
                          <a:effectLst/>
                          <a:latin typeface="Times New Roman" panose="02020603050405020304" pitchFamily="18" charset="0"/>
                          <a:cs typeface="Times New Roman" panose="02020603050405020304" pitchFamily="18" charset="0"/>
                        </a:rPr>
                        <a:t>Log-Likelihood Contribution</a:t>
                      </a:r>
                      <a:endParaRPr lang="en-US" sz="1200" b="1"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solidFill>
                      <a:schemeClr val="accent5">
                        <a:lumMod val="40000"/>
                        <a:lumOff val="60000"/>
                      </a:schemeClr>
                    </a:solidFill>
                  </a:tcPr>
                </a:tc>
                <a:extLst>
                  <a:ext uri="{0D108BD9-81ED-4DB2-BD59-A6C34878D82A}">
                    <a16:rowId xmlns:a16="http://schemas.microsoft.com/office/drawing/2014/main" val="3570542182"/>
                  </a:ext>
                </a:extLst>
              </a:tr>
              <a:tr h="305037">
                <a:tc>
                  <a:txBody>
                    <a:bodyPr/>
                    <a:lstStyle/>
                    <a:p>
                      <a:pPr marL="0" marR="0">
                        <a:spcBef>
                          <a:spcPts val="900"/>
                        </a:spcBef>
                        <a:spcAft>
                          <a:spcPts val="900"/>
                        </a:spcAft>
                      </a:pPr>
                      <a:r>
                        <a:rPr lang="en-US" sz="1200" kern="100" dirty="0">
                          <a:effectLst/>
                          <a:latin typeface="Times New Roman" panose="02020603050405020304" pitchFamily="18" charset="0"/>
                          <a:cs typeface="Times New Roman" panose="02020603050405020304" pitchFamily="18" charset="0"/>
                        </a:rPr>
                        <a:t>0</a:t>
                      </a:r>
                      <a:endParaRPr lang="en-US" sz="12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900"/>
                        </a:spcBef>
                        <a:spcAft>
                          <a:spcPts val="900"/>
                        </a:spcAft>
                      </a:pPr>
                      <a:r>
                        <a:rPr lang="en-US" sz="1200" kern="100">
                          <a:effectLst/>
                          <a:latin typeface="Times New Roman" panose="02020603050405020304" pitchFamily="18" charset="0"/>
                          <a:cs typeface="Times New Roman" panose="02020603050405020304" pitchFamily="18" charset="0"/>
                        </a:rPr>
                        <a:t>0</a:t>
                      </a:r>
                      <a:endParaRPr lang="en-US"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900"/>
                        </a:spcBef>
                        <a:spcAft>
                          <a:spcPts val="900"/>
                        </a:spcAft>
                      </a:pPr>
                      <a:r>
                        <a:rPr lang="en-US" sz="1200" kern="100">
                          <a:effectLst/>
                          <a:latin typeface="Times New Roman" panose="02020603050405020304" pitchFamily="18" charset="0"/>
                          <a:cs typeface="Times New Roman" panose="02020603050405020304" pitchFamily="18" charset="0"/>
                        </a:rPr>
                        <a:t>0.27</a:t>
                      </a:r>
                      <a:endParaRPr lang="en-US"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900"/>
                        </a:spcBef>
                        <a:spcAft>
                          <a:spcPts val="900"/>
                        </a:spcAft>
                      </a:pPr>
                      <a:r>
                        <a:rPr lang="en-US" sz="1200" kern="100">
                          <a:effectLst/>
                          <a:latin typeface="Times New Roman" panose="02020603050405020304" pitchFamily="18" charset="0"/>
                          <a:cs typeface="Times New Roman" panose="02020603050405020304" pitchFamily="18" charset="0"/>
                        </a:rPr>
                        <a:t>-0.31</a:t>
                      </a:r>
                      <a:endParaRPr lang="en-US"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747990669"/>
                  </a:ext>
                </a:extLst>
              </a:tr>
              <a:tr h="305037">
                <a:tc>
                  <a:txBody>
                    <a:bodyPr/>
                    <a:lstStyle/>
                    <a:p>
                      <a:pPr marL="0" marR="0">
                        <a:spcBef>
                          <a:spcPts val="900"/>
                        </a:spcBef>
                        <a:spcAft>
                          <a:spcPts val="900"/>
                        </a:spcAft>
                      </a:pPr>
                      <a:r>
                        <a:rPr lang="en-US" sz="1200" kern="100">
                          <a:effectLst/>
                          <a:latin typeface="Times New Roman" panose="02020603050405020304" pitchFamily="18" charset="0"/>
                          <a:cs typeface="Times New Roman" panose="02020603050405020304" pitchFamily="18" charset="0"/>
                        </a:rPr>
                        <a:t>1</a:t>
                      </a:r>
                      <a:endParaRPr lang="en-US"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900"/>
                        </a:spcBef>
                        <a:spcAft>
                          <a:spcPts val="900"/>
                        </a:spcAft>
                      </a:pPr>
                      <a:r>
                        <a:rPr lang="en-US" sz="1200" kern="100">
                          <a:effectLst/>
                          <a:latin typeface="Times New Roman" panose="02020603050405020304" pitchFamily="18" charset="0"/>
                          <a:cs typeface="Times New Roman" panose="02020603050405020304" pitchFamily="18" charset="0"/>
                        </a:rPr>
                        <a:t>1</a:t>
                      </a:r>
                      <a:endParaRPr lang="en-US"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900"/>
                        </a:spcBef>
                        <a:spcAft>
                          <a:spcPts val="900"/>
                        </a:spcAft>
                      </a:pPr>
                      <a:r>
                        <a:rPr lang="en-US" sz="1200" kern="100">
                          <a:effectLst/>
                          <a:latin typeface="Times New Roman" panose="02020603050405020304" pitchFamily="18" charset="0"/>
                          <a:cs typeface="Times New Roman" panose="02020603050405020304" pitchFamily="18" charset="0"/>
                        </a:rPr>
                        <a:t>0.97</a:t>
                      </a:r>
                      <a:endParaRPr lang="en-US"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900"/>
                        </a:spcBef>
                        <a:spcAft>
                          <a:spcPts val="900"/>
                        </a:spcAft>
                      </a:pPr>
                      <a:r>
                        <a:rPr lang="en-US" sz="1200" kern="100">
                          <a:effectLst/>
                          <a:latin typeface="Times New Roman" panose="02020603050405020304" pitchFamily="18" charset="0"/>
                          <a:cs typeface="Times New Roman" panose="02020603050405020304" pitchFamily="18" charset="0"/>
                        </a:rPr>
                        <a:t>-0.03</a:t>
                      </a:r>
                      <a:endParaRPr lang="en-US"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388528370"/>
                  </a:ext>
                </a:extLst>
              </a:tr>
              <a:tr h="305037">
                <a:tc>
                  <a:txBody>
                    <a:bodyPr/>
                    <a:lstStyle/>
                    <a:p>
                      <a:pPr marL="0" marR="0">
                        <a:spcBef>
                          <a:spcPts val="900"/>
                        </a:spcBef>
                        <a:spcAft>
                          <a:spcPts val="900"/>
                        </a:spcAft>
                      </a:pPr>
                      <a:r>
                        <a:rPr lang="en-US" sz="1200" kern="100">
                          <a:effectLst/>
                          <a:latin typeface="Times New Roman" panose="02020603050405020304" pitchFamily="18" charset="0"/>
                          <a:cs typeface="Times New Roman" panose="02020603050405020304" pitchFamily="18" charset="0"/>
                        </a:rPr>
                        <a:t>2</a:t>
                      </a:r>
                      <a:endParaRPr lang="en-US"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900"/>
                        </a:spcBef>
                        <a:spcAft>
                          <a:spcPts val="900"/>
                        </a:spcAft>
                      </a:pPr>
                      <a:r>
                        <a:rPr lang="en-US" sz="1200" kern="100">
                          <a:effectLst/>
                          <a:latin typeface="Times New Roman" panose="02020603050405020304" pitchFamily="18" charset="0"/>
                          <a:cs typeface="Times New Roman" panose="02020603050405020304" pitchFamily="18" charset="0"/>
                        </a:rPr>
                        <a:t>1</a:t>
                      </a:r>
                      <a:endParaRPr lang="en-US"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900"/>
                        </a:spcBef>
                        <a:spcAft>
                          <a:spcPts val="900"/>
                        </a:spcAft>
                      </a:pPr>
                      <a:r>
                        <a:rPr lang="en-US" sz="1200" kern="100">
                          <a:effectLst/>
                          <a:latin typeface="Times New Roman" panose="02020603050405020304" pitchFamily="18" charset="0"/>
                          <a:cs typeface="Times New Roman" panose="02020603050405020304" pitchFamily="18" charset="0"/>
                        </a:rPr>
                        <a:t>0.81</a:t>
                      </a:r>
                      <a:endParaRPr lang="en-US"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900"/>
                        </a:spcBef>
                        <a:spcAft>
                          <a:spcPts val="900"/>
                        </a:spcAft>
                      </a:pPr>
                      <a:r>
                        <a:rPr lang="en-US" sz="1200" kern="100">
                          <a:effectLst/>
                          <a:latin typeface="Times New Roman" panose="02020603050405020304" pitchFamily="18" charset="0"/>
                          <a:cs typeface="Times New Roman" panose="02020603050405020304" pitchFamily="18" charset="0"/>
                        </a:rPr>
                        <a:t>-0.21</a:t>
                      </a:r>
                      <a:endParaRPr lang="en-US"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088341611"/>
                  </a:ext>
                </a:extLst>
              </a:tr>
              <a:tr h="305037">
                <a:tc>
                  <a:txBody>
                    <a:bodyPr/>
                    <a:lstStyle/>
                    <a:p>
                      <a:pPr marL="0" marR="0">
                        <a:spcBef>
                          <a:spcPts val="900"/>
                        </a:spcBef>
                        <a:spcAft>
                          <a:spcPts val="900"/>
                        </a:spcAft>
                      </a:pPr>
                      <a:r>
                        <a:rPr lang="en-US" sz="1200" kern="100">
                          <a:effectLst/>
                          <a:latin typeface="Times New Roman" panose="02020603050405020304" pitchFamily="18" charset="0"/>
                          <a:cs typeface="Times New Roman" panose="02020603050405020304" pitchFamily="18" charset="0"/>
                        </a:rPr>
                        <a:t>3</a:t>
                      </a:r>
                      <a:endParaRPr lang="en-US"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900"/>
                        </a:spcBef>
                        <a:spcAft>
                          <a:spcPts val="900"/>
                        </a:spcAft>
                      </a:pPr>
                      <a:r>
                        <a:rPr lang="en-US" sz="1200" kern="100">
                          <a:effectLst/>
                          <a:latin typeface="Times New Roman" panose="02020603050405020304" pitchFamily="18" charset="0"/>
                          <a:cs typeface="Times New Roman" panose="02020603050405020304" pitchFamily="18" charset="0"/>
                        </a:rPr>
                        <a:t>0</a:t>
                      </a:r>
                      <a:endParaRPr lang="en-US"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900"/>
                        </a:spcBef>
                        <a:spcAft>
                          <a:spcPts val="900"/>
                        </a:spcAft>
                      </a:pPr>
                      <a:r>
                        <a:rPr lang="en-US" sz="1200" kern="100">
                          <a:effectLst/>
                          <a:latin typeface="Times New Roman" panose="02020603050405020304" pitchFamily="18" charset="0"/>
                          <a:cs typeface="Times New Roman" panose="02020603050405020304" pitchFamily="18" charset="0"/>
                        </a:rPr>
                        <a:t>0.26</a:t>
                      </a:r>
                      <a:endParaRPr lang="en-US"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900"/>
                        </a:spcBef>
                        <a:spcAft>
                          <a:spcPts val="900"/>
                        </a:spcAft>
                      </a:pPr>
                      <a:r>
                        <a:rPr lang="en-US" sz="1200" kern="100">
                          <a:effectLst/>
                          <a:latin typeface="Times New Roman" panose="02020603050405020304" pitchFamily="18" charset="0"/>
                          <a:cs typeface="Times New Roman" panose="02020603050405020304" pitchFamily="18" charset="0"/>
                        </a:rPr>
                        <a:t>-0.3</a:t>
                      </a:r>
                      <a:endParaRPr lang="en-US"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451372255"/>
                  </a:ext>
                </a:extLst>
              </a:tr>
              <a:tr h="305037">
                <a:tc>
                  <a:txBody>
                    <a:bodyPr/>
                    <a:lstStyle/>
                    <a:p>
                      <a:pPr marL="0" marR="0">
                        <a:spcBef>
                          <a:spcPts val="900"/>
                        </a:spcBef>
                        <a:spcAft>
                          <a:spcPts val="900"/>
                        </a:spcAft>
                      </a:pPr>
                      <a:r>
                        <a:rPr lang="en-US" sz="1200" kern="100">
                          <a:effectLst/>
                          <a:latin typeface="Times New Roman" panose="02020603050405020304" pitchFamily="18" charset="0"/>
                          <a:cs typeface="Times New Roman" panose="02020603050405020304" pitchFamily="18" charset="0"/>
                        </a:rPr>
                        <a:t>4</a:t>
                      </a:r>
                      <a:endParaRPr lang="en-US"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900"/>
                        </a:spcBef>
                        <a:spcAft>
                          <a:spcPts val="900"/>
                        </a:spcAft>
                      </a:pPr>
                      <a:r>
                        <a:rPr lang="en-US" sz="1200" kern="100">
                          <a:effectLst/>
                          <a:latin typeface="Times New Roman" panose="02020603050405020304" pitchFamily="18" charset="0"/>
                          <a:cs typeface="Times New Roman" panose="02020603050405020304" pitchFamily="18" charset="0"/>
                        </a:rPr>
                        <a:t>0</a:t>
                      </a:r>
                      <a:endParaRPr lang="en-US"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900"/>
                        </a:spcBef>
                        <a:spcAft>
                          <a:spcPts val="900"/>
                        </a:spcAft>
                      </a:pPr>
                      <a:r>
                        <a:rPr lang="en-US" sz="1200" kern="100">
                          <a:effectLst/>
                          <a:latin typeface="Times New Roman" panose="02020603050405020304" pitchFamily="18" charset="0"/>
                          <a:cs typeface="Times New Roman" panose="02020603050405020304" pitchFamily="18" charset="0"/>
                        </a:rPr>
                        <a:t>0.05</a:t>
                      </a:r>
                      <a:endParaRPr lang="en-US"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900"/>
                        </a:spcBef>
                        <a:spcAft>
                          <a:spcPts val="900"/>
                        </a:spcAft>
                      </a:pPr>
                      <a:r>
                        <a:rPr lang="en-US" sz="1200" kern="100" dirty="0">
                          <a:effectLst/>
                          <a:latin typeface="Times New Roman" panose="02020603050405020304" pitchFamily="18" charset="0"/>
                          <a:cs typeface="Times New Roman" panose="02020603050405020304" pitchFamily="18" charset="0"/>
                        </a:rPr>
                        <a:t>-0.05</a:t>
                      </a:r>
                      <a:endParaRPr lang="en-US" sz="12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248829582"/>
                  </a:ext>
                </a:extLst>
              </a:tr>
            </a:tbl>
          </a:graphicData>
        </a:graphic>
      </p:graphicFrame>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936B868-C340-8FE3-695D-19777A37704C}"/>
                  </a:ext>
                </a:extLst>
              </p:cNvPr>
              <p:cNvSpPr txBox="1"/>
              <p:nvPr/>
            </p:nvSpPr>
            <p:spPr>
              <a:xfrm>
                <a:off x="1958367" y="3662282"/>
                <a:ext cx="5740010" cy="1084912"/>
              </a:xfrm>
              <a:prstGeom prst="rect">
                <a:avLst/>
              </a:prstGeom>
              <a:noFill/>
            </p:spPr>
            <p:txBody>
              <a:bodyPr wrap="square">
                <a:spAutoFit/>
              </a:bodyPr>
              <a:lstStyle/>
              <a:p>
                <a:pPr marL="0" marR="0">
                  <a:spcBef>
                    <a:spcPts val="900"/>
                  </a:spcBef>
                  <a:spcAft>
                    <a:spcPts val="900"/>
                  </a:spcAft>
                </a:pPr>
                <a:r>
                  <a:rPr lang="en-US" sz="1400" dirty="0">
                    <a:effectLst/>
                    <a:latin typeface="Times New Roman" panose="02020603050405020304" pitchFamily="18" charset="0"/>
                    <a:ea typeface="Times New Roman" panose="02020603050405020304" pitchFamily="18" charset="0"/>
                  </a:rPr>
                  <a:t>Total Log-Likelihood:</a:t>
                </a:r>
              </a:p>
              <a:p>
                <a:pPr marL="0" marR="0">
                  <a:spcBef>
                    <a:spcPts val="900"/>
                  </a:spcBef>
                  <a:spcAft>
                    <a:spcPts val="900"/>
                  </a:spcAft>
                </a:pPr>
                <a14:m>
                  <m:oMathPara xmlns:m="http://schemas.openxmlformats.org/officeDocument/2006/math">
                    <m:oMathParaPr>
                      <m:jc m:val="centerGroup"/>
                    </m:oMathParaPr>
                    <m:oMath xmlns:m="http://schemas.openxmlformats.org/officeDocument/2006/math">
                      <m:r>
                        <m:rPr>
                          <m:sty m:val="p"/>
                        </m:rPr>
                        <a:rPr lang="en-US" sz="1400">
                          <a:effectLst/>
                          <a:latin typeface="Cambria Math" panose="02040503050406030204" pitchFamily="18" charset="0"/>
                          <a:ea typeface="Times New Roman" panose="02020603050405020304" pitchFamily="18" charset="0"/>
                        </a:rPr>
                        <m:t>log</m:t>
                      </m:r>
                      <m:r>
                        <a:rPr lang="en-US" sz="1400" i="1">
                          <a:effectLst/>
                          <a:latin typeface="Cambria Math" panose="02040503050406030204" pitchFamily="18" charset="0"/>
                          <a:ea typeface="Times New Roman" panose="02020603050405020304" pitchFamily="18" charset="0"/>
                        </a:rPr>
                        <m:t>𝐿</m:t>
                      </m:r>
                      <m:r>
                        <a:rPr lang="en-US" sz="1400">
                          <a:effectLst/>
                          <a:latin typeface="Cambria Math" panose="02040503050406030204" pitchFamily="18" charset="0"/>
                          <a:ea typeface="Times New Roman" panose="02020603050405020304" pitchFamily="18" charset="0"/>
                        </a:rPr>
                        <m:t>=</m:t>
                      </m:r>
                      <m:d>
                        <m:dPr>
                          <m:ctrlPr>
                            <a:rPr lang="en-US" sz="1400" i="1">
                              <a:effectLst/>
                              <a:latin typeface="Cambria Math" panose="02040503050406030204" pitchFamily="18" charset="0"/>
                              <a:ea typeface="Times New Roman" panose="02020603050405020304" pitchFamily="18" charset="0"/>
                            </a:rPr>
                          </m:ctrlPr>
                        </m:dPr>
                        <m:e>
                          <m:r>
                            <a:rPr lang="en-US" sz="1400" i="1">
                              <a:effectLst/>
                              <a:latin typeface="Cambria Math" panose="02040503050406030204" pitchFamily="18" charset="0"/>
                              <a:ea typeface="Times New Roman" panose="02020603050405020304" pitchFamily="18" charset="0"/>
                            </a:rPr>
                            <m:t>−0.31</m:t>
                          </m:r>
                        </m:e>
                      </m:d>
                      <m:r>
                        <a:rPr lang="en-US" sz="1400">
                          <a:effectLst/>
                          <a:latin typeface="Cambria Math" panose="02040503050406030204" pitchFamily="18" charset="0"/>
                          <a:ea typeface="Times New Roman" panose="02020603050405020304" pitchFamily="18" charset="0"/>
                        </a:rPr>
                        <m:t>+</m:t>
                      </m:r>
                      <m:d>
                        <m:dPr>
                          <m:ctrlPr>
                            <a:rPr lang="en-US" sz="1400" i="1">
                              <a:effectLst/>
                              <a:latin typeface="Cambria Math" panose="02040503050406030204" pitchFamily="18" charset="0"/>
                              <a:ea typeface="Times New Roman" panose="02020603050405020304" pitchFamily="18" charset="0"/>
                            </a:rPr>
                          </m:ctrlPr>
                        </m:dPr>
                        <m:e>
                          <m:r>
                            <a:rPr lang="en-US" sz="1400" i="1">
                              <a:effectLst/>
                              <a:latin typeface="Cambria Math" panose="02040503050406030204" pitchFamily="18" charset="0"/>
                              <a:ea typeface="Times New Roman" panose="02020603050405020304" pitchFamily="18" charset="0"/>
                            </a:rPr>
                            <m:t>−0.03</m:t>
                          </m:r>
                        </m:e>
                      </m:d>
                      <m:r>
                        <a:rPr lang="en-US" sz="1400">
                          <a:effectLst/>
                          <a:latin typeface="Cambria Math" panose="02040503050406030204" pitchFamily="18" charset="0"/>
                          <a:ea typeface="Times New Roman" panose="02020603050405020304" pitchFamily="18" charset="0"/>
                        </a:rPr>
                        <m:t>+</m:t>
                      </m:r>
                      <m:d>
                        <m:dPr>
                          <m:ctrlPr>
                            <a:rPr lang="en-US" sz="1400" i="1">
                              <a:effectLst/>
                              <a:latin typeface="Cambria Math" panose="02040503050406030204" pitchFamily="18" charset="0"/>
                              <a:ea typeface="Times New Roman" panose="02020603050405020304" pitchFamily="18" charset="0"/>
                            </a:rPr>
                          </m:ctrlPr>
                        </m:dPr>
                        <m:e>
                          <m:r>
                            <a:rPr lang="en-US" sz="1400" i="1">
                              <a:effectLst/>
                              <a:latin typeface="Cambria Math" panose="02040503050406030204" pitchFamily="18" charset="0"/>
                              <a:ea typeface="Times New Roman" panose="02020603050405020304" pitchFamily="18" charset="0"/>
                            </a:rPr>
                            <m:t>−0.21</m:t>
                          </m:r>
                        </m:e>
                      </m:d>
                      <m:r>
                        <a:rPr lang="en-US" sz="1400">
                          <a:effectLst/>
                          <a:latin typeface="Cambria Math" panose="02040503050406030204" pitchFamily="18" charset="0"/>
                          <a:ea typeface="Times New Roman" panose="02020603050405020304" pitchFamily="18" charset="0"/>
                        </a:rPr>
                        <m:t>+</m:t>
                      </m:r>
                      <m:d>
                        <m:dPr>
                          <m:ctrlPr>
                            <a:rPr lang="en-US" sz="1400" i="1">
                              <a:effectLst/>
                              <a:latin typeface="Cambria Math" panose="02040503050406030204" pitchFamily="18" charset="0"/>
                              <a:ea typeface="Times New Roman" panose="02020603050405020304" pitchFamily="18" charset="0"/>
                            </a:rPr>
                          </m:ctrlPr>
                        </m:dPr>
                        <m:e>
                          <m:r>
                            <a:rPr lang="en-US" sz="1400" i="1">
                              <a:effectLst/>
                              <a:latin typeface="Cambria Math" panose="02040503050406030204" pitchFamily="18" charset="0"/>
                              <a:ea typeface="Times New Roman" panose="02020603050405020304" pitchFamily="18" charset="0"/>
                            </a:rPr>
                            <m:t>−0.30</m:t>
                          </m:r>
                        </m:e>
                      </m:d>
                      <m:r>
                        <a:rPr lang="en-US" sz="1400">
                          <a:effectLst/>
                          <a:latin typeface="Cambria Math" panose="02040503050406030204" pitchFamily="18" charset="0"/>
                          <a:ea typeface="Times New Roman" panose="02020603050405020304" pitchFamily="18" charset="0"/>
                        </a:rPr>
                        <m:t>+</m:t>
                      </m:r>
                      <m:d>
                        <m:dPr>
                          <m:ctrlPr>
                            <a:rPr lang="en-US" sz="1400" i="1">
                              <a:effectLst/>
                              <a:latin typeface="Cambria Math" panose="02040503050406030204" pitchFamily="18" charset="0"/>
                              <a:ea typeface="Times New Roman" panose="02020603050405020304" pitchFamily="18" charset="0"/>
                            </a:rPr>
                          </m:ctrlPr>
                        </m:dPr>
                        <m:e>
                          <m:r>
                            <a:rPr lang="en-US" sz="1400" i="1">
                              <a:effectLst/>
                              <a:latin typeface="Cambria Math" panose="02040503050406030204" pitchFamily="18" charset="0"/>
                              <a:ea typeface="Times New Roman" panose="02020603050405020304" pitchFamily="18" charset="0"/>
                            </a:rPr>
                            <m:t>−0.05</m:t>
                          </m:r>
                        </m:e>
                      </m:d>
                      <m:r>
                        <a:rPr lang="en-US" sz="1400">
                          <a:effectLst/>
                          <a:latin typeface="Cambria Math" panose="02040503050406030204" pitchFamily="18" charset="0"/>
                          <a:ea typeface="Times New Roman" panose="02020603050405020304" pitchFamily="18" charset="0"/>
                        </a:rPr>
                        <m:t>=</m:t>
                      </m:r>
                      <m:r>
                        <a:rPr lang="en-US" sz="1400" i="1">
                          <a:effectLst/>
                          <a:latin typeface="Cambria Math" panose="02040503050406030204" pitchFamily="18" charset="0"/>
                          <a:ea typeface="Times New Roman" panose="02020603050405020304" pitchFamily="18" charset="0"/>
                        </a:rPr>
                        <m:t>−0.90</m:t>
                      </m:r>
                    </m:oMath>
                  </m:oMathPara>
                </a14:m>
                <a:endParaRPr lang="en-US" sz="1400" dirty="0">
                  <a:effectLst/>
                  <a:latin typeface="Times New Roman" panose="02020603050405020304" pitchFamily="18" charset="0"/>
                  <a:ea typeface="Times New Roman" panose="02020603050405020304" pitchFamily="18" charset="0"/>
                </a:endParaRPr>
              </a:p>
              <a:p>
                <a:pPr marL="0" marR="0">
                  <a:spcBef>
                    <a:spcPts val="900"/>
                  </a:spcBef>
                  <a:spcAft>
                    <a:spcPts val="900"/>
                  </a:spcAft>
                </a:pPr>
                <a:r>
                  <a:rPr lang="en-US" sz="1400" dirty="0">
                    <a:effectLst/>
                    <a:latin typeface="Times New Roman" panose="02020603050405020304" pitchFamily="18" charset="0"/>
                    <a:ea typeface="Times New Roman" panose="02020603050405020304" pitchFamily="18" charset="0"/>
                  </a:rPr>
                  <a:t>The goal is to </a:t>
                </a:r>
                <a:r>
                  <a:rPr lang="en-US" sz="1400" b="1" dirty="0">
                    <a:effectLst/>
                    <a:latin typeface="Times New Roman" panose="02020603050405020304" pitchFamily="18" charset="0"/>
                    <a:ea typeface="Times New Roman" panose="02020603050405020304" pitchFamily="18" charset="0"/>
                  </a:rPr>
                  <a:t>maximize</a:t>
                </a:r>
                <a:r>
                  <a:rPr lang="en-US" sz="1400" dirty="0">
                    <a:effectLst/>
                    <a:latin typeface="Times New Roman" panose="02020603050405020304" pitchFamily="18" charset="0"/>
                    <a:ea typeface="Times New Roman" panose="02020603050405020304" pitchFamily="18" charset="0"/>
                  </a:rPr>
                  <a:t> this log-likelihood by adjusting </a:t>
                </a:r>
                <a14:m>
                  <m:oMath xmlns:m="http://schemas.openxmlformats.org/officeDocument/2006/math">
                    <m:r>
                      <m:rPr>
                        <m:sty m:val="p"/>
                      </m:rPr>
                      <a:rPr lang="en-US" sz="1400">
                        <a:effectLst/>
                        <a:latin typeface="Cambria Math" panose="02040503050406030204" pitchFamily="18" charset="0"/>
                        <a:ea typeface="Times New Roman" panose="02020603050405020304" pitchFamily="18" charset="0"/>
                      </a:rPr>
                      <m:t>a</m:t>
                    </m:r>
                  </m:oMath>
                </a14:m>
                <a:r>
                  <a:rPr lang="en-US" sz="1400" dirty="0">
                    <a:effectLst/>
                    <a:latin typeface="Times New Roman" panose="02020603050405020304" pitchFamily="18" charset="0"/>
                    <a:ea typeface="Times New Roman" panose="02020603050405020304" pitchFamily="18" charset="0"/>
                  </a:rPr>
                  <a:t> and b.</a:t>
                </a:r>
              </a:p>
            </p:txBody>
          </p:sp>
        </mc:Choice>
        <mc:Fallback xmlns="">
          <p:sp>
            <p:nvSpPr>
              <p:cNvPr id="7" name="TextBox 6">
                <a:extLst>
                  <a:ext uri="{FF2B5EF4-FFF2-40B4-BE49-F238E27FC236}">
                    <a16:creationId xmlns:a16="http://schemas.microsoft.com/office/drawing/2014/main" id="{B936B868-C340-8FE3-695D-19777A37704C}"/>
                  </a:ext>
                </a:extLst>
              </p:cNvPr>
              <p:cNvSpPr txBox="1">
                <a:spLocks noRot="1" noChangeAspect="1" noMove="1" noResize="1" noEditPoints="1" noAdjustHandles="1" noChangeArrowheads="1" noChangeShapeType="1" noTextEdit="1"/>
              </p:cNvSpPr>
              <p:nvPr/>
            </p:nvSpPr>
            <p:spPr>
              <a:xfrm>
                <a:off x="1958367" y="3662282"/>
                <a:ext cx="5740010" cy="1084912"/>
              </a:xfrm>
              <a:prstGeom prst="rect">
                <a:avLst/>
              </a:prstGeom>
              <a:blipFill>
                <a:blip r:embed="rId2"/>
                <a:stretch>
                  <a:fillRect l="-442" t="-1163" b="-4651"/>
                </a:stretch>
              </a:blipFill>
            </p:spPr>
            <p:txBody>
              <a:bodyPr/>
              <a:lstStyle/>
              <a:p>
                <a:r>
                  <a:rPr lang="en-US">
                    <a:noFill/>
                  </a:rPr>
                  <a:t> </a:t>
                </a:r>
              </a:p>
            </p:txBody>
          </p:sp>
        </mc:Fallback>
      </mc:AlternateContent>
    </p:spTree>
    <p:extLst>
      <p:ext uri="{BB962C8B-B14F-4D97-AF65-F5344CB8AC3E}">
        <p14:creationId xmlns:p14="http://schemas.microsoft.com/office/powerpoint/2010/main" val="30279086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DE2C8F-DF11-0513-0A7C-B6D2BB87232E}"/>
              </a:ext>
            </a:extLst>
          </p:cNvPr>
          <p:cNvSpPr>
            <a:spLocks noGrp="1"/>
          </p:cNvSpPr>
          <p:nvPr>
            <p:ph type="title"/>
          </p:nvPr>
        </p:nvSpPr>
        <p:spPr/>
        <p:txBody>
          <a:bodyPr>
            <a:normAutofit fontScale="90000"/>
          </a:bodyPr>
          <a:lstStyle/>
          <a:p>
            <a:r>
              <a:rPr lang="en-US" dirty="0"/>
              <a:t>Logistic Regression Implementation</a:t>
            </a:r>
          </a:p>
        </p:txBody>
      </p:sp>
      <p:grpSp>
        <p:nvGrpSpPr>
          <p:cNvPr id="12" name="Google Shape;439;p18">
            <a:extLst>
              <a:ext uri="{FF2B5EF4-FFF2-40B4-BE49-F238E27FC236}">
                <a16:creationId xmlns:a16="http://schemas.microsoft.com/office/drawing/2014/main" id="{4552E770-9136-8F26-0F13-B87F157C5D72}"/>
              </a:ext>
            </a:extLst>
          </p:cNvPr>
          <p:cNvGrpSpPr/>
          <p:nvPr/>
        </p:nvGrpSpPr>
        <p:grpSpPr>
          <a:xfrm>
            <a:off x="828238" y="1186412"/>
            <a:ext cx="7313438" cy="3614189"/>
            <a:chOff x="3961063" y="4333875"/>
            <a:chExt cx="4614932" cy="3614189"/>
          </a:xfrm>
        </p:grpSpPr>
        <p:sp>
          <p:nvSpPr>
            <p:cNvPr id="13" name="Google Shape;440;p18">
              <a:extLst>
                <a:ext uri="{FF2B5EF4-FFF2-40B4-BE49-F238E27FC236}">
                  <a16:creationId xmlns:a16="http://schemas.microsoft.com/office/drawing/2014/main" id="{F6D2E683-19AA-3AD6-BB98-AAB354D817E2}"/>
                </a:ext>
              </a:extLst>
            </p:cNvPr>
            <p:cNvSpPr/>
            <p:nvPr/>
          </p:nvSpPr>
          <p:spPr>
            <a:xfrm>
              <a:off x="4355471" y="5096152"/>
              <a:ext cx="4220524" cy="2851912"/>
            </a:xfrm>
            <a:prstGeom prst="roundRect">
              <a:avLst>
                <a:gd name="adj" fmla="val 50000"/>
              </a:avLst>
            </a:prstGeom>
            <a:solidFill>
              <a:srgbClr val="2776EA">
                <a:alpha val="12549"/>
              </a:srgbClr>
            </a:solidFill>
            <a:ln>
              <a:noFill/>
            </a:ln>
          </p:spPr>
          <p:txBody>
            <a:bodyPr spcFirstLastPara="1" wrap="square" lIns="91425" tIns="91425" rIns="91425" bIns="91425" anchor="ctr" anchorCtr="0">
              <a:noAutofit/>
            </a:bodyPr>
            <a:lstStyle/>
            <a:p>
              <a:pPr lvl="0"/>
              <a:r>
                <a:rPr lang="en-US" dirty="0"/>
                <a:t>                                </a:t>
              </a:r>
              <a:endParaRPr dirty="0"/>
            </a:p>
          </p:txBody>
        </p:sp>
        <p:sp>
          <p:nvSpPr>
            <p:cNvPr id="14" name="Google Shape;441;p18">
              <a:extLst>
                <a:ext uri="{FF2B5EF4-FFF2-40B4-BE49-F238E27FC236}">
                  <a16:creationId xmlns:a16="http://schemas.microsoft.com/office/drawing/2014/main" id="{C8F895B4-2983-D0F5-7947-556D0AA0314F}"/>
                </a:ext>
              </a:extLst>
            </p:cNvPr>
            <p:cNvSpPr/>
            <p:nvPr/>
          </p:nvSpPr>
          <p:spPr>
            <a:xfrm>
              <a:off x="3961063" y="4333875"/>
              <a:ext cx="2911656" cy="464400"/>
            </a:xfrm>
            <a:prstGeom prst="roundRect">
              <a:avLst>
                <a:gd name="adj" fmla="val 50000"/>
              </a:avLst>
            </a:prstGeom>
            <a:solidFill>
              <a:schemeClr val="accent1">
                <a:lumMod val="20000"/>
                <a:lumOff val="80000"/>
              </a:schemeClr>
            </a:solidFill>
            <a:ln>
              <a:noFill/>
            </a:ln>
          </p:spPr>
          <p:txBody>
            <a:bodyPr spcFirstLastPara="1" wrap="square" lIns="91425" tIns="91425" rIns="91425" bIns="91425" anchor="ctr" anchorCtr="0">
              <a:noAutofit/>
            </a:bodyPr>
            <a:lstStyle/>
            <a:p>
              <a:pPr marL="0" marR="0">
                <a:spcBef>
                  <a:spcPts val="200"/>
                </a:spcBef>
                <a:spcAft>
                  <a:spcPts val="0"/>
                </a:spcAft>
              </a:pPr>
              <a:r>
                <a:rPr lang="en-US" sz="1800" b="1" dirty="0">
                  <a:effectLst/>
                  <a:latin typeface="Times New Roman" panose="02020603050405020304" pitchFamily="18" charset="0"/>
                  <a:ea typeface="Calibri" panose="020F0502020204030204" pitchFamily="34" charset="0"/>
                </a:rPr>
                <a:t>Update the Coefficients Using Regression</a:t>
              </a:r>
              <a:r>
                <a:rPr lang="en-US" sz="2400" dirty="0">
                  <a:effectLst/>
                </a:rPr>
                <a:t> </a:t>
              </a:r>
              <a:endParaRPr lang="en-US" sz="1800" b="1" kern="100" dirty="0">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endParaRPr>
            </a:p>
          </p:txBody>
        </p:sp>
      </p:gr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C755590A-02F1-5F13-4FC5-0D8216990E77}"/>
                  </a:ext>
                </a:extLst>
              </p:cNvPr>
              <p:cNvSpPr txBox="1"/>
              <p:nvPr/>
            </p:nvSpPr>
            <p:spPr>
              <a:xfrm>
                <a:off x="2294792" y="2054349"/>
                <a:ext cx="5090746" cy="2539157"/>
              </a:xfrm>
              <a:prstGeom prst="rect">
                <a:avLst/>
              </a:prstGeom>
              <a:noFill/>
            </p:spPr>
            <p:txBody>
              <a:bodyPr wrap="square">
                <a:spAutoFit/>
              </a:bodyPr>
              <a:lstStyle/>
              <a:p>
                <a:pPr marL="0" marR="0">
                  <a:spcBef>
                    <a:spcPts val="900"/>
                  </a:spcBef>
                  <a:spcAft>
                    <a:spcPts val="9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The regression is done using excel solver. The coefficients of independent variables (slope and the intercept values are found). The Sum of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logL</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is maximized by adjusting the convergence and using the learning rate of 0.0001 (</a:t>
                </a:r>
                <a14:m>
                  <m:oMath xmlns:m="http://schemas.openxmlformats.org/officeDocument/2006/math">
                    <m:r>
                      <a:rPr lang="en-US" sz="1800" i="1">
                        <a:effectLst/>
                        <a:latin typeface="Cambria Math" panose="02040503050406030204" pitchFamily="18" charset="0"/>
                        <a:ea typeface="Calibri" panose="020F0502020204030204" pitchFamily="34" charset="0"/>
                        <a:cs typeface="Times New Roman" panose="02020603050405020304" pitchFamily="18" charset="0"/>
                      </a:rPr>
                      <m:t>𝛼</m:t>
                    </m:r>
                  </m:oMath>
                </a14:m>
                <a:r>
                  <a:rPr lang="en-US" sz="1800" dirty="0">
                    <a:effectLst/>
                    <a:latin typeface="Times New Roman" panose="02020603050405020304" pitchFamily="18" charset="0"/>
                    <a:ea typeface="Calibri" panose="020F0502020204030204" pitchFamily="34" charset="0"/>
                    <a:cs typeface="Times New Roman" panose="02020603050405020304" pitchFamily="18" charset="0"/>
                  </a:rPr>
                  <a:t>).</a:t>
                </a:r>
              </a:p>
              <a:p>
                <a:pPr marL="0" marR="0">
                  <a:spcBef>
                    <a:spcPts val="900"/>
                  </a:spcBef>
                  <a:spcAft>
                    <a:spcPts val="9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Below Regression was carried out and the coefficients and Likelihood along with the predicted classifications were calculated using excel solver.</a:t>
                </a:r>
              </a:p>
            </p:txBody>
          </p:sp>
        </mc:Choice>
        <mc:Fallback xmlns="">
          <p:sp>
            <p:nvSpPr>
              <p:cNvPr id="16" name="TextBox 15">
                <a:extLst>
                  <a:ext uri="{FF2B5EF4-FFF2-40B4-BE49-F238E27FC236}">
                    <a16:creationId xmlns:a16="http://schemas.microsoft.com/office/drawing/2014/main" id="{C755590A-02F1-5F13-4FC5-0D8216990E77}"/>
                  </a:ext>
                </a:extLst>
              </p:cNvPr>
              <p:cNvSpPr txBox="1">
                <a:spLocks noRot="1" noChangeAspect="1" noMove="1" noResize="1" noEditPoints="1" noAdjustHandles="1" noChangeArrowheads="1" noChangeShapeType="1" noTextEdit="1"/>
              </p:cNvSpPr>
              <p:nvPr/>
            </p:nvSpPr>
            <p:spPr>
              <a:xfrm>
                <a:off x="2294792" y="2054349"/>
                <a:ext cx="5090746" cy="2539157"/>
              </a:xfrm>
              <a:prstGeom prst="rect">
                <a:avLst/>
              </a:prstGeom>
              <a:blipFill>
                <a:blip r:embed="rId2"/>
                <a:stretch>
                  <a:fillRect l="-995" t="-995" b="-2985"/>
                </a:stretch>
              </a:blipFill>
            </p:spPr>
            <p:txBody>
              <a:bodyPr/>
              <a:lstStyle/>
              <a:p>
                <a:r>
                  <a:rPr lang="en-US">
                    <a:noFill/>
                  </a:rPr>
                  <a:t> </a:t>
                </a:r>
              </a:p>
            </p:txBody>
          </p:sp>
        </mc:Fallback>
      </mc:AlternateContent>
      <p:grpSp>
        <p:nvGrpSpPr>
          <p:cNvPr id="3" name="Google Shape;475;p19">
            <a:extLst>
              <a:ext uri="{FF2B5EF4-FFF2-40B4-BE49-F238E27FC236}">
                <a16:creationId xmlns:a16="http://schemas.microsoft.com/office/drawing/2014/main" id="{C391EAD5-3A85-FBDE-DDFE-1F31DE918371}"/>
              </a:ext>
            </a:extLst>
          </p:cNvPr>
          <p:cNvGrpSpPr/>
          <p:nvPr/>
        </p:nvGrpSpPr>
        <p:grpSpPr>
          <a:xfrm>
            <a:off x="7154780" y="745921"/>
            <a:ext cx="1180542" cy="995673"/>
            <a:chOff x="-2429875" y="2285350"/>
            <a:chExt cx="949783" cy="995673"/>
          </a:xfrm>
        </p:grpSpPr>
        <p:sp>
          <p:nvSpPr>
            <p:cNvPr id="4" name="Google Shape;476;p19">
              <a:extLst>
                <a:ext uri="{FF2B5EF4-FFF2-40B4-BE49-F238E27FC236}">
                  <a16:creationId xmlns:a16="http://schemas.microsoft.com/office/drawing/2014/main" id="{40E5D792-D6CE-1F4F-EB22-AA2EB0D2078E}"/>
                </a:ext>
              </a:extLst>
            </p:cNvPr>
            <p:cNvSpPr/>
            <p:nvPr/>
          </p:nvSpPr>
          <p:spPr>
            <a:xfrm>
              <a:off x="-2132002" y="2285350"/>
              <a:ext cx="348957" cy="302025"/>
            </a:xfrm>
            <a:custGeom>
              <a:avLst/>
              <a:gdLst/>
              <a:ahLst/>
              <a:cxnLst/>
              <a:rect l="l" t="t" r="r" b="b"/>
              <a:pathLst>
                <a:path w="27337" h="23665" extrusionOk="0">
                  <a:moveTo>
                    <a:pt x="6831" y="1"/>
                  </a:moveTo>
                  <a:lnTo>
                    <a:pt x="1" y="11840"/>
                  </a:lnTo>
                  <a:lnTo>
                    <a:pt x="6831" y="23665"/>
                  </a:lnTo>
                  <a:lnTo>
                    <a:pt x="20492" y="23665"/>
                  </a:lnTo>
                  <a:lnTo>
                    <a:pt x="27336" y="11840"/>
                  </a:lnTo>
                  <a:lnTo>
                    <a:pt x="2049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477;p19">
              <a:extLst>
                <a:ext uri="{FF2B5EF4-FFF2-40B4-BE49-F238E27FC236}">
                  <a16:creationId xmlns:a16="http://schemas.microsoft.com/office/drawing/2014/main" id="{D765AEAB-86B8-2DD8-1D55-E98295E6C463}"/>
                </a:ext>
              </a:extLst>
            </p:cNvPr>
            <p:cNvSpPr/>
            <p:nvPr/>
          </p:nvSpPr>
          <p:spPr>
            <a:xfrm>
              <a:off x="-2132002" y="2285350"/>
              <a:ext cx="348957" cy="302025"/>
            </a:xfrm>
            <a:custGeom>
              <a:avLst/>
              <a:gdLst/>
              <a:ahLst/>
              <a:cxnLst/>
              <a:rect l="l" t="t" r="r" b="b"/>
              <a:pathLst>
                <a:path w="27337" h="23665" fill="none" extrusionOk="0">
                  <a:moveTo>
                    <a:pt x="20492" y="1"/>
                  </a:moveTo>
                  <a:lnTo>
                    <a:pt x="6831" y="1"/>
                  </a:lnTo>
                  <a:lnTo>
                    <a:pt x="1" y="11840"/>
                  </a:lnTo>
                  <a:lnTo>
                    <a:pt x="6831" y="23665"/>
                  </a:lnTo>
                  <a:lnTo>
                    <a:pt x="20492" y="23665"/>
                  </a:lnTo>
                  <a:lnTo>
                    <a:pt x="27336" y="11840"/>
                  </a:lnTo>
                  <a:lnTo>
                    <a:pt x="20492"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478;p19">
              <a:extLst>
                <a:ext uri="{FF2B5EF4-FFF2-40B4-BE49-F238E27FC236}">
                  <a16:creationId xmlns:a16="http://schemas.microsoft.com/office/drawing/2014/main" id="{4691E3DF-0982-D6D9-8CB8-B00D37188F65}"/>
                </a:ext>
              </a:extLst>
            </p:cNvPr>
            <p:cNvSpPr/>
            <p:nvPr/>
          </p:nvSpPr>
          <p:spPr>
            <a:xfrm>
              <a:off x="-1837767" y="2457712"/>
              <a:ext cx="348957" cy="302037"/>
            </a:xfrm>
            <a:custGeom>
              <a:avLst/>
              <a:gdLst/>
              <a:ahLst/>
              <a:cxnLst/>
              <a:rect l="l" t="t" r="r" b="b"/>
              <a:pathLst>
                <a:path w="27337" h="23666" extrusionOk="0">
                  <a:moveTo>
                    <a:pt x="6846" y="1"/>
                  </a:moveTo>
                  <a:lnTo>
                    <a:pt x="1" y="11826"/>
                  </a:lnTo>
                  <a:lnTo>
                    <a:pt x="6846" y="23665"/>
                  </a:lnTo>
                  <a:lnTo>
                    <a:pt x="20506" y="23665"/>
                  </a:lnTo>
                  <a:lnTo>
                    <a:pt x="27337" y="11826"/>
                  </a:lnTo>
                  <a:lnTo>
                    <a:pt x="2050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479;p19">
              <a:extLst>
                <a:ext uri="{FF2B5EF4-FFF2-40B4-BE49-F238E27FC236}">
                  <a16:creationId xmlns:a16="http://schemas.microsoft.com/office/drawing/2014/main" id="{F7D93981-DD75-B56B-C89B-774CD6A75601}"/>
                </a:ext>
              </a:extLst>
            </p:cNvPr>
            <p:cNvSpPr/>
            <p:nvPr/>
          </p:nvSpPr>
          <p:spPr>
            <a:xfrm>
              <a:off x="-2132002" y="2638613"/>
              <a:ext cx="348957" cy="302216"/>
            </a:xfrm>
            <a:custGeom>
              <a:avLst/>
              <a:gdLst/>
              <a:ahLst/>
              <a:cxnLst/>
              <a:rect l="l" t="t" r="r" b="b"/>
              <a:pathLst>
                <a:path w="27337" h="23680" extrusionOk="0">
                  <a:moveTo>
                    <a:pt x="6831" y="1"/>
                  </a:moveTo>
                  <a:lnTo>
                    <a:pt x="1" y="11840"/>
                  </a:lnTo>
                  <a:lnTo>
                    <a:pt x="6831" y="23679"/>
                  </a:lnTo>
                  <a:lnTo>
                    <a:pt x="20492" y="23679"/>
                  </a:lnTo>
                  <a:lnTo>
                    <a:pt x="27336" y="11840"/>
                  </a:lnTo>
                  <a:lnTo>
                    <a:pt x="2049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480;p19">
              <a:extLst>
                <a:ext uri="{FF2B5EF4-FFF2-40B4-BE49-F238E27FC236}">
                  <a16:creationId xmlns:a16="http://schemas.microsoft.com/office/drawing/2014/main" id="{B505120F-1A2B-386D-DDC6-8101D263A97A}"/>
                </a:ext>
              </a:extLst>
            </p:cNvPr>
            <p:cNvSpPr/>
            <p:nvPr/>
          </p:nvSpPr>
          <p:spPr>
            <a:xfrm>
              <a:off x="-2132002" y="2638613"/>
              <a:ext cx="348957" cy="302216"/>
            </a:xfrm>
            <a:custGeom>
              <a:avLst/>
              <a:gdLst/>
              <a:ahLst/>
              <a:cxnLst/>
              <a:rect l="l" t="t" r="r" b="b"/>
              <a:pathLst>
                <a:path w="27337" h="23680" fill="none" extrusionOk="0">
                  <a:moveTo>
                    <a:pt x="20492" y="1"/>
                  </a:moveTo>
                  <a:lnTo>
                    <a:pt x="6831" y="1"/>
                  </a:lnTo>
                  <a:lnTo>
                    <a:pt x="1" y="11840"/>
                  </a:lnTo>
                  <a:lnTo>
                    <a:pt x="6831" y="23679"/>
                  </a:lnTo>
                  <a:lnTo>
                    <a:pt x="20492" y="23679"/>
                  </a:lnTo>
                  <a:lnTo>
                    <a:pt x="27336" y="11840"/>
                  </a:lnTo>
                  <a:lnTo>
                    <a:pt x="20492"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481;p19">
              <a:extLst>
                <a:ext uri="{FF2B5EF4-FFF2-40B4-BE49-F238E27FC236}">
                  <a16:creationId xmlns:a16="http://schemas.microsoft.com/office/drawing/2014/main" id="{406FB3CB-D9E3-5565-C7D0-6C927899A68E}"/>
                </a:ext>
              </a:extLst>
            </p:cNvPr>
            <p:cNvSpPr/>
            <p:nvPr/>
          </p:nvSpPr>
          <p:spPr>
            <a:xfrm>
              <a:off x="-1829036" y="2804262"/>
              <a:ext cx="348944" cy="302025"/>
            </a:xfrm>
            <a:custGeom>
              <a:avLst/>
              <a:gdLst/>
              <a:ahLst/>
              <a:cxnLst/>
              <a:rect l="l" t="t" r="r" b="b"/>
              <a:pathLst>
                <a:path w="27336" h="23665" extrusionOk="0">
                  <a:moveTo>
                    <a:pt x="6830" y="0"/>
                  </a:moveTo>
                  <a:lnTo>
                    <a:pt x="0" y="11826"/>
                  </a:lnTo>
                  <a:lnTo>
                    <a:pt x="6830" y="23665"/>
                  </a:lnTo>
                  <a:lnTo>
                    <a:pt x="20505" y="23665"/>
                  </a:lnTo>
                  <a:lnTo>
                    <a:pt x="27336" y="11826"/>
                  </a:lnTo>
                  <a:lnTo>
                    <a:pt x="2050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482;p19">
              <a:extLst>
                <a:ext uri="{FF2B5EF4-FFF2-40B4-BE49-F238E27FC236}">
                  <a16:creationId xmlns:a16="http://schemas.microsoft.com/office/drawing/2014/main" id="{21CB02F4-E3FE-AA92-5871-4F4CB01BD940}"/>
                </a:ext>
              </a:extLst>
            </p:cNvPr>
            <p:cNvSpPr/>
            <p:nvPr/>
          </p:nvSpPr>
          <p:spPr>
            <a:xfrm>
              <a:off x="-2429875" y="2463711"/>
              <a:ext cx="348957" cy="302203"/>
            </a:xfrm>
            <a:custGeom>
              <a:avLst/>
              <a:gdLst/>
              <a:ahLst/>
              <a:cxnLst/>
              <a:rect l="l" t="t" r="r" b="b"/>
              <a:pathLst>
                <a:path w="27337" h="23679" extrusionOk="0">
                  <a:moveTo>
                    <a:pt x="6831" y="0"/>
                  </a:moveTo>
                  <a:lnTo>
                    <a:pt x="1" y="11840"/>
                  </a:lnTo>
                  <a:lnTo>
                    <a:pt x="6831" y="23679"/>
                  </a:lnTo>
                  <a:lnTo>
                    <a:pt x="20506" y="23679"/>
                  </a:lnTo>
                  <a:lnTo>
                    <a:pt x="27336" y="11840"/>
                  </a:lnTo>
                  <a:lnTo>
                    <a:pt x="205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483;p19">
              <a:extLst>
                <a:ext uri="{FF2B5EF4-FFF2-40B4-BE49-F238E27FC236}">
                  <a16:creationId xmlns:a16="http://schemas.microsoft.com/office/drawing/2014/main" id="{7030B77E-0E14-1398-F217-45DEDD41F744}"/>
                </a:ext>
              </a:extLst>
            </p:cNvPr>
            <p:cNvSpPr/>
            <p:nvPr/>
          </p:nvSpPr>
          <p:spPr>
            <a:xfrm>
              <a:off x="-2429875" y="2811524"/>
              <a:ext cx="348957" cy="302216"/>
            </a:xfrm>
            <a:custGeom>
              <a:avLst/>
              <a:gdLst/>
              <a:ahLst/>
              <a:cxnLst/>
              <a:rect l="l" t="t" r="r" b="b"/>
              <a:pathLst>
                <a:path w="27337" h="23680" extrusionOk="0">
                  <a:moveTo>
                    <a:pt x="6831" y="1"/>
                  </a:moveTo>
                  <a:lnTo>
                    <a:pt x="1" y="11840"/>
                  </a:lnTo>
                  <a:lnTo>
                    <a:pt x="6831" y="23679"/>
                  </a:lnTo>
                  <a:lnTo>
                    <a:pt x="20506" y="23679"/>
                  </a:lnTo>
                  <a:lnTo>
                    <a:pt x="27336" y="11840"/>
                  </a:lnTo>
                  <a:lnTo>
                    <a:pt x="2050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484;p19">
              <a:extLst>
                <a:ext uri="{FF2B5EF4-FFF2-40B4-BE49-F238E27FC236}">
                  <a16:creationId xmlns:a16="http://schemas.microsoft.com/office/drawing/2014/main" id="{822017C5-5E87-9AB2-00F5-BE34D7F8DEF9}"/>
                </a:ext>
              </a:extLst>
            </p:cNvPr>
            <p:cNvSpPr/>
            <p:nvPr/>
          </p:nvSpPr>
          <p:spPr>
            <a:xfrm>
              <a:off x="-2126195" y="2978806"/>
              <a:ext cx="348957" cy="302216"/>
            </a:xfrm>
            <a:custGeom>
              <a:avLst/>
              <a:gdLst/>
              <a:ahLst/>
              <a:cxnLst/>
              <a:rect l="l" t="t" r="r" b="b"/>
              <a:pathLst>
                <a:path w="27337" h="23680" extrusionOk="0">
                  <a:moveTo>
                    <a:pt x="6831" y="0"/>
                  </a:moveTo>
                  <a:lnTo>
                    <a:pt x="1" y="11840"/>
                  </a:lnTo>
                  <a:lnTo>
                    <a:pt x="6831" y="23679"/>
                  </a:lnTo>
                  <a:lnTo>
                    <a:pt x="20506" y="23679"/>
                  </a:lnTo>
                  <a:lnTo>
                    <a:pt x="27337" y="11840"/>
                  </a:lnTo>
                  <a:lnTo>
                    <a:pt x="205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8532269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1CF4CC6B-48B9-E7CC-E57F-DF9551F96C97}"/>
              </a:ext>
            </a:extLst>
          </p:cNvPr>
          <p:cNvSpPr>
            <a:spLocks noGrp="1"/>
          </p:cNvSpPr>
          <p:nvPr>
            <p:ph type="title"/>
          </p:nvPr>
        </p:nvSpPr>
        <p:spPr/>
        <p:txBody>
          <a:bodyPr>
            <a:normAutofit fontScale="90000"/>
          </a:bodyPr>
          <a:lstStyle/>
          <a:p>
            <a:r>
              <a:rPr lang="en-US" dirty="0"/>
              <a:t>Project Scope</a:t>
            </a:r>
          </a:p>
        </p:txBody>
      </p:sp>
      <p:sp>
        <p:nvSpPr>
          <p:cNvPr id="10" name="Google Shape;440;p18">
            <a:extLst>
              <a:ext uri="{FF2B5EF4-FFF2-40B4-BE49-F238E27FC236}">
                <a16:creationId xmlns:a16="http://schemas.microsoft.com/office/drawing/2014/main" id="{DBC08E70-052B-DD33-2B3A-9F6304EA6AA5}"/>
              </a:ext>
            </a:extLst>
          </p:cNvPr>
          <p:cNvSpPr/>
          <p:nvPr/>
        </p:nvSpPr>
        <p:spPr>
          <a:xfrm>
            <a:off x="536332" y="914400"/>
            <a:ext cx="8229600" cy="3894993"/>
          </a:xfrm>
          <a:prstGeom prst="roundRect">
            <a:avLst>
              <a:gd name="adj" fmla="val 50000"/>
            </a:avLst>
          </a:prstGeom>
          <a:solidFill>
            <a:srgbClr val="2776EA">
              <a:alpha val="12549"/>
            </a:srgbClr>
          </a:solidFill>
          <a:ln>
            <a:noFill/>
          </a:ln>
        </p:spPr>
        <p:txBody>
          <a:bodyPr spcFirstLastPara="1" wrap="square" lIns="91425" tIns="91425" rIns="91425" bIns="91425" anchor="ctr" anchorCtr="0">
            <a:noAutofit/>
          </a:bodyPr>
          <a:lstStyle/>
          <a:p>
            <a:pPr marR="0" lvl="0">
              <a:lnSpc>
                <a:spcPct val="107000"/>
              </a:lnSpc>
              <a:spcBef>
                <a:spcPts val="200"/>
              </a:spcBef>
              <a:spcAft>
                <a:spcPts val="800"/>
              </a:spcAft>
            </a:pPr>
            <a:endParaRPr lang="en-US"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2" name="TextBox 1">
            <a:extLst>
              <a:ext uri="{FF2B5EF4-FFF2-40B4-BE49-F238E27FC236}">
                <a16:creationId xmlns:a16="http://schemas.microsoft.com/office/drawing/2014/main" id="{25B9732F-5FFD-E311-A55E-E9527895C0B8}"/>
              </a:ext>
            </a:extLst>
          </p:cNvPr>
          <p:cNvSpPr txBox="1"/>
          <p:nvPr/>
        </p:nvSpPr>
        <p:spPr>
          <a:xfrm>
            <a:off x="1847088" y="1234440"/>
            <a:ext cx="5907024" cy="2638992"/>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Aim: To apply supervised ML techniques for early and accurate CVD prediction.</a:t>
            </a:r>
          </a:p>
          <a:p>
            <a:pPr marL="285750" indent="-285750">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Integrates feature engineering with model training using real-world clinical data.</a:t>
            </a:r>
          </a:p>
          <a:p>
            <a:pPr marL="285750" indent="-285750">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Applies engineering management principles to optimize ML workflows.</a:t>
            </a:r>
          </a:p>
          <a:p>
            <a:pPr marL="285750" indent="-285750">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Tools used: Python, Scikit-learn, visualization libraries.</a:t>
            </a:r>
          </a:p>
          <a:p>
            <a:pPr marL="285750" indent="-285750">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Focus on bridging </a:t>
            </a:r>
            <a:r>
              <a:rPr lang="en-US" b="1" dirty="0">
                <a:latin typeface="Times New Roman" panose="02020603050405020304" pitchFamily="18" charset="0"/>
                <a:cs typeface="Times New Roman" panose="02020603050405020304" pitchFamily="18" charset="0"/>
              </a:rPr>
              <a:t>technical performance</a:t>
            </a:r>
            <a:r>
              <a:rPr lang="en-US" dirty="0">
                <a:latin typeface="Times New Roman" panose="02020603050405020304" pitchFamily="18" charset="0"/>
                <a:cs typeface="Times New Roman" panose="02020603050405020304" pitchFamily="18" charset="0"/>
              </a:rPr>
              <a:t> with </a:t>
            </a:r>
            <a:r>
              <a:rPr lang="en-US" b="1" dirty="0">
                <a:latin typeface="Times New Roman" panose="02020603050405020304" pitchFamily="18" charset="0"/>
                <a:cs typeface="Times New Roman" panose="02020603050405020304" pitchFamily="18" charset="0"/>
              </a:rPr>
              <a:t>operational healthcare efficiency</a:t>
            </a:r>
            <a:r>
              <a:rPr lang="en-US"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369943124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DE2C8F-DF11-0513-0A7C-B6D2BB87232E}"/>
              </a:ext>
            </a:extLst>
          </p:cNvPr>
          <p:cNvSpPr>
            <a:spLocks noGrp="1"/>
          </p:cNvSpPr>
          <p:nvPr>
            <p:ph type="title"/>
          </p:nvPr>
        </p:nvSpPr>
        <p:spPr/>
        <p:txBody>
          <a:bodyPr>
            <a:normAutofit fontScale="90000"/>
          </a:bodyPr>
          <a:lstStyle/>
          <a:p>
            <a:r>
              <a:rPr lang="en-US" dirty="0"/>
              <a:t>Logistic Regression Implementation</a:t>
            </a:r>
          </a:p>
        </p:txBody>
      </p:sp>
      <p:grpSp>
        <p:nvGrpSpPr>
          <p:cNvPr id="12" name="Google Shape;439;p18">
            <a:extLst>
              <a:ext uri="{FF2B5EF4-FFF2-40B4-BE49-F238E27FC236}">
                <a16:creationId xmlns:a16="http://schemas.microsoft.com/office/drawing/2014/main" id="{4552E770-9136-8F26-0F13-B87F157C5D72}"/>
              </a:ext>
            </a:extLst>
          </p:cNvPr>
          <p:cNvGrpSpPr/>
          <p:nvPr/>
        </p:nvGrpSpPr>
        <p:grpSpPr>
          <a:xfrm>
            <a:off x="828238" y="1186412"/>
            <a:ext cx="7313438" cy="3614189"/>
            <a:chOff x="3961063" y="4333875"/>
            <a:chExt cx="4614932" cy="3614189"/>
          </a:xfrm>
        </p:grpSpPr>
        <p:sp>
          <p:nvSpPr>
            <p:cNvPr id="13" name="Google Shape;440;p18">
              <a:extLst>
                <a:ext uri="{FF2B5EF4-FFF2-40B4-BE49-F238E27FC236}">
                  <a16:creationId xmlns:a16="http://schemas.microsoft.com/office/drawing/2014/main" id="{F6D2E683-19AA-3AD6-BB98-AAB354D817E2}"/>
                </a:ext>
              </a:extLst>
            </p:cNvPr>
            <p:cNvSpPr/>
            <p:nvPr/>
          </p:nvSpPr>
          <p:spPr>
            <a:xfrm>
              <a:off x="4355471" y="5096152"/>
              <a:ext cx="4220524" cy="2851912"/>
            </a:xfrm>
            <a:prstGeom prst="roundRect">
              <a:avLst>
                <a:gd name="adj" fmla="val 50000"/>
              </a:avLst>
            </a:prstGeom>
            <a:solidFill>
              <a:srgbClr val="2776EA">
                <a:alpha val="12549"/>
              </a:srgbClr>
            </a:solidFill>
            <a:ln>
              <a:noFill/>
            </a:ln>
          </p:spPr>
          <p:txBody>
            <a:bodyPr spcFirstLastPara="1" wrap="square" lIns="91425" tIns="91425" rIns="91425" bIns="91425" anchor="ctr" anchorCtr="0">
              <a:noAutofit/>
            </a:bodyPr>
            <a:lstStyle/>
            <a:p>
              <a:pPr lvl="0"/>
              <a:r>
                <a:rPr lang="en-US" dirty="0"/>
                <a:t>                                </a:t>
              </a:r>
              <a:endParaRPr dirty="0"/>
            </a:p>
          </p:txBody>
        </p:sp>
        <p:sp>
          <p:nvSpPr>
            <p:cNvPr id="14" name="Google Shape;441;p18">
              <a:extLst>
                <a:ext uri="{FF2B5EF4-FFF2-40B4-BE49-F238E27FC236}">
                  <a16:creationId xmlns:a16="http://schemas.microsoft.com/office/drawing/2014/main" id="{C8F895B4-2983-D0F5-7947-556D0AA0314F}"/>
                </a:ext>
              </a:extLst>
            </p:cNvPr>
            <p:cNvSpPr/>
            <p:nvPr/>
          </p:nvSpPr>
          <p:spPr>
            <a:xfrm>
              <a:off x="3961063" y="4333875"/>
              <a:ext cx="3378162" cy="585238"/>
            </a:xfrm>
            <a:prstGeom prst="roundRect">
              <a:avLst>
                <a:gd name="adj" fmla="val 50000"/>
              </a:avLst>
            </a:prstGeom>
            <a:solidFill>
              <a:schemeClr val="accent1">
                <a:lumMod val="20000"/>
                <a:lumOff val="80000"/>
              </a:schemeClr>
            </a:solidFill>
            <a:ln>
              <a:noFill/>
            </a:ln>
          </p:spPr>
          <p:txBody>
            <a:bodyPr spcFirstLastPara="1" wrap="square" lIns="91425" tIns="91425" rIns="91425" bIns="91425" anchor="ctr" anchorCtr="0">
              <a:noAutofit/>
            </a:bodyPr>
            <a:lstStyle/>
            <a:p>
              <a:pPr marL="0" marR="0">
                <a:spcBef>
                  <a:spcPts val="200"/>
                </a:spcBef>
                <a:spcAft>
                  <a:spcPts val="0"/>
                </a:spcAft>
              </a:pPr>
              <a:r>
                <a:rPr lang="en-US" sz="1800" b="1" dirty="0">
                  <a:effectLst/>
                  <a:latin typeface="Times New Roman" panose="02020603050405020304" pitchFamily="18" charset="0"/>
                  <a:ea typeface="Calibri" panose="020F0502020204030204" pitchFamily="34" charset="0"/>
                </a:rPr>
                <a:t>Excel File for Regression for the original dataset (303).</a:t>
              </a:r>
              <a:endParaRPr lang="en-US" sz="1800" b="1" kern="100" dirty="0">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endParaRPr>
            </a:p>
          </p:txBody>
        </p:sp>
      </p:grpSp>
      <p:graphicFrame>
        <p:nvGraphicFramePr>
          <p:cNvPr id="6" name="Object 5">
            <a:extLst>
              <a:ext uri="{FF2B5EF4-FFF2-40B4-BE49-F238E27FC236}">
                <a16:creationId xmlns:a16="http://schemas.microsoft.com/office/drawing/2014/main" id="{1AAF3704-F46E-B66B-7EE0-2F94DD59A856}"/>
              </a:ext>
            </a:extLst>
          </p:cNvPr>
          <p:cNvGraphicFramePr>
            <a:graphicFrameLocks noChangeAspect="1"/>
          </p:cNvGraphicFramePr>
          <p:nvPr>
            <p:extLst>
              <p:ext uri="{D42A27DB-BD31-4B8C-83A1-F6EECF244321}">
                <p14:modId xmlns:p14="http://schemas.microsoft.com/office/powerpoint/2010/main" val="1146044383"/>
              </p:ext>
            </p:extLst>
          </p:nvPr>
        </p:nvGraphicFramePr>
        <p:xfrm>
          <a:off x="2652737" y="2511826"/>
          <a:ext cx="965200" cy="609600"/>
        </p:xfrm>
        <a:graphic>
          <a:graphicData uri="http://schemas.openxmlformats.org/presentationml/2006/ole">
            <mc:AlternateContent xmlns:mc="http://schemas.openxmlformats.org/markup-compatibility/2006">
              <mc:Choice xmlns:v="urn:schemas-microsoft-com:vml" Requires="v">
                <p:oleObj name="Worksheet" showAsIcon="1" r:id="rId2" imgW="965200" imgH="609600" progId="Excel.Sheet.12">
                  <p:embed/>
                </p:oleObj>
              </mc:Choice>
              <mc:Fallback>
                <p:oleObj name="Worksheet" showAsIcon="1" r:id="rId2" imgW="965200" imgH="609600" progId="Excel.Sheet.12">
                  <p:embed/>
                  <p:pic>
                    <p:nvPicPr>
                      <p:cNvPr id="0" name=""/>
                      <p:cNvPicPr/>
                      <p:nvPr/>
                    </p:nvPicPr>
                    <p:blipFill>
                      <a:blip r:embed="rId3"/>
                      <a:stretch>
                        <a:fillRect/>
                      </a:stretch>
                    </p:blipFill>
                    <p:spPr>
                      <a:xfrm>
                        <a:off x="2652737" y="2511826"/>
                        <a:ext cx="965200" cy="609600"/>
                      </a:xfrm>
                      <a:prstGeom prst="rect">
                        <a:avLst/>
                      </a:prstGeom>
                    </p:spPr>
                  </p:pic>
                </p:oleObj>
              </mc:Fallback>
            </mc:AlternateContent>
          </a:graphicData>
        </a:graphic>
      </p:graphicFrame>
    </p:spTree>
    <p:extLst>
      <p:ext uri="{BB962C8B-B14F-4D97-AF65-F5344CB8AC3E}">
        <p14:creationId xmlns:p14="http://schemas.microsoft.com/office/powerpoint/2010/main" val="23797431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1CF4CC6B-48B9-E7CC-E57F-DF9551F96C97}"/>
              </a:ext>
            </a:extLst>
          </p:cNvPr>
          <p:cNvSpPr>
            <a:spLocks noGrp="1"/>
          </p:cNvSpPr>
          <p:nvPr>
            <p:ph type="title"/>
          </p:nvPr>
        </p:nvSpPr>
        <p:spPr/>
        <p:txBody>
          <a:bodyPr>
            <a:normAutofit fontScale="90000"/>
          </a:bodyPr>
          <a:lstStyle/>
          <a:p>
            <a:r>
              <a:rPr lang="en-US" dirty="0"/>
              <a:t>Result Discussion</a:t>
            </a:r>
          </a:p>
        </p:txBody>
      </p:sp>
      <mc:AlternateContent xmlns:mc="http://schemas.openxmlformats.org/markup-compatibility/2006" xmlns:a14="http://schemas.microsoft.com/office/drawing/2010/main">
        <mc:Choice Requires="a14">
          <p:sp>
            <p:nvSpPr>
              <p:cNvPr id="10" name="Google Shape;440;p18">
                <a:extLst>
                  <a:ext uri="{FF2B5EF4-FFF2-40B4-BE49-F238E27FC236}">
                    <a16:creationId xmlns:a16="http://schemas.microsoft.com/office/drawing/2014/main" id="{DBC08E70-052B-DD33-2B3A-9F6304EA6AA5}"/>
                  </a:ext>
                </a:extLst>
              </p:cNvPr>
              <p:cNvSpPr/>
              <p:nvPr/>
            </p:nvSpPr>
            <p:spPr>
              <a:xfrm>
                <a:off x="536332" y="914400"/>
                <a:ext cx="6761283" cy="3894993"/>
              </a:xfrm>
              <a:prstGeom prst="roundRect">
                <a:avLst>
                  <a:gd name="adj" fmla="val 50000"/>
                </a:avLst>
              </a:prstGeom>
              <a:solidFill>
                <a:srgbClr val="2776EA">
                  <a:alpha val="12549"/>
                </a:srgbClr>
              </a:solidFill>
              <a:ln>
                <a:noFill/>
              </a:ln>
            </p:spPr>
            <p:txBody>
              <a:bodyPr spcFirstLastPara="1" wrap="square" lIns="91425" tIns="91425" rIns="91425" bIns="91425" anchor="ctr" anchorCtr="0">
                <a:noAutofit/>
              </a:bodyPr>
              <a:lstStyle/>
              <a:p>
                <a:pPr marL="342900" marR="0" lvl="0" indent="-342900">
                  <a:lnSpc>
                    <a:spcPct val="107000"/>
                  </a:lnSpc>
                  <a:spcBef>
                    <a:spcPts val="200"/>
                  </a:spcBef>
                  <a:spcAft>
                    <a:spcPts val="800"/>
                  </a:spcAft>
                  <a:buFont typeface="+mj-lt"/>
                  <a:buAutoNum type="arabicPeriod"/>
                </a:pPr>
                <a:r>
                  <a:rPr lang="en-US" b="1" dirty="0">
                    <a:effectLst/>
                    <a:latin typeface="Times New Roman" panose="02020603050405020304" pitchFamily="18" charset="0"/>
                    <a:ea typeface="Times New Roman" panose="02020603050405020304" pitchFamily="18" charset="0"/>
                    <a:cs typeface="Times New Roman" panose="02020603050405020304" pitchFamily="18" charset="0"/>
                  </a:rPr>
                  <a:t>Confusion Matrix Analysis</a:t>
                </a:r>
              </a:p>
              <a:p>
                <a:pPr marL="0" marR="0">
                  <a:spcBef>
                    <a:spcPts val="900"/>
                  </a:spcBef>
                  <a:spcAft>
                    <a:spcPts val="900"/>
                  </a:spcAft>
                </a:pPr>
                <a:r>
                  <a:rPr lang="en-US" dirty="0">
                    <a:effectLst/>
                    <a:latin typeface="Times New Roman" panose="02020603050405020304" pitchFamily="18" charset="0"/>
                    <a:ea typeface="Calibri" panose="020F0502020204030204" pitchFamily="34" charset="0"/>
                    <a:cs typeface="Times New Roman" panose="02020603050405020304" pitchFamily="18" charset="0"/>
                  </a:rPr>
                  <a:t>The confusion matrix for the Logistic Regression model is:</a:t>
                </a:r>
              </a:p>
              <a:p>
                <a:pPr marL="0" marR="0">
                  <a:spcBef>
                    <a:spcPts val="900"/>
                  </a:spcBef>
                  <a:spcAft>
                    <a:spcPts val="900"/>
                  </a:spcAft>
                </a:pPr>
                <a14:m>
                  <m:oMathPara xmlns:m="http://schemas.openxmlformats.org/officeDocument/2006/math">
                    <m:oMathParaPr>
                      <m:jc m:val="centerGroup"/>
                    </m:oMathParaPr>
                    <m:oMath xmlns:m="http://schemas.openxmlformats.org/officeDocument/2006/math">
                      <m:d>
                        <m:dPr>
                          <m:begChr m:val="["/>
                          <m:endChr m:val="]"/>
                          <m:ctrlPr>
                            <a:rPr lang="en-US" i="1">
                              <a:effectLst/>
                              <a:latin typeface="Cambria Math" panose="02040503050406030204" pitchFamily="18" charset="0"/>
                              <a:ea typeface="Calibri" panose="020F0502020204030204" pitchFamily="34" charset="0"/>
                              <a:cs typeface="Times New Roman" panose="02020603050405020304" pitchFamily="18" charset="0"/>
                            </a:rPr>
                          </m:ctrlPr>
                        </m:dPr>
                        <m:e>
                          <m:m>
                            <m:mPr>
                              <m:plcHide m:val="on"/>
                              <m:mcs>
                                <m:mc>
                                  <m:mcPr>
                                    <m:count m:val="2"/>
                                    <m:mcJc m:val="center"/>
                                  </m:mcPr>
                                </m:mc>
                              </m:mcs>
                              <m:ctrlPr>
                                <a:rPr lang="en-US" i="1">
                                  <a:effectLst/>
                                  <a:latin typeface="Cambria Math" panose="02040503050406030204" pitchFamily="18" charset="0"/>
                                  <a:ea typeface="Calibri" panose="020F0502020204030204" pitchFamily="34" charset="0"/>
                                  <a:cs typeface="Times New Roman" panose="02020603050405020304" pitchFamily="18" charset="0"/>
                                </a:rPr>
                              </m:ctrlPr>
                            </m:mPr>
                            <m:mr>
                              <m:e>
                                <m:r>
                                  <a:rPr lang="en-US" i="1">
                                    <a:effectLst/>
                                    <a:latin typeface="Cambria Math" panose="02040503050406030204" pitchFamily="18" charset="0"/>
                                    <a:ea typeface="Calibri" panose="020F0502020204030204" pitchFamily="34" charset="0"/>
                                    <a:cs typeface="Times New Roman" panose="02020603050405020304" pitchFamily="18" charset="0"/>
                                  </a:rPr>
                                  <m:t>41</m:t>
                                </m:r>
                              </m:e>
                              <m:e>
                                <m:r>
                                  <a:rPr lang="en-US" i="1">
                                    <a:effectLst/>
                                    <a:latin typeface="Cambria Math" panose="02040503050406030204" pitchFamily="18" charset="0"/>
                                    <a:ea typeface="Calibri" panose="020F0502020204030204" pitchFamily="34" charset="0"/>
                                    <a:cs typeface="Times New Roman" panose="02020603050405020304" pitchFamily="18" charset="0"/>
                                  </a:rPr>
                                  <m:t>6</m:t>
                                </m:r>
                              </m:e>
                            </m:mr>
                            <m:mr>
                              <m:e>
                                <m:r>
                                  <a:rPr lang="en-US" i="1">
                                    <a:effectLst/>
                                    <a:latin typeface="Cambria Math" panose="02040503050406030204" pitchFamily="18" charset="0"/>
                                    <a:ea typeface="Calibri" panose="020F0502020204030204" pitchFamily="34" charset="0"/>
                                    <a:cs typeface="Times New Roman" panose="02020603050405020304" pitchFamily="18" charset="0"/>
                                  </a:rPr>
                                  <m:t>9</m:t>
                                </m:r>
                              </m:e>
                              <m:e>
                                <m:r>
                                  <a:rPr lang="en-US" i="1">
                                    <a:effectLst/>
                                    <a:latin typeface="Cambria Math" panose="02040503050406030204" pitchFamily="18" charset="0"/>
                                    <a:ea typeface="Calibri" panose="020F0502020204030204" pitchFamily="34" charset="0"/>
                                    <a:cs typeface="Times New Roman" panose="02020603050405020304" pitchFamily="18" charset="0"/>
                                  </a:rPr>
                                  <m:t>35</m:t>
                                </m:r>
                              </m:e>
                            </m:mr>
                          </m:m>
                        </m:e>
                      </m:d>
                    </m:oMath>
                  </m:oMathPara>
                </a14:m>
                <a:endParaRPr lang="en-US"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spcBef>
                    <a:spcPts val="900"/>
                  </a:spcBef>
                  <a:spcAft>
                    <a:spcPts val="900"/>
                  </a:spcAft>
                </a:pPr>
                <a:r>
                  <a:rPr lang="en-US" dirty="0">
                    <a:effectLst/>
                    <a:latin typeface="Times New Roman" panose="02020603050405020304" pitchFamily="18" charset="0"/>
                    <a:ea typeface="Calibri" panose="020F0502020204030204" pitchFamily="34" charset="0"/>
                    <a:cs typeface="Times New Roman" panose="02020603050405020304" pitchFamily="18" charset="0"/>
                  </a:rPr>
                  <a:t>Where:</a:t>
                </a:r>
              </a:p>
              <a:p>
                <a:pPr marL="342900" marR="0" lvl="0" indent="-342900">
                  <a:spcBef>
                    <a:spcPts val="180"/>
                  </a:spcBef>
                  <a:spcAft>
                    <a:spcPts val="180"/>
                  </a:spcAft>
                  <a:buFont typeface="Symbol" pitchFamily="2" charset="2"/>
                  <a:buChar char=""/>
                </a:pPr>
                <a:r>
                  <a:rPr lang="en-US" b="1" dirty="0">
                    <a:effectLst/>
                    <a:latin typeface="Times New Roman" panose="02020603050405020304" pitchFamily="18" charset="0"/>
                    <a:ea typeface="Calibri" panose="020F0502020204030204" pitchFamily="34" charset="0"/>
                    <a:cs typeface="Times New Roman" panose="02020603050405020304" pitchFamily="18" charset="0"/>
                  </a:rPr>
                  <a:t>True Positives (TP) = 35</a:t>
                </a:r>
                <a:r>
                  <a:rPr lang="en-US" dirty="0">
                    <a:effectLst/>
                    <a:latin typeface="Times New Roman" panose="02020603050405020304" pitchFamily="18" charset="0"/>
                    <a:ea typeface="Calibri" panose="020F0502020204030204" pitchFamily="34" charset="0"/>
                    <a:cs typeface="Times New Roman" panose="02020603050405020304" pitchFamily="18" charset="0"/>
                  </a:rPr>
                  <a:t> (Correctly predicted 1s)</a:t>
                </a:r>
                <a:endParaRPr lang="en-US" dirty="0">
                  <a:effectLst/>
                  <a:latin typeface="Times New Roman" panose="02020603050405020304" pitchFamily="18" charset="0"/>
                  <a:ea typeface="Calibri" panose="020F0502020204030204" pitchFamily="34" charset="0"/>
                  <a:cs typeface="Symbol" pitchFamily="2" charset="2"/>
                </a:endParaRPr>
              </a:p>
              <a:p>
                <a:pPr marL="342900" marR="0" lvl="0" indent="-342900">
                  <a:spcBef>
                    <a:spcPts val="180"/>
                  </a:spcBef>
                  <a:spcAft>
                    <a:spcPts val="180"/>
                  </a:spcAft>
                  <a:buFont typeface="Symbol" pitchFamily="2" charset="2"/>
                  <a:buChar char=""/>
                </a:pPr>
                <a:r>
                  <a:rPr lang="en-US" b="1" dirty="0">
                    <a:effectLst/>
                    <a:latin typeface="Times New Roman" panose="02020603050405020304" pitchFamily="18" charset="0"/>
                    <a:ea typeface="Calibri" panose="020F0502020204030204" pitchFamily="34" charset="0"/>
                    <a:cs typeface="Times New Roman" panose="02020603050405020304" pitchFamily="18" charset="0"/>
                  </a:rPr>
                  <a:t>True Negatives (TN) = 41</a:t>
                </a:r>
                <a:r>
                  <a:rPr lang="en-US" dirty="0">
                    <a:effectLst/>
                    <a:latin typeface="Times New Roman" panose="02020603050405020304" pitchFamily="18" charset="0"/>
                    <a:ea typeface="Calibri" panose="020F0502020204030204" pitchFamily="34" charset="0"/>
                    <a:cs typeface="Times New Roman" panose="02020603050405020304" pitchFamily="18" charset="0"/>
                  </a:rPr>
                  <a:t> (Correctly predicted 0s)</a:t>
                </a:r>
                <a:endParaRPr lang="en-US" dirty="0">
                  <a:effectLst/>
                  <a:latin typeface="Times New Roman" panose="02020603050405020304" pitchFamily="18" charset="0"/>
                  <a:ea typeface="Calibri" panose="020F0502020204030204" pitchFamily="34" charset="0"/>
                  <a:cs typeface="Symbol" pitchFamily="2" charset="2"/>
                </a:endParaRPr>
              </a:p>
              <a:p>
                <a:pPr marL="342900" marR="0" lvl="0" indent="-342900">
                  <a:spcBef>
                    <a:spcPts val="180"/>
                  </a:spcBef>
                  <a:spcAft>
                    <a:spcPts val="180"/>
                  </a:spcAft>
                  <a:buFont typeface="Symbol" pitchFamily="2" charset="2"/>
                  <a:buChar char=""/>
                </a:pPr>
                <a:r>
                  <a:rPr lang="en-US" b="1" dirty="0">
                    <a:effectLst/>
                    <a:latin typeface="Times New Roman" panose="02020603050405020304" pitchFamily="18" charset="0"/>
                    <a:ea typeface="Calibri" panose="020F0502020204030204" pitchFamily="34" charset="0"/>
                    <a:cs typeface="Times New Roman" panose="02020603050405020304" pitchFamily="18" charset="0"/>
                  </a:rPr>
                  <a:t>False Positives (FP) = 6</a:t>
                </a:r>
                <a:r>
                  <a:rPr lang="en-US" dirty="0">
                    <a:effectLst/>
                    <a:latin typeface="Times New Roman" panose="02020603050405020304" pitchFamily="18" charset="0"/>
                    <a:ea typeface="Calibri" panose="020F0502020204030204" pitchFamily="34" charset="0"/>
                    <a:cs typeface="Times New Roman" panose="02020603050405020304" pitchFamily="18" charset="0"/>
                  </a:rPr>
                  <a:t> (Incorrectly predicted 1s as 0s)</a:t>
                </a:r>
                <a:endParaRPr lang="en-US" dirty="0">
                  <a:effectLst/>
                  <a:latin typeface="Times New Roman" panose="02020603050405020304" pitchFamily="18" charset="0"/>
                  <a:ea typeface="Calibri" panose="020F0502020204030204" pitchFamily="34" charset="0"/>
                  <a:cs typeface="Symbol" pitchFamily="2" charset="2"/>
                </a:endParaRPr>
              </a:p>
              <a:p>
                <a:pPr marL="342900" marR="0" lvl="0" indent="-342900">
                  <a:spcBef>
                    <a:spcPts val="180"/>
                  </a:spcBef>
                  <a:spcAft>
                    <a:spcPts val="180"/>
                  </a:spcAft>
                  <a:buFont typeface="Symbol" pitchFamily="2" charset="2"/>
                  <a:buChar char=""/>
                </a:pPr>
                <a:r>
                  <a:rPr lang="en-US" b="1" dirty="0">
                    <a:effectLst/>
                    <a:latin typeface="Times New Roman" panose="02020603050405020304" pitchFamily="18" charset="0"/>
                    <a:ea typeface="Calibri" panose="020F0502020204030204" pitchFamily="34" charset="0"/>
                    <a:cs typeface="Times New Roman" panose="02020603050405020304" pitchFamily="18" charset="0"/>
                  </a:rPr>
                  <a:t>False Negatives (FN) = 9</a:t>
                </a:r>
                <a:r>
                  <a:rPr lang="en-US" dirty="0">
                    <a:effectLst/>
                    <a:latin typeface="Times New Roman" panose="02020603050405020304" pitchFamily="18" charset="0"/>
                    <a:ea typeface="Calibri" panose="020F0502020204030204" pitchFamily="34" charset="0"/>
                    <a:cs typeface="Times New Roman" panose="02020603050405020304" pitchFamily="18" charset="0"/>
                  </a:rPr>
                  <a:t> (Incorrectly predicted 0s as 1s)</a:t>
                </a:r>
                <a:endParaRPr lang="en-US" dirty="0">
                  <a:effectLst/>
                  <a:latin typeface="Times New Roman" panose="02020603050405020304" pitchFamily="18" charset="0"/>
                  <a:ea typeface="Calibri" panose="020F0502020204030204" pitchFamily="34" charset="0"/>
                  <a:cs typeface="Symbol" pitchFamily="2" charset="2"/>
                </a:endParaRPr>
              </a:p>
            </p:txBody>
          </p:sp>
        </mc:Choice>
        <mc:Fallback xmlns="">
          <p:sp>
            <p:nvSpPr>
              <p:cNvPr id="10" name="Google Shape;440;p18">
                <a:extLst>
                  <a:ext uri="{FF2B5EF4-FFF2-40B4-BE49-F238E27FC236}">
                    <a16:creationId xmlns:a16="http://schemas.microsoft.com/office/drawing/2014/main" id="{DBC08E70-052B-DD33-2B3A-9F6304EA6AA5}"/>
                  </a:ext>
                </a:extLst>
              </p:cNvPr>
              <p:cNvSpPr>
                <a:spLocks noRot="1" noChangeAspect="1" noMove="1" noResize="1" noEditPoints="1" noAdjustHandles="1" noChangeArrowheads="1" noChangeShapeType="1" noTextEdit="1"/>
              </p:cNvSpPr>
              <p:nvPr/>
            </p:nvSpPr>
            <p:spPr>
              <a:xfrm>
                <a:off x="536332" y="914400"/>
                <a:ext cx="6761283" cy="3894993"/>
              </a:xfrm>
              <a:prstGeom prst="roundRect">
                <a:avLst>
                  <a:gd name="adj" fmla="val 50000"/>
                </a:avLst>
              </a:prstGeom>
              <a:blipFill>
                <a:blip r:embed="rId2"/>
                <a:stretch>
                  <a:fillRect/>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38488280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4FCC619-7890-51DD-1234-9079EE0D7C63}"/>
              </a:ext>
            </a:extLst>
          </p:cNvPr>
          <p:cNvSpPr>
            <a:spLocks noGrp="1"/>
          </p:cNvSpPr>
          <p:nvPr>
            <p:ph type="title"/>
          </p:nvPr>
        </p:nvSpPr>
        <p:spPr>
          <a:xfrm>
            <a:off x="457200" y="411475"/>
            <a:ext cx="8229600" cy="371400"/>
          </a:xfrm>
        </p:spPr>
        <p:txBody>
          <a:bodyPr wrap="square" anchor="ctr">
            <a:noAutofit/>
          </a:bodyPr>
          <a:lstStyle/>
          <a:p>
            <a:pPr>
              <a:lnSpc>
                <a:spcPct val="90000"/>
              </a:lnSpc>
            </a:pPr>
            <a:r>
              <a:rPr lang="en-US" sz="1800" dirty="0"/>
              <a:t>Result Discussion</a:t>
            </a:r>
          </a:p>
        </p:txBody>
      </p:sp>
      <p:sp>
        <p:nvSpPr>
          <p:cNvPr id="9" name="TextBox 8">
            <a:extLst>
              <a:ext uri="{FF2B5EF4-FFF2-40B4-BE49-F238E27FC236}">
                <a16:creationId xmlns:a16="http://schemas.microsoft.com/office/drawing/2014/main" id="{D67CF809-4430-66EF-CB14-9D12C4EEF1EB}"/>
              </a:ext>
            </a:extLst>
          </p:cNvPr>
          <p:cNvSpPr txBox="1"/>
          <p:nvPr/>
        </p:nvSpPr>
        <p:spPr>
          <a:xfrm>
            <a:off x="784794" y="1247577"/>
            <a:ext cx="3165231" cy="523220"/>
          </a:xfrm>
          <a:prstGeom prst="rect">
            <a:avLst/>
          </a:prstGeom>
          <a:noFill/>
        </p:spPr>
        <p:txBody>
          <a:bodyPr wrap="square" rtlCol="0">
            <a:spAutoFit/>
          </a:bodyPr>
          <a:lstStyle/>
          <a:p>
            <a:r>
              <a:rPr kumimoji="0" lang="en-US" altLang="en-US" sz="1400" b="1" i="0" u="none" strike="noStrike" cap="none" normalizeH="0" baseline="0" dirty="0">
                <a:ln>
                  <a:noFill/>
                </a:ln>
                <a:solidFill>
                  <a:schemeClr val="tx1"/>
                </a:solidFill>
                <a:effectLst/>
                <a:latin typeface="Times New Roman" panose="02020603050405020304" pitchFamily="18" charset="0"/>
                <a:ea typeface="MS Gothic" panose="020B0609070205080204" pitchFamily="49" charset="-128"/>
                <a:cs typeface="Times New Roman" panose="02020603050405020304" pitchFamily="18" charset="0"/>
              </a:rPr>
              <a:t>Classification Report</a:t>
            </a:r>
          </a:p>
          <a:p>
            <a:endParaRPr lang="en-US" dirty="0">
              <a:solidFill>
                <a:schemeClr val="tx1"/>
              </a:solidFill>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BAB110FA-34E9-C7B9-19BA-19324218FD29}"/>
              </a:ext>
            </a:extLst>
          </p:cNvPr>
          <p:cNvSpPr txBox="1"/>
          <p:nvPr/>
        </p:nvSpPr>
        <p:spPr>
          <a:xfrm>
            <a:off x="1443892" y="3479800"/>
            <a:ext cx="1866236" cy="523220"/>
          </a:xfrm>
          <a:prstGeom prst="rect">
            <a:avLst/>
          </a:prstGeom>
          <a:noFill/>
        </p:spPr>
        <p:txBody>
          <a:bodyPr wrap="square" rtlCol="0">
            <a:spAutoFit/>
          </a:bodyPr>
          <a:lstStyle/>
          <a:p>
            <a:r>
              <a:rPr lang="en-US" dirty="0">
                <a:effectLst/>
                <a:latin typeface="Cambria" panose="02040503050406030204" pitchFamily="18" charset="0"/>
                <a:ea typeface="MS Mincho" panose="02020609040205080304" pitchFamily="49" charset="-128"/>
                <a:cs typeface="Times New Roman" panose="02020603050405020304" pitchFamily="18" charset="0"/>
              </a:rPr>
              <a:t>Accuracy: 0.84 = 84%</a:t>
            </a:r>
          </a:p>
          <a:p>
            <a:endParaRPr lang="en-US" dirty="0"/>
          </a:p>
        </p:txBody>
      </p:sp>
      <p:graphicFrame>
        <p:nvGraphicFramePr>
          <p:cNvPr id="2" name="Table 1">
            <a:extLst>
              <a:ext uri="{FF2B5EF4-FFF2-40B4-BE49-F238E27FC236}">
                <a16:creationId xmlns:a16="http://schemas.microsoft.com/office/drawing/2014/main" id="{BB769990-7DE0-4FF0-4907-441D39487131}"/>
              </a:ext>
            </a:extLst>
          </p:cNvPr>
          <p:cNvGraphicFramePr>
            <a:graphicFrameLocks noGrp="1"/>
          </p:cNvGraphicFramePr>
          <p:nvPr>
            <p:extLst>
              <p:ext uri="{D42A27DB-BD31-4B8C-83A1-F6EECF244321}">
                <p14:modId xmlns:p14="http://schemas.microsoft.com/office/powerpoint/2010/main" val="2989696625"/>
              </p:ext>
            </p:extLst>
          </p:nvPr>
        </p:nvGraphicFramePr>
        <p:xfrm>
          <a:off x="1851152" y="1895950"/>
          <a:ext cx="4321048" cy="1121572"/>
        </p:xfrm>
        <a:graphic>
          <a:graphicData uri="http://schemas.openxmlformats.org/drawingml/2006/table">
            <a:tbl>
              <a:tblPr firstRow="1" firstCol="1" bandRow="1">
                <a:tableStyleId>{CAAAB887-16D1-4126-A36C-5330455EE609}</a:tableStyleId>
              </a:tblPr>
              <a:tblGrid>
                <a:gridCol w="1080262">
                  <a:extLst>
                    <a:ext uri="{9D8B030D-6E8A-4147-A177-3AD203B41FA5}">
                      <a16:colId xmlns:a16="http://schemas.microsoft.com/office/drawing/2014/main" val="557589772"/>
                    </a:ext>
                  </a:extLst>
                </a:gridCol>
                <a:gridCol w="1080262">
                  <a:extLst>
                    <a:ext uri="{9D8B030D-6E8A-4147-A177-3AD203B41FA5}">
                      <a16:colId xmlns:a16="http://schemas.microsoft.com/office/drawing/2014/main" val="2017903061"/>
                    </a:ext>
                  </a:extLst>
                </a:gridCol>
                <a:gridCol w="1080262">
                  <a:extLst>
                    <a:ext uri="{9D8B030D-6E8A-4147-A177-3AD203B41FA5}">
                      <a16:colId xmlns:a16="http://schemas.microsoft.com/office/drawing/2014/main" val="2031819239"/>
                    </a:ext>
                  </a:extLst>
                </a:gridCol>
                <a:gridCol w="1080262">
                  <a:extLst>
                    <a:ext uri="{9D8B030D-6E8A-4147-A177-3AD203B41FA5}">
                      <a16:colId xmlns:a16="http://schemas.microsoft.com/office/drawing/2014/main" val="2122656700"/>
                    </a:ext>
                  </a:extLst>
                </a:gridCol>
              </a:tblGrid>
              <a:tr h="280393">
                <a:tc>
                  <a:txBody>
                    <a:bodyPr/>
                    <a:lstStyle/>
                    <a:p>
                      <a:pPr marL="0" marR="0">
                        <a:lnSpc>
                          <a:spcPct val="107000"/>
                        </a:lnSpc>
                        <a:spcBef>
                          <a:spcPts val="0"/>
                        </a:spcBef>
                        <a:spcAft>
                          <a:spcPts val="0"/>
                        </a:spcAft>
                      </a:pPr>
                      <a:r>
                        <a:rPr lang="en-US" sz="1200" kern="100" dirty="0">
                          <a:effectLst/>
                        </a:rPr>
                        <a:t>Class</a:t>
                      </a:r>
                      <a:endParaRPr lang="en-US" sz="10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solidFill>
                      <a:schemeClr val="accent5">
                        <a:lumMod val="40000"/>
                        <a:lumOff val="60000"/>
                      </a:schemeClr>
                    </a:solidFill>
                  </a:tcPr>
                </a:tc>
                <a:tc>
                  <a:txBody>
                    <a:bodyPr/>
                    <a:lstStyle/>
                    <a:p>
                      <a:pPr marL="0" marR="0">
                        <a:lnSpc>
                          <a:spcPct val="107000"/>
                        </a:lnSpc>
                        <a:spcBef>
                          <a:spcPts val="0"/>
                        </a:spcBef>
                        <a:spcAft>
                          <a:spcPts val="0"/>
                        </a:spcAft>
                      </a:pPr>
                      <a:r>
                        <a:rPr lang="en-US" sz="1200" kern="100" dirty="0">
                          <a:effectLst/>
                        </a:rPr>
                        <a:t>Precision</a:t>
                      </a:r>
                      <a:endParaRPr lang="en-US" sz="10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solidFill>
                      <a:schemeClr val="accent5">
                        <a:lumMod val="40000"/>
                        <a:lumOff val="60000"/>
                      </a:schemeClr>
                    </a:solidFill>
                  </a:tcPr>
                </a:tc>
                <a:tc>
                  <a:txBody>
                    <a:bodyPr/>
                    <a:lstStyle/>
                    <a:p>
                      <a:pPr marL="0" marR="0">
                        <a:lnSpc>
                          <a:spcPct val="107000"/>
                        </a:lnSpc>
                        <a:spcBef>
                          <a:spcPts val="0"/>
                        </a:spcBef>
                        <a:spcAft>
                          <a:spcPts val="0"/>
                        </a:spcAft>
                      </a:pPr>
                      <a:r>
                        <a:rPr lang="en-US" sz="1200" kern="100" dirty="0">
                          <a:effectLst/>
                        </a:rPr>
                        <a:t>Recall</a:t>
                      </a:r>
                      <a:endParaRPr lang="en-US" sz="10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solidFill>
                      <a:schemeClr val="accent5">
                        <a:lumMod val="40000"/>
                        <a:lumOff val="60000"/>
                      </a:schemeClr>
                    </a:solidFill>
                  </a:tcPr>
                </a:tc>
                <a:tc>
                  <a:txBody>
                    <a:bodyPr/>
                    <a:lstStyle/>
                    <a:p>
                      <a:pPr marL="0" marR="0">
                        <a:lnSpc>
                          <a:spcPct val="107000"/>
                        </a:lnSpc>
                        <a:spcBef>
                          <a:spcPts val="0"/>
                        </a:spcBef>
                        <a:spcAft>
                          <a:spcPts val="0"/>
                        </a:spcAft>
                      </a:pPr>
                      <a:r>
                        <a:rPr lang="en-US" sz="1200" kern="100" dirty="0">
                          <a:effectLst/>
                        </a:rPr>
                        <a:t>F1-Score</a:t>
                      </a:r>
                      <a:endParaRPr lang="en-US" sz="10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solidFill>
                      <a:schemeClr val="accent5">
                        <a:lumMod val="40000"/>
                        <a:lumOff val="60000"/>
                      </a:schemeClr>
                    </a:solidFill>
                  </a:tcPr>
                </a:tc>
                <a:extLst>
                  <a:ext uri="{0D108BD9-81ED-4DB2-BD59-A6C34878D82A}">
                    <a16:rowId xmlns:a16="http://schemas.microsoft.com/office/drawing/2014/main" val="627314"/>
                  </a:ext>
                </a:extLst>
              </a:tr>
              <a:tr h="280393">
                <a:tc>
                  <a:txBody>
                    <a:bodyPr/>
                    <a:lstStyle/>
                    <a:p>
                      <a:pPr marL="0" marR="0" algn="r">
                        <a:lnSpc>
                          <a:spcPct val="107000"/>
                        </a:lnSpc>
                        <a:spcBef>
                          <a:spcPts val="0"/>
                        </a:spcBef>
                        <a:spcAft>
                          <a:spcPts val="0"/>
                        </a:spcAft>
                      </a:pPr>
                      <a:r>
                        <a:rPr lang="en-US" sz="1200" kern="100">
                          <a:effectLst/>
                        </a:rPr>
                        <a:t>0</a:t>
                      </a:r>
                      <a:endParaRPr lang="en-US" sz="10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r">
                        <a:lnSpc>
                          <a:spcPct val="107000"/>
                        </a:lnSpc>
                        <a:spcBef>
                          <a:spcPts val="0"/>
                        </a:spcBef>
                        <a:spcAft>
                          <a:spcPts val="0"/>
                        </a:spcAft>
                      </a:pPr>
                      <a:r>
                        <a:rPr lang="en-US" sz="1200" kern="100">
                          <a:effectLst/>
                        </a:rPr>
                        <a:t>82%</a:t>
                      </a:r>
                      <a:endParaRPr lang="en-US" sz="10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r">
                        <a:lnSpc>
                          <a:spcPct val="107000"/>
                        </a:lnSpc>
                        <a:spcBef>
                          <a:spcPts val="0"/>
                        </a:spcBef>
                        <a:spcAft>
                          <a:spcPts val="0"/>
                        </a:spcAft>
                      </a:pPr>
                      <a:r>
                        <a:rPr lang="en-US" sz="1200" kern="100">
                          <a:effectLst/>
                        </a:rPr>
                        <a:t>87%</a:t>
                      </a:r>
                      <a:endParaRPr lang="en-US" sz="10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r">
                        <a:lnSpc>
                          <a:spcPct val="107000"/>
                        </a:lnSpc>
                        <a:spcBef>
                          <a:spcPts val="0"/>
                        </a:spcBef>
                        <a:spcAft>
                          <a:spcPts val="0"/>
                        </a:spcAft>
                      </a:pPr>
                      <a:r>
                        <a:rPr lang="en-US" sz="1200" kern="100">
                          <a:effectLst/>
                        </a:rPr>
                        <a:t>85%</a:t>
                      </a:r>
                      <a:endParaRPr lang="en-US" sz="10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extLst>
                  <a:ext uri="{0D108BD9-81ED-4DB2-BD59-A6C34878D82A}">
                    <a16:rowId xmlns:a16="http://schemas.microsoft.com/office/drawing/2014/main" val="4121642335"/>
                  </a:ext>
                </a:extLst>
              </a:tr>
              <a:tr h="280393">
                <a:tc>
                  <a:txBody>
                    <a:bodyPr/>
                    <a:lstStyle/>
                    <a:p>
                      <a:pPr marL="0" marR="0" algn="r">
                        <a:lnSpc>
                          <a:spcPct val="107000"/>
                        </a:lnSpc>
                        <a:spcBef>
                          <a:spcPts val="0"/>
                        </a:spcBef>
                        <a:spcAft>
                          <a:spcPts val="0"/>
                        </a:spcAft>
                      </a:pPr>
                      <a:r>
                        <a:rPr lang="en-US" sz="1200" kern="100">
                          <a:effectLst/>
                        </a:rPr>
                        <a:t>1</a:t>
                      </a:r>
                      <a:endParaRPr lang="en-US" sz="10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r">
                        <a:lnSpc>
                          <a:spcPct val="107000"/>
                        </a:lnSpc>
                        <a:spcBef>
                          <a:spcPts val="0"/>
                        </a:spcBef>
                        <a:spcAft>
                          <a:spcPts val="0"/>
                        </a:spcAft>
                      </a:pPr>
                      <a:r>
                        <a:rPr lang="en-US" sz="1200" kern="100">
                          <a:effectLst/>
                        </a:rPr>
                        <a:t>85%</a:t>
                      </a:r>
                      <a:endParaRPr lang="en-US" sz="10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r">
                        <a:lnSpc>
                          <a:spcPct val="107000"/>
                        </a:lnSpc>
                        <a:spcBef>
                          <a:spcPts val="0"/>
                        </a:spcBef>
                        <a:spcAft>
                          <a:spcPts val="0"/>
                        </a:spcAft>
                      </a:pPr>
                      <a:r>
                        <a:rPr lang="en-US" sz="1200" kern="100">
                          <a:effectLst/>
                        </a:rPr>
                        <a:t>80%</a:t>
                      </a:r>
                      <a:endParaRPr lang="en-US" sz="10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r">
                        <a:lnSpc>
                          <a:spcPct val="107000"/>
                        </a:lnSpc>
                        <a:spcBef>
                          <a:spcPts val="0"/>
                        </a:spcBef>
                        <a:spcAft>
                          <a:spcPts val="0"/>
                        </a:spcAft>
                      </a:pPr>
                      <a:r>
                        <a:rPr lang="en-US" sz="1200" kern="100">
                          <a:effectLst/>
                        </a:rPr>
                        <a:t>82%</a:t>
                      </a:r>
                      <a:endParaRPr lang="en-US" sz="10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extLst>
                  <a:ext uri="{0D108BD9-81ED-4DB2-BD59-A6C34878D82A}">
                    <a16:rowId xmlns:a16="http://schemas.microsoft.com/office/drawing/2014/main" val="1446420838"/>
                  </a:ext>
                </a:extLst>
              </a:tr>
              <a:tr h="280393">
                <a:tc>
                  <a:txBody>
                    <a:bodyPr/>
                    <a:lstStyle/>
                    <a:p>
                      <a:pPr marL="0" marR="0">
                        <a:lnSpc>
                          <a:spcPct val="107000"/>
                        </a:lnSpc>
                        <a:spcBef>
                          <a:spcPts val="0"/>
                        </a:spcBef>
                        <a:spcAft>
                          <a:spcPts val="0"/>
                        </a:spcAft>
                      </a:pPr>
                      <a:r>
                        <a:rPr lang="en-US" sz="1200" kern="100">
                          <a:effectLst/>
                        </a:rPr>
                        <a:t>Accuracy</a:t>
                      </a:r>
                      <a:endParaRPr lang="en-US" sz="10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r">
                        <a:lnSpc>
                          <a:spcPct val="107000"/>
                        </a:lnSpc>
                        <a:spcBef>
                          <a:spcPts val="0"/>
                        </a:spcBef>
                        <a:spcAft>
                          <a:spcPts val="0"/>
                        </a:spcAft>
                      </a:pPr>
                      <a:r>
                        <a:rPr lang="en-US" sz="1200" kern="100">
                          <a:effectLst/>
                        </a:rPr>
                        <a:t>84%</a:t>
                      </a:r>
                      <a:endParaRPr lang="en-US" sz="10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r">
                        <a:lnSpc>
                          <a:spcPct val="107000"/>
                        </a:lnSpc>
                        <a:spcBef>
                          <a:spcPts val="0"/>
                        </a:spcBef>
                        <a:spcAft>
                          <a:spcPts val="0"/>
                        </a:spcAft>
                      </a:pPr>
                      <a:r>
                        <a:rPr lang="en-US" sz="1200" kern="100">
                          <a:effectLst/>
                        </a:rPr>
                        <a:t>84%</a:t>
                      </a:r>
                      <a:endParaRPr lang="en-US" sz="10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r">
                        <a:lnSpc>
                          <a:spcPct val="107000"/>
                        </a:lnSpc>
                        <a:spcBef>
                          <a:spcPts val="0"/>
                        </a:spcBef>
                        <a:spcAft>
                          <a:spcPts val="0"/>
                        </a:spcAft>
                      </a:pPr>
                      <a:r>
                        <a:rPr lang="en-US" sz="1200" kern="100" dirty="0">
                          <a:effectLst/>
                        </a:rPr>
                        <a:t>84%</a:t>
                      </a:r>
                      <a:endParaRPr lang="en-US" sz="10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extLst>
                  <a:ext uri="{0D108BD9-81ED-4DB2-BD59-A6C34878D82A}">
                    <a16:rowId xmlns:a16="http://schemas.microsoft.com/office/drawing/2014/main" val="3814913287"/>
                  </a:ext>
                </a:extLst>
              </a:tr>
            </a:tbl>
          </a:graphicData>
        </a:graphic>
      </p:graphicFrame>
    </p:spTree>
    <p:extLst>
      <p:ext uri="{BB962C8B-B14F-4D97-AF65-F5344CB8AC3E}">
        <p14:creationId xmlns:p14="http://schemas.microsoft.com/office/powerpoint/2010/main" val="303173054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1" name="Google Shape;361;p18"/>
          <p:cNvSpPr txBox="1"/>
          <p:nvPr/>
        </p:nvSpPr>
        <p:spPr>
          <a:xfrm>
            <a:off x="646237" y="1841625"/>
            <a:ext cx="2546700" cy="65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100" b="1" dirty="0">
              <a:solidFill>
                <a:srgbClr val="000000"/>
              </a:solidFill>
              <a:latin typeface="Fira Sans Extra Condensed"/>
              <a:ea typeface="Fira Sans Extra Condensed"/>
              <a:cs typeface="Fira Sans Extra Condensed"/>
              <a:sym typeface="Fira Sans Extra Condensed"/>
            </a:endParaRPr>
          </a:p>
        </p:txBody>
      </p:sp>
      <p:sp>
        <p:nvSpPr>
          <p:cNvPr id="412" name="Google Shape;412;p18"/>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SUPPORT VECTOR MACHINE</a:t>
            </a:r>
            <a:endParaRPr dirty="0"/>
          </a:p>
        </p:txBody>
      </p:sp>
      <p:sp>
        <p:nvSpPr>
          <p:cNvPr id="414" name="Google Shape;414;p18"/>
          <p:cNvSpPr/>
          <p:nvPr/>
        </p:nvSpPr>
        <p:spPr>
          <a:xfrm>
            <a:off x="1796338" y="3501400"/>
            <a:ext cx="230900" cy="230550"/>
          </a:xfrm>
          <a:custGeom>
            <a:avLst/>
            <a:gdLst/>
            <a:ahLst/>
            <a:cxnLst/>
            <a:rect l="l" t="t" r="r" b="b"/>
            <a:pathLst>
              <a:path w="9236" h="9222" fill="none" extrusionOk="0">
                <a:moveTo>
                  <a:pt x="9236" y="4611"/>
                </a:moveTo>
                <a:lnTo>
                  <a:pt x="9236" y="4611"/>
                </a:lnTo>
                <a:lnTo>
                  <a:pt x="9222" y="4838"/>
                </a:lnTo>
                <a:lnTo>
                  <a:pt x="9207" y="5080"/>
                </a:lnTo>
                <a:lnTo>
                  <a:pt x="9179" y="5308"/>
                </a:lnTo>
                <a:lnTo>
                  <a:pt x="9136" y="5536"/>
                </a:lnTo>
                <a:lnTo>
                  <a:pt x="9079" y="5763"/>
                </a:lnTo>
                <a:lnTo>
                  <a:pt x="9022" y="5977"/>
                </a:lnTo>
                <a:lnTo>
                  <a:pt x="8951" y="6190"/>
                </a:lnTo>
                <a:lnTo>
                  <a:pt x="8866" y="6404"/>
                </a:lnTo>
                <a:lnTo>
                  <a:pt x="8780" y="6603"/>
                </a:lnTo>
                <a:lnTo>
                  <a:pt x="8667" y="6802"/>
                </a:lnTo>
                <a:lnTo>
                  <a:pt x="8567" y="7001"/>
                </a:lnTo>
                <a:lnTo>
                  <a:pt x="8439" y="7186"/>
                </a:lnTo>
                <a:lnTo>
                  <a:pt x="8311" y="7371"/>
                </a:lnTo>
                <a:lnTo>
                  <a:pt x="8183" y="7542"/>
                </a:lnTo>
                <a:lnTo>
                  <a:pt x="8026" y="7713"/>
                </a:lnTo>
                <a:lnTo>
                  <a:pt x="7884" y="7869"/>
                </a:lnTo>
                <a:lnTo>
                  <a:pt x="7713" y="8026"/>
                </a:lnTo>
                <a:lnTo>
                  <a:pt x="7557" y="8168"/>
                </a:lnTo>
                <a:lnTo>
                  <a:pt x="7372" y="8310"/>
                </a:lnTo>
                <a:lnTo>
                  <a:pt x="7201" y="8439"/>
                </a:lnTo>
                <a:lnTo>
                  <a:pt x="7002" y="8552"/>
                </a:lnTo>
                <a:lnTo>
                  <a:pt x="6817" y="8666"/>
                </a:lnTo>
                <a:lnTo>
                  <a:pt x="6618" y="8766"/>
                </a:lnTo>
                <a:lnTo>
                  <a:pt x="6418" y="8865"/>
                </a:lnTo>
                <a:lnTo>
                  <a:pt x="6205" y="8937"/>
                </a:lnTo>
                <a:lnTo>
                  <a:pt x="5991" y="9008"/>
                </a:lnTo>
                <a:lnTo>
                  <a:pt x="5764" y="9079"/>
                </a:lnTo>
                <a:lnTo>
                  <a:pt x="5550" y="9122"/>
                </a:lnTo>
                <a:lnTo>
                  <a:pt x="5323" y="9164"/>
                </a:lnTo>
                <a:lnTo>
                  <a:pt x="5095" y="9193"/>
                </a:lnTo>
                <a:lnTo>
                  <a:pt x="4853" y="9221"/>
                </a:lnTo>
                <a:lnTo>
                  <a:pt x="4611" y="9221"/>
                </a:lnTo>
                <a:lnTo>
                  <a:pt x="4611" y="9221"/>
                </a:lnTo>
                <a:lnTo>
                  <a:pt x="4383" y="9221"/>
                </a:lnTo>
                <a:lnTo>
                  <a:pt x="4142" y="9193"/>
                </a:lnTo>
                <a:lnTo>
                  <a:pt x="3914" y="9164"/>
                </a:lnTo>
                <a:lnTo>
                  <a:pt x="3686" y="9122"/>
                </a:lnTo>
                <a:lnTo>
                  <a:pt x="3459" y="9079"/>
                </a:lnTo>
                <a:lnTo>
                  <a:pt x="3245" y="9008"/>
                </a:lnTo>
                <a:lnTo>
                  <a:pt x="3032" y="8937"/>
                </a:lnTo>
                <a:lnTo>
                  <a:pt x="2818" y="8865"/>
                </a:lnTo>
                <a:lnTo>
                  <a:pt x="2619" y="8766"/>
                </a:lnTo>
                <a:lnTo>
                  <a:pt x="2420" y="8666"/>
                </a:lnTo>
                <a:lnTo>
                  <a:pt x="2221" y="8552"/>
                </a:lnTo>
                <a:lnTo>
                  <a:pt x="2036" y="8439"/>
                </a:lnTo>
                <a:lnTo>
                  <a:pt x="1851" y="8310"/>
                </a:lnTo>
                <a:lnTo>
                  <a:pt x="1680" y="8168"/>
                </a:lnTo>
                <a:lnTo>
                  <a:pt x="1509" y="8026"/>
                </a:lnTo>
                <a:lnTo>
                  <a:pt x="1352" y="7869"/>
                </a:lnTo>
                <a:lnTo>
                  <a:pt x="1196" y="7713"/>
                </a:lnTo>
                <a:lnTo>
                  <a:pt x="1054" y="7542"/>
                </a:lnTo>
                <a:lnTo>
                  <a:pt x="926" y="7371"/>
                </a:lnTo>
                <a:lnTo>
                  <a:pt x="783" y="7186"/>
                </a:lnTo>
                <a:lnTo>
                  <a:pt x="669" y="7001"/>
                </a:lnTo>
                <a:lnTo>
                  <a:pt x="556" y="6802"/>
                </a:lnTo>
                <a:lnTo>
                  <a:pt x="456" y="6603"/>
                </a:lnTo>
                <a:lnTo>
                  <a:pt x="371" y="6404"/>
                </a:lnTo>
                <a:lnTo>
                  <a:pt x="285" y="6190"/>
                </a:lnTo>
                <a:lnTo>
                  <a:pt x="214" y="5977"/>
                </a:lnTo>
                <a:lnTo>
                  <a:pt x="143" y="5763"/>
                </a:lnTo>
                <a:lnTo>
                  <a:pt x="100" y="5536"/>
                </a:lnTo>
                <a:lnTo>
                  <a:pt x="58" y="5308"/>
                </a:lnTo>
                <a:lnTo>
                  <a:pt x="29" y="5080"/>
                </a:lnTo>
                <a:lnTo>
                  <a:pt x="15" y="4838"/>
                </a:lnTo>
                <a:lnTo>
                  <a:pt x="1" y="4611"/>
                </a:lnTo>
                <a:lnTo>
                  <a:pt x="1" y="4611"/>
                </a:lnTo>
                <a:lnTo>
                  <a:pt x="15" y="4369"/>
                </a:lnTo>
                <a:lnTo>
                  <a:pt x="29" y="4141"/>
                </a:lnTo>
                <a:lnTo>
                  <a:pt x="58" y="3899"/>
                </a:lnTo>
                <a:lnTo>
                  <a:pt x="100" y="3671"/>
                </a:lnTo>
                <a:lnTo>
                  <a:pt x="143" y="3458"/>
                </a:lnTo>
                <a:lnTo>
                  <a:pt x="214" y="3230"/>
                </a:lnTo>
                <a:lnTo>
                  <a:pt x="285" y="3017"/>
                </a:lnTo>
                <a:lnTo>
                  <a:pt x="371" y="2818"/>
                </a:lnTo>
                <a:lnTo>
                  <a:pt x="456" y="2604"/>
                </a:lnTo>
                <a:lnTo>
                  <a:pt x="556" y="2405"/>
                </a:lnTo>
                <a:lnTo>
                  <a:pt x="669" y="2220"/>
                </a:lnTo>
                <a:lnTo>
                  <a:pt x="783" y="2035"/>
                </a:lnTo>
                <a:lnTo>
                  <a:pt x="926" y="1850"/>
                </a:lnTo>
                <a:lnTo>
                  <a:pt x="1054" y="1679"/>
                </a:lnTo>
                <a:lnTo>
                  <a:pt x="1196" y="1509"/>
                </a:lnTo>
                <a:lnTo>
                  <a:pt x="1352" y="1352"/>
                </a:lnTo>
                <a:lnTo>
                  <a:pt x="1509" y="1195"/>
                </a:lnTo>
                <a:lnTo>
                  <a:pt x="1680" y="1053"/>
                </a:lnTo>
                <a:lnTo>
                  <a:pt x="1851" y="911"/>
                </a:lnTo>
                <a:lnTo>
                  <a:pt x="2036" y="783"/>
                </a:lnTo>
                <a:lnTo>
                  <a:pt x="2221" y="669"/>
                </a:lnTo>
                <a:lnTo>
                  <a:pt x="2420" y="555"/>
                </a:lnTo>
                <a:lnTo>
                  <a:pt x="2619" y="456"/>
                </a:lnTo>
                <a:lnTo>
                  <a:pt x="2818" y="356"/>
                </a:lnTo>
                <a:lnTo>
                  <a:pt x="3032" y="271"/>
                </a:lnTo>
                <a:lnTo>
                  <a:pt x="3245" y="199"/>
                </a:lnTo>
                <a:lnTo>
                  <a:pt x="3459" y="142"/>
                </a:lnTo>
                <a:lnTo>
                  <a:pt x="3686" y="86"/>
                </a:lnTo>
                <a:lnTo>
                  <a:pt x="3914" y="43"/>
                </a:lnTo>
                <a:lnTo>
                  <a:pt x="4142" y="14"/>
                </a:lnTo>
                <a:lnTo>
                  <a:pt x="4383" y="0"/>
                </a:lnTo>
                <a:lnTo>
                  <a:pt x="4611" y="0"/>
                </a:lnTo>
                <a:lnTo>
                  <a:pt x="4611" y="0"/>
                </a:lnTo>
                <a:lnTo>
                  <a:pt x="4853" y="0"/>
                </a:lnTo>
                <a:lnTo>
                  <a:pt x="5095" y="14"/>
                </a:lnTo>
                <a:lnTo>
                  <a:pt x="5323" y="43"/>
                </a:lnTo>
                <a:lnTo>
                  <a:pt x="5550" y="86"/>
                </a:lnTo>
                <a:lnTo>
                  <a:pt x="5764" y="142"/>
                </a:lnTo>
                <a:lnTo>
                  <a:pt x="5991" y="199"/>
                </a:lnTo>
                <a:lnTo>
                  <a:pt x="6205" y="271"/>
                </a:lnTo>
                <a:lnTo>
                  <a:pt x="6418" y="356"/>
                </a:lnTo>
                <a:lnTo>
                  <a:pt x="6618" y="456"/>
                </a:lnTo>
                <a:lnTo>
                  <a:pt x="6817" y="555"/>
                </a:lnTo>
                <a:lnTo>
                  <a:pt x="7002" y="669"/>
                </a:lnTo>
                <a:lnTo>
                  <a:pt x="7201" y="783"/>
                </a:lnTo>
                <a:lnTo>
                  <a:pt x="7372" y="911"/>
                </a:lnTo>
                <a:lnTo>
                  <a:pt x="7557" y="1053"/>
                </a:lnTo>
                <a:lnTo>
                  <a:pt x="7713" y="1195"/>
                </a:lnTo>
                <a:lnTo>
                  <a:pt x="7884" y="1352"/>
                </a:lnTo>
                <a:lnTo>
                  <a:pt x="8026" y="1509"/>
                </a:lnTo>
                <a:lnTo>
                  <a:pt x="8183" y="1679"/>
                </a:lnTo>
                <a:lnTo>
                  <a:pt x="8311" y="1850"/>
                </a:lnTo>
                <a:lnTo>
                  <a:pt x="8439" y="2035"/>
                </a:lnTo>
                <a:lnTo>
                  <a:pt x="8567" y="2220"/>
                </a:lnTo>
                <a:lnTo>
                  <a:pt x="8667" y="2405"/>
                </a:lnTo>
                <a:lnTo>
                  <a:pt x="8780" y="2604"/>
                </a:lnTo>
                <a:lnTo>
                  <a:pt x="8866" y="2818"/>
                </a:lnTo>
                <a:lnTo>
                  <a:pt x="8951" y="3017"/>
                </a:lnTo>
                <a:lnTo>
                  <a:pt x="9022" y="3230"/>
                </a:lnTo>
                <a:lnTo>
                  <a:pt x="9079" y="3458"/>
                </a:lnTo>
                <a:lnTo>
                  <a:pt x="9136" y="3671"/>
                </a:lnTo>
                <a:lnTo>
                  <a:pt x="9179" y="3899"/>
                </a:lnTo>
                <a:lnTo>
                  <a:pt x="9207" y="4141"/>
                </a:lnTo>
                <a:lnTo>
                  <a:pt x="9222" y="4369"/>
                </a:lnTo>
                <a:lnTo>
                  <a:pt x="9236" y="461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18"/>
          <p:cNvSpPr/>
          <p:nvPr/>
        </p:nvSpPr>
        <p:spPr>
          <a:xfrm>
            <a:off x="1796338" y="3501400"/>
            <a:ext cx="164750" cy="142325"/>
          </a:xfrm>
          <a:custGeom>
            <a:avLst/>
            <a:gdLst/>
            <a:ahLst/>
            <a:cxnLst/>
            <a:rect l="l" t="t" r="r" b="b"/>
            <a:pathLst>
              <a:path w="6590" h="5693" fill="none" extrusionOk="0">
                <a:moveTo>
                  <a:pt x="4611" y="0"/>
                </a:moveTo>
                <a:lnTo>
                  <a:pt x="4611" y="0"/>
                </a:lnTo>
                <a:lnTo>
                  <a:pt x="4383" y="0"/>
                </a:lnTo>
                <a:lnTo>
                  <a:pt x="4142" y="14"/>
                </a:lnTo>
                <a:lnTo>
                  <a:pt x="3914" y="43"/>
                </a:lnTo>
                <a:lnTo>
                  <a:pt x="3686" y="86"/>
                </a:lnTo>
                <a:lnTo>
                  <a:pt x="3459" y="142"/>
                </a:lnTo>
                <a:lnTo>
                  <a:pt x="3245" y="199"/>
                </a:lnTo>
                <a:lnTo>
                  <a:pt x="3032" y="271"/>
                </a:lnTo>
                <a:lnTo>
                  <a:pt x="2818" y="356"/>
                </a:lnTo>
                <a:lnTo>
                  <a:pt x="2619" y="456"/>
                </a:lnTo>
                <a:lnTo>
                  <a:pt x="2420" y="555"/>
                </a:lnTo>
                <a:lnTo>
                  <a:pt x="2221" y="669"/>
                </a:lnTo>
                <a:lnTo>
                  <a:pt x="2036" y="783"/>
                </a:lnTo>
                <a:lnTo>
                  <a:pt x="1851" y="911"/>
                </a:lnTo>
                <a:lnTo>
                  <a:pt x="1680" y="1053"/>
                </a:lnTo>
                <a:lnTo>
                  <a:pt x="1509" y="1195"/>
                </a:lnTo>
                <a:lnTo>
                  <a:pt x="1352" y="1352"/>
                </a:lnTo>
                <a:lnTo>
                  <a:pt x="1196" y="1509"/>
                </a:lnTo>
                <a:lnTo>
                  <a:pt x="1054" y="1679"/>
                </a:lnTo>
                <a:lnTo>
                  <a:pt x="926" y="1850"/>
                </a:lnTo>
                <a:lnTo>
                  <a:pt x="783" y="2035"/>
                </a:lnTo>
                <a:lnTo>
                  <a:pt x="669" y="2220"/>
                </a:lnTo>
                <a:lnTo>
                  <a:pt x="556" y="2405"/>
                </a:lnTo>
                <a:lnTo>
                  <a:pt x="456" y="2604"/>
                </a:lnTo>
                <a:lnTo>
                  <a:pt x="371" y="2818"/>
                </a:lnTo>
                <a:lnTo>
                  <a:pt x="285" y="3017"/>
                </a:lnTo>
                <a:lnTo>
                  <a:pt x="214" y="3230"/>
                </a:lnTo>
                <a:lnTo>
                  <a:pt x="143" y="3458"/>
                </a:lnTo>
                <a:lnTo>
                  <a:pt x="100" y="3671"/>
                </a:lnTo>
                <a:lnTo>
                  <a:pt x="58" y="3899"/>
                </a:lnTo>
                <a:lnTo>
                  <a:pt x="29" y="4141"/>
                </a:lnTo>
                <a:lnTo>
                  <a:pt x="15" y="4369"/>
                </a:lnTo>
                <a:lnTo>
                  <a:pt x="1" y="4611"/>
                </a:lnTo>
                <a:lnTo>
                  <a:pt x="1" y="4611"/>
                </a:lnTo>
                <a:lnTo>
                  <a:pt x="15" y="4881"/>
                </a:lnTo>
                <a:lnTo>
                  <a:pt x="29" y="5151"/>
                </a:lnTo>
                <a:lnTo>
                  <a:pt x="72" y="5422"/>
                </a:lnTo>
                <a:lnTo>
                  <a:pt x="129" y="5692"/>
                </a:lnTo>
                <a:lnTo>
                  <a:pt x="129" y="5692"/>
                </a:lnTo>
                <a:lnTo>
                  <a:pt x="413" y="5649"/>
                </a:lnTo>
                <a:lnTo>
                  <a:pt x="684" y="5607"/>
                </a:lnTo>
                <a:lnTo>
                  <a:pt x="968" y="5550"/>
                </a:lnTo>
                <a:lnTo>
                  <a:pt x="1239" y="5479"/>
                </a:lnTo>
                <a:lnTo>
                  <a:pt x="1509" y="5393"/>
                </a:lnTo>
                <a:lnTo>
                  <a:pt x="1765" y="5308"/>
                </a:lnTo>
                <a:lnTo>
                  <a:pt x="2021" y="5208"/>
                </a:lnTo>
                <a:lnTo>
                  <a:pt x="2277" y="5109"/>
                </a:lnTo>
                <a:lnTo>
                  <a:pt x="2534" y="4995"/>
                </a:lnTo>
                <a:lnTo>
                  <a:pt x="2775" y="4881"/>
                </a:lnTo>
                <a:lnTo>
                  <a:pt x="3017" y="4739"/>
                </a:lnTo>
                <a:lnTo>
                  <a:pt x="3259" y="4611"/>
                </a:lnTo>
                <a:lnTo>
                  <a:pt x="3487" y="4468"/>
                </a:lnTo>
                <a:lnTo>
                  <a:pt x="3700" y="4312"/>
                </a:lnTo>
                <a:lnTo>
                  <a:pt x="3928" y="4141"/>
                </a:lnTo>
                <a:lnTo>
                  <a:pt x="4142" y="3985"/>
                </a:lnTo>
                <a:lnTo>
                  <a:pt x="4341" y="3800"/>
                </a:lnTo>
                <a:lnTo>
                  <a:pt x="4540" y="3615"/>
                </a:lnTo>
                <a:lnTo>
                  <a:pt x="4739" y="3430"/>
                </a:lnTo>
                <a:lnTo>
                  <a:pt x="4924" y="3230"/>
                </a:lnTo>
                <a:lnTo>
                  <a:pt x="5109" y="3031"/>
                </a:lnTo>
                <a:lnTo>
                  <a:pt x="5280" y="2818"/>
                </a:lnTo>
                <a:lnTo>
                  <a:pt x="5451" y="2604"/>
                </a:lnTo>
                <a:lnTo>
                  <a:pt x="5607" y="2391"/>
                </a:lnTo>
                <a:lnTo>
                  <a:pt x="5750" y="2163"/>
                </a:lnTo>
                <a:lnTo>
                  <a:pt x="5906" y="1935"/>
                </a:lnTo>
                <a:lnTo>
                  <a:pt x="6034" y="1694"/>
                </a:lnTo>
                <a:lnTo>
                  <a:pt x="6162" y="1452"/>
                </a:lnTo>
                <a:lnTo>
                  <a:pt x="6276" y="1210"/>
                </a:lnTo>
                <a:lnTo>
                  <a:pt x="6390" y="954"/>
                </a:lnTo>
                <a:lnTo>
                  <a:pt x="6489" y="697"/>
                </a:lnTo>
                <a:lnTo>
                  <a:pt x="6589" y="427"/>
                </a:lnTo>
                <a:lnTo>
                  <a:pt x="6589" y="427"/>
                </a:lnTo>
                <a:lnTo>
                  <a:pt x="6361" y="327"/>
                </a:lnTo>
                <a:lnTo>
                  <a:pt x="6120" y="242"/>
                </a:lnTo>
                <a:lnTo>
                  <a:pt x="5892" y="171"/>
                </a:lnTo>
                <a:lnTo>
                  <a:pt x="5636" y="114"/>
                </a:lnTo>
                <a:lnTo>
                  <a:pt x="5394" y="57"/>
                </a:lnTo>
                <a:lnTo>
                  <a:pt x="5138" y="29"/>
                </a:lnTo>
                <a:lnTo>
                  <a:pt x="4882" y="0"/>
                </a:lnTo>
                <a:lnTo>
                  <a:pt x="461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8" name="Google Shape;418;p18"/>
          <p:cNvGrpSpPr/>
          <p:nvPr/>
        </p:nvGrpSpPr>
        <p:grpSpPr>
          <a:xfrm>
            <a:off x="540855" y="903725"/>
            <a:ext cx="7776665" cy="650100"/>
            <a:chOff x="3961063" y="1231575"/>
            <a:chExt cx="4725887" cy="650100"/>
          </a:xfrm>
        </p:grpSpPr>
        <p:sp>
          <p:nvSpPr>
            <p:cNvPr id="419" name="Google Shape;419;p18"/>
            <p:cNvSpPr/>
            <p:nvPr/>
          </p:nvSpPr>
          <p:spPr>
            <a:xfrm>
              <a:off x="5010150" y="1231575"/>
              <a:ext cx="3676800" cy="650100"/>
            </a:xfrm>
            <a:prstGeom prst="roundRect">
              <a:avLst>
                <a:gd name="adj" fmla="val 50000"/>
              </a:avLst>
            </a:prstGeom>
            <a:solidFill>
              <a:srgbClr val="E99B27">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18"/>
            <p:cNvSpPr/>
            <p:nvPr/>
          </p:nvSpPr>
          <p:spPr>
            <a:xfrm>
              <a:off x="3961063" y="1324425"/>
              <a:ext cx="4175550" cy="464400"/>
            </a:xfrm>
            <a:prstGeom prst="roundRect">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t>A statistical model used for </a:t>
              </a:r>
              <a:r>
                <a:rPr lang="en-US" b="1" dirty="0"/>
                <a:t>binary classification</a:t>
              </a:r>
              <a:r>
                <a:rPr lang="en-US" dirty="0"/>
                <a:t>.</a:t>
              </a:r>
              <a:endParaRPr dirty="0"/>
            </a:p>
          </p:txBody>
        </p:sp>
      </p:grpSp>
      <p:grpSp>
        <p:nvGrpSpPr>
          <p:cNvPr id="421" name="Google Shape;421;p18"/>
          <p:cNvGrpSpPr/>
          <p:nvPr/>
        </p:nvGrpSpPr>
        <p:grpSpPr>
          <a:xfrm>
            <a:off x="4122280" y="1390725"/>
            <a:ext cx="4412143" cy="331813"/>
            <a:chOff x="4122280" y="1390725"/>
            <a:chExt cx="4412143" cy="331813"/>
          </a:xfrm>
        </p:grpSpPr>
        <p:sp>
          <p:nvSpPr>
            <p:cNvPr id="422" name="Google Shape;422;p18"/>
            <p:cNvSpPr txBox="1"/>
            <p:nvPr/>
          </p:nvSpPr>
          <p:spPr>
            <a:xfrm>
              <a:off x="6553223" y="1390738"/>
              <a:ext cx="1981200" cy="331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dirty="0">
                <a:latin typeface="Roboto"/>
                <a:ea typeface="Roboto"/>
                <a:cs typeface="Roboto"/>
                <a:sym typeface="Roboto"/>
              </a:endParaRPr>
            </a:p>
          </p:txBody>
        </p:sp>
        <p:sp>
          <p:nvSpPr>
            <p:cNvPr id="423" name="Google Shape;423;p18"/>
            <p:cNvSpPr txBox="1"/>
            <p:nvPr/>
          </p:nvSpPr>
          <p:spPr>
            <a:xfrm>
              <a:off x="4122280" y="1390725"/>
              <a:ext cx="1782300" cy="33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800" b="1" dirty="0">
                <a:solidFill>
                  <a:schemeClr val="lt1"/>
                </a:solidFill>
                <a:latin typeface="Fira Sans Extra Condensed"/>
                <a:ea typeface="Fira Sans Extra Condensed"/>
                <a:cs typeface="Fira Sans Extra Condensed"/>
                <a:sym typeface="Fira Sans Extra Condensed"/>
              </a:endParaRPr>
            </a:p>
          </p:txBody>
        </p:sp>
      </p:grpSp>
      <p:grpSp>
        <p:nvGrpSpPr>
          <p:cNvPr id="426" name="Google Shape;426;p18"/>
          <p:cNvGrpSpPr/>
          <p:nvPr/>
        </p:nvGrpSpPr>
        <p:grpSpPr>
          <a:xfrm>
            <a:off x="646237" y="3487254"/>
            <a:ext cx="7663798" cy="650100"/>
            <a:chOff x="3961063" y="3237875"/>
            <a:chExt cx="4725887" cy="650100"/>
          </a:xfrm>
        </p:grpSpPr>
        <p:sp>
          <p:nvSpPr>
            <p:cNvPr id="427" name="Google Shape;427;p18"/>
            <p:cNvSpPr/>
            <p:nvPr/>
          </p:nvSpPr>
          <p:spPr>
            <a:xfrm>
              <a:off x="5010150" y="3237875"/>
              <a:ext cx="3676800" cy="650100"/>
            </a:xfrm>
            <a:prstGeom prst="roundRect">
              <a:avLst>
                <a:gd name="adj" fmla="val 50000"/>
              </a:avLst>
            </a:prstGeom>
            <a:solidFill>
              <a:srgbClr val="8027EA">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18"/>
            <p:cNvSpPr/>
            <p:nvPr/>
          </p:nvSpPr>
          <p:spPr>
            <a:xfrm>
              <a:off x="3961063" y="3330725"/>
              <a:ext cx="3836720" cy="464400"/>
            </a:xfrm>
            <a:prstGeom prst="roundRect">
              <a:avLst>
                <a:gd name="adj" fmla="val 5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t>Works well for high-dimensional spaces and non-linearly separable data</a:t>
              </a:r>
              <a:endParaRPr dirty="0"/>
            </a:p>
          </p:txBody>
        </p:sp>
      </p:grpSp>
      <p:grpSp>
        <p:nvGrpSpPr>
          <p:cNvPr id="429" name="Google Shape;429;p18"/>
          <p:cNvGrpSpPr/>
          <p:nvPr/>
        </p:nvGrpSpPr>
        <p:grpSpPr>
          <a:xfrm>
            <a:off x="4122280" y="3397024"/>
            <a:ext cx="4412143" cy="331802"/>
            <a:chOff x="4122280" y="3397024"/>
            <a:chExt cx="4412143" cy="331802"/>
          </a:xfrm>
        </p:grpSpPr>
        <p:sp>
          <p:nvSpPr>
            <p:cNvPr id="430" name="Google Shape;430;p18"/>
            <p:cNvSpPr txBox="1"/>
            <p:nvPr/>
          </p:nvSpPr>
          <p:spPr>
            <a:xfrm>
              <a:off x="6553223" y="3397024"/>
              <a:ext cx="1981200" cy="331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lang="en-US" dirty="0">
                <a:latin typeface="Roboto"/>
                <a:ea typeface="Roboto"/>
                <a:cs typeface="Roboto"/>
                <a:sym typeface="Roboto"/>
              </a:endParaRPr>
            </a:p>
          </p:txBody>
        </p:sp>
        <p:sp>
          <p:nvSpPr>
            <p:cNvPr id="431" name="Google Shape;431;p18"/>
            <p:cNvSpPr txBox="1"/>
            <p:nvPr/>
          </p:nvSpPr>
          <p:spPr>
            <a:xfrm>
              <a:off x="4122280" y="3397025"/>
              <a:ext cx="1782300" cy="33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800" b="1" dirty="0">
                <a:solidFill>
                  <a:schemeClr val="lt1"/>
                </a:solidFill>
                <a:latin typeface="Fira Sans Extra Condensed"/>
                <a:ea typeface="Fira Sans Extra Condensed"/>
                <a:cs typeface="Fira Sans Extra Condensed"/>
                <a:sym typeface="Fira Sans Extra Condensed"/>
              </a:endParaRPr>
            </a:p>
          </p:txBody>
        </p:sp>
      </p:grpSp>
      <p:grpSp>
        <p:nvGrpSpPr>
          <p:cNvPr id="432" name="Google Shape;432;p18"/>
          <p:cNvGrpSpPr/>
          <p:nvPr/>
        </p:nvGrpSpPr>
        <p:grpSpPr>
          <a:xfrm>
            <a:off x="602094" y="2268059"/>
            <a:ext cx="7707941" cy="650100"/>
            <a:chOff x="3961063" y="2234725"/>
            <a:chExt cx="4725887" cy="650100"/>
          </a:xfrm>
        </p:grpSpPr>
        <p:sp>
          <p:nvSpPr>
            <p:cNvPr id="433" name="Google Shape;433;p18"/>
            <p:cNvSpPr/>
            <p:nvPr/>
          </p:nvSpPr>
          <p:spPr>
            <a:xfrm>
              <a:off x="5010150" y="2234725"/>
              <a:ext cx="3676800" cy="650100"/>
            </a:xfrm>
            <a:prstGeom prst="roundRect">
              <a:avLst>
                <a:gd name="adj" fmla="val 50000"/>
              </a:avLst>
            </a:prstGeom>
            <a:solidFill>
              <a:srgbClr val="EA4827">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18"/>
            <p:cNvSpPr/>
            <p:nvPr/>
          </p:nvSpPr>
          <p:spPr>
            <a:xfrm>
              <a:off x="3961063" y="2327575"/>
              <a:ext cx="4305413" cy="464400"/>
            </a:xfrm>
            <a:prstGeom prst="roundRect">
              <a:avLst>
                <a:gd name="adj" fmla="val 5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t>Finds the optimal hyperplane that best separates different classes</a:t>
              </a:r>
              <a:endParaRPr dirty="0"/>
            </a:p>
          </p:txBody>
        </p:sp>
      </p:grpSp>
      <p:grpSp>
        <p:nvGrpSpPr>
          <p:cNvPr id="435" name="Google Shape;435;p18"/>
          <p:cNvGrpSpPr/>
          <p:nvPr/>
        </p:nvGrpSpPr>
        <p:grpSpPr>
          <a:xfrm>
            <a:off x="4134997" y="2393875"/>
            <a:ext cx="4399426" cy="331805"/>
            <a:chOff x="4134997" y="2393875"/>
            <a:chExt cx="4399426" cy="331805"/>
          </a:xfrm>
        </p:grpSpPr>
        <p:sp>
          <p:nvSpPr>
            <p:cNvPr id="436" name="Google Shape;436;p18"/>
            <p:cNvSpPr txBox="1"/>
            <p:nvPr/>
          </p:nvSpPr>
          <p:spPr>
            <a:xfrm>
              <a:off x="6553223" y="2393881"/>
              <a:ext cx="1981200" cy="331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dirty="0">
                <a:latin typeface="Roboto"/>
                <a:ea typeface="Roboto"/>
                <a:cs typeface="Roboto"/>
                <a:sym typeface="Roboto"/>
              </a:endParaRPr>
            </a:p>
          </p:txBody>
        </p:sp>
        <p:sp>
          <p:nvSpPr>
            <p:cNvPr id="437" name="Google Shape;437;p18"/>
            <p:cNvSpPr txBox="1"/>
            <p:nvPr/>
          </p:nvSpPr>
          <p:spPr>
            <a:xfrm>
              <a:off x="4134997" y="2393875"/>
              <a:ext cx="1782300" cy="33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800" b="1" dirty="0">
                <a:solidFill>
                  <a:schemeClr val="lt1"/>
                </a:solidFill>
                <a:latin typeface="Fira Sans Extra Condensed"/>
                <a:ea typeface="Fira Sans Extra Condensed"/>
                <a:cs typeface="Fira Sans Extra Condensed"/>
                <a:sym typeface="Fira Sans Extra Condensed"/>
              </a:endParaRPr>
            </a:p>
          </p:txBody>
        </p:sp>
      </p:grpSp>
      <p:grpSp>
        <p:nvGrpSpPr>
          <p:cNvPr id="442" name="Google Shape;442;p18"/>
          <p:cNvGrpSpPr/>
          <p:nvPr/>
        </p:nvGrpSpPr>
        <p:grpSpPr>
          <a:xfrm>
            <a:off x="4175030" y="4550699"/>
            <a:ext cx="4412143" cy="331809"/>
            <a:chOff x="4122280" y="4400167"/>
            <a:chExt cx="4412143" cy="331809"/>
          </a:xfrm>
        </p:grpSpPr>
        <p:sp>
          <p:nvSpPr>
            <p:cNvPr id="443" name="Google Shape;443;p18"/>
            <p:cNvSpPr txBox="1"/>
            <p:nvPr/>
          </p:nvSpPr>
          <p:spPr>
            <a:xfrm>
              <a:off x="6553223" y="4400167"/>
              <a:ext cx="1981200" cy="331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dirty="0">
                <a:latin typeface="Roboto"/>
                <a:ea typeface="Roboto"/>
                <a:cs typeface="Roboto"/>
                <a:sym typeface="Roboto"/>
              </a:endParaRPr>
            </a:p>
          </p:txBody>
        </p:sp>
        <p:sp>
          <p:nvSpPr>
            <p:cNvPr id="444" name="Google Shape;444;p18"/>
            <p:cNvSpPr txBox="1"/>
            <p:nvPr/>
          </p:nvSpPr>
          <p:spPr>
            <a:xfrm>
              <a:off x="4122280" y="4400175"/>
              <a:ext cx="1782300" cy="33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lt1"/>
                  </a:solidFill>
                  <a:latin typeface="Fira Sans Extra Condensed"/>
                  <a:ea typeface="Fira Sans Extra Condensed"/>
                  <a:cs typeface="Fira Sans Extra Condensed"/>
                  <a:sym typeface="Fira Sans Extra Condensed"/>
                </a:rPr>
                <a:t>Social networks</a:t>
              </a:r>
              <a:endParaRPr sz="1800" b="1" dirty="0">
                <a:solidFill>
                  <a:schemeClr val="lt1"/>
                </a:solidFill>
                <a:latin typeface="Fira Sans Extra Condensed"/>
                <a:ea typeface="Fira Sans Extra Condensed"/>
                <a:cs typeface="Fira Sans Extra Condensed"/>
                <a:sym typeface="Fira Sans Extra Condensed"/>
              </a:endParaRPr>
            </a:p>
          </p:txBody>
        </p:sp>
      </p:grpSp>
      <p:sp>
        <p:nvSpPr>
          <p:cNvPr id="4" name="TextBox 3">
            <a:extLst>
              <a:ext uri="{FF2B5EF4-FFF2-40B4-BE49-F238E27FC236}">
                <a16:creationId xmlns:a16="http://schemas.microsoft.com/office/drawing/2014/main" id="{932FC0A9-C04D-756D-6179-86F29C2C6E5E}"/>
              </a:ext>
            </a:extLst>
          </p:cNvPr>
          <p:cNvSpPr txBox="1"/>
          <p:nvPr/>
        </p:nvSpPr>
        <p:spPr>
          <a:xfrm>
            <a:off x="3543300" y="1107831"/>
            <a:ext cx="184731" cy="307777"/>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28358857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DE2C8F-DF11-0513-0A7C-B6D2BB87232E}"/>
              </a:ext>
            </a:extLst>
          </p:cNvPr>
          <p:cNvSpPr>
            <a:spLocks noGrp="1"/>
          </p:cNvSpPr>
          <p:nvPr>
            <p:ph type="title"/>
          </p:nvPr>
        </p:nvSpPr>
        <p:spPr>
          <a:xfrm>
            <a:off x="-3087189" y="141960"/>
            <a:ext cx="8229600" cy="371400"/>
          </a:xfrm>
        </p:spPr>
        <p:txBody>
          <a:bodyPr>
            <a:normAutofit fontScale="90000"/>
          </a:bodyPr>
          <a:lstStyle/>
          <a:p>
            <a:r>
              <a:rPr lang="en-US" dirty="0"/>
              <a:t>Flow Chart</a:t>
            </a:r>
          </a:p>
        </p:txBody>
      </p:sp>
      <p:sp>
        <p:nvSpPr>
          <p:cNvPr id="4" name="Rectangle 2">
            <a:extLst>
              <a:ext uri="{FF2B5EF4-FFF2-40B4-BE49-F238E27FC236}">
                <a16:creationId xmlns:a16="http://schemas.microsoft.com/office/drawing/2014/main" id="{BBF52227-EF7F-2AF0-1C89-E996532259C4}"/>
              </a:ext>
            </a:extLst>
          </p:cNvPr>
          <p:cNvSpPr>
            <a:spLocks noChangeArrowheads="1"/>
          </p:cNvSpPr>
          <p:nvPr/>
        </p:nvSpPr>
        <p:spPr bwMode="auto">
          <a:xfrm>
            <a:off x="2029096" y="-931817"/>
            <a:ext cx="10156945"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pic>
        <p:nvPicPr>
          <p:cNvPr id="6145" name="Picture 3" descr="A diagram of a process&#10;&#10;Description automatically generated">
            <a:extLst>
              <a:ext uri="{FF2B5EF4-FFF2-40B4-BE49-F238E27FC236}">
                <a16:creationId xmlns:a16="http://schemas.microsoft.com/office/drawing/2014/main" id="{B5B91E09-1B0A-142A-9CFE-61CCE01A7EF2}"/>
              </a:ext>
            </a:extLst>
          </p:cNvPr>
          <p:cNvPicPr>
            <a:picLocks noChangeAspect="1" noChangeArrowheads="1"/>
          </p:cNvPicPr>
          <p:nvPr/>
        </p:nvPicPr>
        <p:blipFill>
          <a:blip r:embed="rId2" r:link="rId3">
            <a:extLst>
              <a:ext uri="{28A0092B-C50C-407E-A947-70E740481C1C}">
                <a14:useLocalDpi xmlns:a14="http://schemas.microsoft.com/office/drawing/2010/main" val="0"/>
              </a:ext>
            </a:extLst>
          </a:blip>
          <a:srcRect/>
          <a:stretch>
            <a:fillRect/>
          </a:stretch>
        </p:blipFill>
        <p:spPr bwMode="auto">
          <a:xfrm>
            <a:off x="2029096" y="141960"/>
            <a:ext cx="4824549" cy="49264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503922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DE2C8F-DF11-0513-0A7C-B6D2BB87232E}"/>
              </a:ext>
            </a:extLst>
          </p:cNvPr>
          <p:cNvSpPr>
            <a:spLocks noGrp="1"/>
          </p:cNvSpPr>
          <p:nvPr>
            <p:ph type="title"/>
          </p:nvPr>
        </p:nvSpPr>
        <p:spPr/>
        <p:txBody>
          <a:bodyPr>
            <a:normAutofit fontScale="90000"/>
          </a:bodyPr>
          <a:lstStyle/>
          <a:p>
            <a:r>
              <a:rPr lang="en-US" dirty="0"/>
              <a:t>SVM Implementation</a:t>
            </a:r>
          </a:p>
        </p:txBody>
      </p:sp>
      <p:grpSp>
        <p:nvGrpSpPr>
          <p:cNvPr id="12" name="Google Shape;439;p18">
            <a:extLst>
              <a:ext uri="{FF2B5EF4-FFF2-40B4-BE49-F238E27FC236}">
                <a16:creationId xmlns:a16="http://schemas.microsoft.com/office/drawing/2014/main" id="{4552E770-9136-8F26-0F13-B87F157C5D72}"/>
              </a:ext>
            </a:extLst>
          </p:cNvPr>
          <p:cNvGrpSpPr/>
          <p:nvPr/>
        </p:nvGrpSpPr>
        <p:grpSpPr>
          <a:xfrm>
            <a:off x="457200" y="1083018"/>
            <a:ext cx="6629401" cy="3001850"/>
            <a:chOff x="3737054" y="4779436"/>
            <a:chExt cx="4183290" cy="3001850"/>
          </a:xfrm>
        </p:grpSpPr>
        <p:sp>
          <p:nvSpPr>
            <p:cNvPr id="13" name="Google Shape;440;p18">
              <a:extLst>
                <a:ext uri="{FF2B5EF4-FFF2-40B4-BE49-F238E27FC236}">
                  <a16:creationId xmlns:a16="http://schemas.microsoft.com/office/drawing/2014/main" id="{F6D2E683-19AA-3AD6-BB98-AAB354D817E2}"/>
                </a:ext>
              </a:extLst>
            </p:cNvPr>
            <p:cNvSpPr/>
            <p:nvPr/>
          </p:nvSpPr>
          <p:spPr>
            <a:xfrm>
              <a:off x="3737055" y="5731645"/>
              <a:ext cx="4183289" cy="2049641"/>
            </a:xfrm>
            <a:prstGeom prst="roundRect">
              <a:avLst>
                <a:gd name="adj" fmla="val 50000"/>
              </a:avLst>
            </a:prstGeom>
            <a:solidFill>
              <a:srgbClr val="2776EA">
                <a:alpha val="12549"/>
              </a:srgbClr>
            </a:solidFill>
            <a:ln>
              <a:noFill/>
            </a:ln>
          </p:spPr>
          <p:txBody>
            <a:bodyPr spcFirstLastPara="1" wrap="square" lIns="91425" tIns="91425" rIns="91425" bIns="91425" anchor="ctr" anchorCtr="0">
              <a:noAutofit/>
            </a:bodyPr>
            <a:lstStyle/>
            <a:p>
              <a:pPr lvl="0"/>
              <a:r>
                <a:rPr lang="en-US" dirty="0"/>
                <a:t>                                </a:t>
              </a:r>
              <a:endParaRPr dirty="0"/>
            </a:p>
          </p:txBody>
        </p:sp>
        <p:sp>
          <p:nvSpPr>
            <p:cNvPr id="14" name="Google Shape;441;p18">
              <a:extLst>
                <a:ext uri="{FF2B5EF4-FFF2-40B4-BE49-F238E27FC236}">
                  <a16:creationId xmlns:a16="http://schemas.microsoft.com/office/drawing/2014/main" id="{C8F895B4-2983-D0F5-7947-556D0AA0314F}"/>
                </a:ext>
              </a:extLst>
            </p:cNvPr>
            <p:cNvSpPr/>
            <p:nvPr/>
          </p:nvSpPr>
          <p:spPr>
            <a:xfrm>
              <a:off x="3737054" y="4779436"/>
              <a:ext cx="2130000" cy="464400"/>
            </a:xfrm>
            <a:prstGeom prst="roundRect">
              <a:avLst>
                <a:gd name="adj" fmla="val 50000"/>
              </a:avLst>
            </a:prstGeom>
            <a:solidFill>
              <a:schemeClr val="accent1">
                <a:lumMod val="20000"/>
                <a:lumOff val="8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latin typeface="Times New Roman" panose="02020603050405020304" pitchFamily="18" charset="0"/>
                  <a:cs typeface="Times New Roman" panose="02020603050405020304" pitchFamily="18" charset="0"/>
                </a:rPr>
                <a:t>Types of SVM</a:t>
              </a:r>
              <a:endParaRPr dirty="0">
                <a:latin typeface="Times New Roman" panose="02020603050405020304" pitchFamily="18" charset="0"/>
                <a:cs typeface="Times New Roman" panose="02020603050405020304" pitchFamily="18" charset="0"/>
              </a:endParaRPr>
            </a:p>
          </p:txBody>
        </p:sp>
      </p:grpSp>
      <p:sp>
        <p:nvSpPr>
          <p:cNvPr id="16" name="TextBox 15">
            <a:extLst>
              <a:ext uri="{FF2B5EF4-FFF2-40B4-BE49-F238E27FC236}">
                <a16:creationId xmlns:a16="http://schemas.microsoft.com/office/drawing/2014/main" id="{C755590A-02F1-5F13-4FC5-0D8216990E77}"/>
              </a:ext>
            </a:extLst>
          </p:cNvPr>
          <p:cNvSpPr txBox="1"/>
          <p:nvPr/>
        </p:nvSpPr>
        <p:spPr>
          <a:xfrm>
            <a:off x="777579" y="2583943"/>
            <a:ext cx="7251340" cy="1107996"/>
          </a:xfrm>
          <a:prstGeom prst="rect">
            <a:avLst/>
          </a:prstGeom>
          <a:noFill/>
        </p:spPr>
        <p:txBody>
          <a:bodyPr wrap="square" anchor="ctr">
            <a:spAutoFit/>
          </a:bodyPr>
          <a:lstStyle/>
          <a:p>
            <a:pPr marL="171450" indent="-171450">
              <a:lnSpc>
                <a:spcPct val="150000"/>
              </a:lnSpc>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Linear SVM: Used when data is linearly separable.</a:t>
            </a:r>
          </a:p>
          <a:p>
            <a:pPr marL="171450" indent="-171450">
              <a:lnSpc>
                <a:spcPct val="150000"/>
              </a:lnSpc>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Non-Linear SVM: Uses the kernel trick to separate non-linearly separable data.</a:t>
            </a:r>
          </a:p>
          <a:p>
            <a:pPr>
              <a:lnSpc>
                <a:spcPct val="150000"/>
              </a:lnSpc>
            </a:pPr>
            <a:r>
              <a:rPr lang="en-US" sz="1200" dirty="0">
                <a:latin typeface="Times New Roman" panose="02020603050405020304" pitchFamily="18" charset="0"/>
                <a:cs typeface="Times New Roman" panose="02020603050405020304" pitchFamily="18" charset="0"/>
              </a:rPr>
              <a:t>   	Example: Radial Basis Function (RBF) Kernel.</a:t>
            </a:r>
          </a:p>
          <a:p>
            <a:pPr lvl="0"/>
            <a:endParaRPr lang="en-US" sz="1200" dirty="0"/>
          </a:p>
        </p:txBody>
      </p:sp>
    </p:spTree>
    <p:extLst>
      <p:ext uri="{BB962C8B-B14F-4D97-AF65-F5344CB8AC3E}">
        <p14:creationId xmlns:p14="http://schemas.microsoft.com/office/powerpoint/2010/main" val="392338038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DE2C8F-DF11-0513-0A7C-B6D2BB87232E}"/>
              </a:ext>
            </a:extLst>
          </p:cNvPr>
          <p:cNvSpPr>
            <a:spLocks noGrp="1"/>
          </p:cNvSpPr>
          <p:nvPr>
            <p:ph type="title"/>
          </p:nvPr>
        </p:nvSpPr>
        <p:spPr/>
        <p:txBody>
          <a:bodyPr>
            <a:normAutofit fontScale="90000"/>
          </a:bodyPr>
          <a:lstStyle/>
          <a:p>
            <a:r>
              <a:rPr lang="en-US" dirty="0"/>
              <a:t>SVM Implementation</a:t>
            </a:r>
          </a:p>
        </p:txBody>
      </p:sp>
      <p:sp>
        <p:nvSpPr>
          <p:cNvPr id="13" name="Google Shape;440;p18">
            <a:extLst>
              <a:ext uri="{FF2B5EF4-FFF2-40B4-BE49-F238E27FC236}">
                <a16:creationId xmlns:a16="http://schemas.microsoft.com/office/drawing/2014/main" id="{F6D2E683-19AA-3AD6-BB98-AAB354D817E2}"/>
              </a:ext>
            </a:extLst>
          </p:cNvPr>
          <p:cNvSpPr/>
          <p:nvPr/>
        </p:nvSpPr>
        <p:spPr>
          <a:xfrm>
            <a:off x="457200" y="883435"/>
            <a:ext cx="5794131" cy="2049641"/>
          </a:xfrm>
          <a:prstGeom prst="roundRect">
            <a:avLst>
              <a:gd name="adj" fmla="val 50000"/>
            </a:avLst>
          </a:prstGeom>
          <a:solidFill>
            <a:srgbClr val="2776EA">
              <a:alpha val="12549"/>
            </a:srgbClr>
          </a:solidFill>
          <a:ln>
            <a:noFill/>
          </a:ln>
        </p:spPr>
        <p:txBody>
          <a:bodyPr spcFirstLastPara="1" wrap="square" lIns="91425" tIns="91425" rIns="91425" bIns="91425" anchor="ctr" anchorCtr="0">
            <a:noAutofit/>
          </a:bodyPr>
          <a:lstStyle/>
          <a:p>
            <a:pPr lvl="0"/>
            <a:r>
              <a:rPr lang="en-US" dirty="0"/>
              <a:t>                                </a:t>
            </a:r>
            <a:endParaRPr dirty="0"/>
          </a:p>
        </p:txBody>
      </p:sp>
      <p:sp>
        <p:nvSpPr>
          <p:cNvPr id="16" name="TextBox 15">
            <a:extLst>
              <a:ext uri="{FF2B5EF4-FFF2-40B4-BE49-F238E27FC236}">
                <a16:creationId xmlns:a16="http://schemas.microsoft.com/office/drawing/2014/main" id="{C755590A-02F1-5F13-4FC5-0D8216990E77}"/>
              </a:ext>
            </a:extLst>
          </p:cNvPr>
          <p:cNvSpPr txBox="1"/>
          <p:nvPr/>
        </p:nvSpPr>
        <p:spPr>
          <a:xfrm>
            <a:off x="808892" y="987453"/>
            <a:ext cx="5205047" cy="1569660"/>
          </a:xfrm>
          <a:prstGeom prst="rect">
            <a:avLst/>
          </a:prstGeom>
          <a:noFill/>
        </p:spPr>
        <p:txBody>
          <a:bodyPr wrap="square" anchor="ctr">
            <a:spAutoFit/>
          </a:bodyPr>
          <a:lstStyle/>
          <a:p>
            <a:r>
              <a:rPr lang="en-US" dirty="0">
                <a:effectLst/>
                <a:latin typeface="Times New Roman" panose="02020603050405020304" pitchFamily="18" charset="0"/>
                <a:ea typeface="Calibri" panose="020F0502020204030204" pitchFamily="34" charset="0"/>
                <a:cs typeface="Times New Roman" panose="02020603050405020304" pitchFamily="18" charset="0"/>
              </a:rPr>
              <a:t>Since our dataset is </a:t>
            </a:r>
            <a:r>
              <a:rPr lang="en-US" b="1" dirty="0">
                <a:effectLst/>
                <a:latin typeface="Times New Roman" panose="02020603050405020304" pitchFamily="18" charset="0"/>
                <a:ea typeface="Calibri" panose="020F0502020204030204" pitchFamily="34" charset="0"/>
                <a:cs typeface="Times New Roman" panose="02020603050405020304" pitchFamily="18" charset="0"/>
              </a:rPr>
              <a:t>not linearly separable</a:t>
            </a:r>
            <a:r>
              <a:rPr lang="en-US" dirty="0">
                <a:effectLst/>
                <a:latin typeface="Times New Roman" panose="02020603050405020304" pitchFamily="18" charset="0"/>
                <a:ea typeface="Calibri" panose="020F0502020204030204" pitchFamily="34" charset="0"/>
                <a:cs typeface="Times New Roman" panose="02020603050405020304" pitchFamily="18" charset="0"/>
              </a:rPr>
              <a:t>, as observed in the </a:t>
            </a:r>
            <a:r>
              <a:rPr lang="en-US" b="1" dirty="0">
                <a:effectLst/>
                <a:latin typeface="Times New Roman" panose="02020603050405020304" pitchFamily="18" charset="0"/>
                <a:ea typeface="Calibri" panose="020F0502020204030204" pitchFamily="34" charset="0"/>
                <a:cs typeface="Times New Roman" panose="02020603050405020304" pitchFamily="18" charset="0"/>
              </a:rPr>
              <a:t>PCA visualization</a:t>
            </a:r>
            <a:r>
              <a:rPr lang="en-US" dirty="0">
                <a:effectLst/>
                <a:latin typeface="Times New Roman" panose="02020603050405020304" pitchFamily="18" charset="0"/>
                <a:ea typeface="Calibri" panose="020F0502020204030204" pitchFamily="34" charset="0"/>
                <a:cs typeface="Times New Roman" panose="02020603050405020304" pitchFamily="18" charset="0"/>
              </a:rPr>
              <a:t>, we employ a </a:t>
            </a:r>
            <a:r>
              <a:rPr lang="en-US" b="1" dirty="0">
                <a:effectLst/>
                <a:latin typeface="Times New Roman" panose="02020603050405020304" pitchFamily="18" charset="0"/>
                <a:ea typeface="Calibri" panose="020F0502020204030204" pitchFamily="34" charset="0"/>
                <a:cs typeface="Times New Roman" panose="02020603050405020304" pitchFamily="18" charset="0"/>
              </a:rPr>
              <a:t>Non-Linear SVM with an RBF kernel</a:t>
            </a:r>
            <a:r>
              <a:rPr lang="en-US" dirty="0">
                <a:effectLst/>
                <a:latin typeface="Times New Roman" panose="02020603050405020304" pitchFamily="18" charset="0"/>
                <a:ea typeface="Calibri" panose="020F0502020204030204" pitchFamily="34" charset="0"/>
                <a:cs typeface="Times New Roman" panose="02020603050405020304" pitchFamily="18" charset="0"/>
              </a:rPr>
              <a:t>.</a:t>
            </a:r>
          </a:p>
          <a:p>
            <a:endParaRPr lang="en-US" dirty="0">
              <a:latin typeface="Times New Roman" panose="02020603050405020304" pitchFamily="18" charset="0"/>
              <a:ea typeface="Calibri" panose="020F0502020204030204" pitchFamily="34"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Principal Component Analysis (PCA) Visualization</a:t>
            </a:r>
            <a:r>
              <a:rPr lang="en-US" dirty="0">
                <a:latin typeface="Times New Roman" panose="02020603050405020304" pitchFamily="18" charset="0"/>
                <a:cs typeface="Times New Roman" panose="02020603050405020304" pitchFamily="18" charset="0"/>
              </a:rPr>
              <a:t> is a technique used to </a:t>
            </a:r>
            <a:r>
              <a:rPr lang="en-US" b="1" dirty="0">
                <a:latin typeface="Times New Roman" panose="02020603050405020304" pitchFamily="18" charset="0"/>
                <a:cs typeface="Times New Roman" panose="02020603050405020304" pitchFamily="18" charset="0"/>
              </a:rPr>
              <a:t>reduce the dimensionality</a:t>
            </a:r>
            <a:r>
              <a:rPr lang="en-US" dirty="0">
                <a:latin typeface="Times New Roman" panose="02020603050405020304" pitchFamily="18" charset="0"/>
                <a:cs typeface="Times New Roman" panose="02020603050405020304" pitchFamily="18" charset="0"/>
              </a:rPr>
              <a:t> of a dataset and </a:t>
            </a:r>
            <a:r>
              <a:rPr lang="en-US" b="1" dirty="0">
                <a:latin typeface="Times New Roman" panose="02020603050405020304" pitchFamily="18" charset="0"/>
                <a:cs typeface="Times New Roman" panose="02020603050405020304" pitchFamily="18" charset="0"/>
              </a:rPr>
              <a:t>visualize it in 2D or 3D</a:t>
            </a:r>
            <a:r>
              <a:rPr lang="en-US" dirty="0">
                <a:latin typeface="Times New Roman" panose="02020603050405020304" pitchFamily="18" charset="0"/>
                <a:cs typeface="Times New Roman" panose="02020603050405020304" pitchFamily="18" charset="0"/>
              </a:rPr>
              <a:t> while preserving as much variance (information) as possible.</a:t>
            </a:r>
            <a:endParaRPr lang="en-US" dirty="0">
              <a:effectLst/>
              <a:latin typeface="Times New Roman" panose="02020603050405020304" pitchFamily="18" charset="0"/>
              <a:ea typeface="Calibri" panose="020F0502020204030204" pitchFamily="34" charset="0"/>
              <a:cs typeface="Times New Roman" panose="02020603050405020304" pitchFamily="18" charset="0"/>
            </a:endParaRPr>
          </a:p>
          <a:p>
            <a:pPr lvl="0"/>
            <a:endParaRPr lang="en-US" sz="1200" dirty="0"/>
          </a:p>
        </p:txBody>
      </p:sp>
      <p:pic>
        <p:nvPicPr>
          <p:cNvPr id="4" name="Picture 3" descr="A diagram of red and blue dots&#10;&#10;Description automatically generated">
            <a:extLst>
              <a:ext uri="{FF2B5EF4-FFF2-40B4-BE49-F238E27FC236}">
                <a16:creationId xmlns:a16="http://schemas.microsoft.com/office/drawing/2014/main" id="{22B3CFD5-BD59-9405-0400-281DF75EEE5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589584" y="2557113"/>
            <a:ext cx="3833446" cy="2492254"/>
          </a:xfrm>
          <a:prstGeom prst="rect">
            <a:avLst/>
          </a:prstGeom>
          <a:noFill/>
          <a:ln>
            <a:noFill/>
          </a:ln>
        </p:spPr>
      </p:pic>
    </p:spTree>
    <p:extLst>
      <p:ext uri="{BB962C8B-B14F-4D97-AF65-F5344CB8AC3E}">
        <p14:creationId xmlns:p14="http://schemas.microsoft.com/office/powerpoint/2010/main" val="364067631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DE2C8F-DF11-0513-0A7C-B6D2BB87232E}"/>
              </a:ext>
            </a:extLst>
          </p:cNvPr>
          <p:cNvSpPr>
            <a:spLocks noGrp="1"/>
          </p:cNvSpPr>
          <p:nvPr>
            <p:ph type="title"/>
          </p:nvPr>
        </p:nvSpPr>
        <p:spPr/>
        <p:txBody>
          <a:bodyPr>
            <a:normAutofit fontScale="90000"/>
          </a:bodyPr>
          <a:lstStyle/>
          <a:p>
            <a:r>
              <a:rPr lang="en-US" dirty="0"/>
              <a:t>SVM Implementation</a:t>
            </a:r>
          </a:p>
        </p:txBody>
      </p:sp>
      <p:grpSp>
        <p:nvGrpSpPr>
          <p:cNvPr id="12" name="Google Shape;439;p18">
            <a:extLst>
              <a:ext uri="{FF2B5EF4-FFF2-40B4-BE49-F238E27FC236}">
                <a16:creationId xmlns:a16="http://schemas.microsoft.com/office/drawing/2014/main" id="{4552E770-9136-8F26-0F13-B87F157C5D72}"/>
              </a:ext>
            </a:extLst>
          </p:cNvPr>
          <p:cNvGrpSpPr/>
          <p:nvPr/>
        </p:nvGrpSpPr>
        <p:grpSpPr>
          <a:xfrm>
            <a:off x="457200" y="1083018"/>
            <a:ext cx="7042638" cy="3867051"/>
            <a:chOff x="3737054" y="4779436"/>
            <a:chExt cx="4444051" cy="3001851"/>
          </a:xfrm>
        </p:grpSpPr>
        <p:sp>
          <p:nvSpPr>
            <p:cNvPr id="13" name="Google Shape;440;p18">
              <a:extLst>
                <a:ext uri="{FF2B5EF4-FFF2-40B4-BE49-F238E27FC236}">
                  <a16:creationId xmlns:a16="http://schemas.microsoft.com/office/drawing/2014/main" id="{F6D2E683-19AA-3AD6-BB98-AAB354D817E2}"/>
                </a:ext>
              </a:extLst>
            </p:cNvPr>
            <p:cNvSpPr/>
            <p:nvPr/>
          </p:nvSpPr>
          <p:spPr>
            <a:xfrm>
              <a:off x="3737055" y="5305411"/>
              <a:ext cx="4444050" cy="2475876"/>
            </a:xfrm>
            <a:prstGeom prst="roundRect">
              <a:avLst>
                <a:gd name="adj" fmla="val 50000"/>
              </a:avLst>
            </a:prstGeom>
            <a:solidFill>
              <a:srgbClr val="2776EA">
                <a:alpha val="12549"/>
              </a:srgbClr>
            </a:solidFill>
            <a:ln>
              <a:noFill/>
            </a:ln>
          </p:spPr>
          <p:txBody>
            <a:bodyPr spcFirstLastPara="1" wrap="square" lIns="91425" tIns="91425" rIns="91425" bIns="91425" anchor="ctr" anchorCtr="0">
              <a:noAutofit/>
            </a:bodyPr>
            <a:lstStyle/>
            <a:p>
              <a:pPr lvl="0"/>
              <a:r>
                <a:rPr lang="en-US" dirty="0"/>
                <a:t>                                </a:t>
              </a:r>
              <a:endParaRPr dirty="0"/>
            </a:p>
          </p:txBody>
        </p:sp>
        <p:sp>
          <p:nvSpPr>
            <p:cNvPr id="14" name="Google Shape;441;p18">
              <a:extLst>
                <a:ext uri="{FF2B5EF4-FFF2-40B4-BE49-F238E27FC236}">
                  <a16:creationId xmlns:a16="http://schemas.microsoft.com/office/drawing/2014/main" id="{C8F895B4-2983-D0F5-7947-556D0AA0314F}"/>
                </a:ext>
              </a:extLst>
            </p:cNvPr>
            <p:cNvSpPr/>
            <p:nvPr/>
          </p:nvSpPr>
          <p:spPr>
            <a:xfrm>
              <a:off x="3737054" y="4779436"/>
              <a:ext cx="2130000" cy="464400"/>
            </a:xfrm>
            <a:prstGeom prst="roundRect">
              <a:avLst>
                <a:gd name="adj" fmla="val 50000"/>
              </a:avLst>
            </a:prstGeom>
            <a:solidFill>
              <a:schemeClr val="accent1">
                <a:lumMod val="20000"/>
                <a:lumOff val="80000"/>
              </a:schemeClr>
            </a:solidFill>
            <a:ln>
              <a:noFill/>
            </a:ln>
          </p:spPr>
          <p:txBody>
            <a:bodyPr spcFirstLastPara="1" wrap="square" lIns="91425" tIns="91425" rIns="91425" bIns="91425" anchor="ctr" anchorCtr="0">
              <a:noAutofit/>
            </a:bodyPr>
            <a:lstStyle/>
            <a:p>
              <a:r>
                <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b="1" dirty="0">
                  <a:effectLst/>
                  <a:latin typeface="Times New Roman" panose="02020603050405020304" pitchFamily="18" charset="0"/>
                  <a:ea typeface="Times New Roman" panose="02020603050405020304" pitchFamily="18" charset="0"/>
                  <a:cs typeface="Times New Roman" panose="02020603050405020304" pitchFamily="18" charset="0"/>
                </a:rPr>
                <a:t>Kernel Trick and RBF Kernel </a:t>
              </a:r>
            </a:p>
            <a:p>
              <a:pPr marL="0" lvl="0" indent="0" algn="l" rtl="0">
                <a:spcBef>
                  <a:spcPts val="0"/>
                </a:spcBef>
                <a:spcAft>
                  <a:spcPts val="0"/>
                </a:spcAft>
                <a:buNone/>
              </a:pPr>
              <a:endParaRPr sz="1200" dirty="0"/>
            </a:p>
          </p:txBody>
        </p:sp>
      </p:gr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C755590A-02F1-5F13-4FC5-0D8216990E77}"/>
                  </a:ext>
                </a:extLst>
              </p:cNvPr>
              <p:cNvSpPr txBox="1"/>
              <p:nvPr/>
            </p:nvSpPr>
            <p:spPr>
              <a:xfrm>
                <a:off x="1129271" y="1942463"/>
                <a:ext cx="5939744" cy="2775119"/>
              </a:xfrm>
              <a:prstGeom prst="rect">
                <a:avLst/>
              </a:prstGeom>
              <a:noFill/>
            </p:spPr>
            <p:txBody>
              <a:bodyPr wrap="square" anchor="ctr">
                <a:spAutoFit/>
              </a:bodyPr>
              <a:lstStyle/>
              <a:p>
                <a:pPr marL="0" marR="0">
                  <a:spcBef>
                    <a:spcPts val="900"/>
                  </a:spcBef>
                  <a:spcAft>
                    <a:spcPts val="900"/>
                  </a:spcAft>
                </a:pPr>
                <a:r>
                  <a:rPr lang="en-US" dirty="0">
                    <a:effectLst/>
                    <a:latin typeface="Times New Roman" panose="02020603050405020304" pitchFamily="18" charset="0"/>
                    <a:ea typeface="Calibri" panose="020F0502020204030204" pitchFamily="34" charset="0"/>
                    <a:cs typeface="Times New Roman" panose="02020603050405020304" pitchFamily="18" charset="0"/>
                  </a:rPr>
                  <a:t>When data is non-linearly separable, SVM applies a kernel function that maps data into a higher-dimensional space, making it linearly separable. The </a:t>
                </a:r>
                <a:r>
                  <a:rPr lang="en-US" b="1" dirty="0">
                    <a:effectLst/>
                    <a:latin typeface="Times New Roman" panose="02020603050405020304" pitchFamily="18" charset="0"/>
                    <a:ea typeface="Calibri" panose="020F0502020204030204" pitchFamily="34" charset="0"/>
                    <a:cs typeface="Times New Roman" panose="02020603050405020304" pitchFamily="18" charset="0"/>
                  </a:rPr>
                  <a:t>Radial Basis Function (RBF) kernel</a:t>
                </a:r>
                <a:r>
                  <a:rPr lang="en-US" dirty="0">
                    <a:effectLst/>
                    <a:latin typeface="Times New Roman" panose="02020603050405020304" pitchFamily="18" charset="0"/>
                    <a:ea typeface="Calibri" panose="020F0502020204030204" pitchFamily="34" charset="0"/>
                    <a:cs typeface="Times New Roman" panose="02020603050405020304" pitchFamily="18" charset="0"/>
                  </a:rPr>
                  <a:t> is one of the most used kernel functions for non-linear classification problems.</a:t>
                </a:r>
              </a:p>
              <a:p>
                <a:pPr marL="0" marR="0">
                  <a:spcBef>
                    <a:spcPts val="900"/>
                  </a:spcBef>
                  <a:spcAft>
                    <a:spcPts val="900"/>
                  </a:spcAft>
                </a:pPr>
                <a:r>
                  <a:rPr lang="en-US" dirty="0">
                    <a:effectLst/>
                    <a:latin typeface="Times New Roman" panose="02020603050405020304" pitchFamily="18" charset="0"/>
                    <a:ea typeface="Calibri" panose="020F0502020204030204" pitchFamily="34" charset="0"/>
                    <a:cs typeface="Times New Roman" panose="02020603050405020304" pitchFamily="18" charset="0"/>
                  </a:rPr>
                  <a:t>The </a:t>
                </a:r>
                <a:r>
                  <a:rPr lang="en-US" b="1" dirty="0">
                    <a:effectLst/>
                    <a:latin typeface="Times New Roman" panose="02020603050405020304" pitchFamily="18" charset="0"/>
                    <a:ea typeface="Calibri" panose="020F0502020204030204" pitchFamily="34" charset="0"/>
                    <a:cs typeface="Times New Roman" panose="02020603050405020304" pitchFamily="18" charset="0"/>
                  </a:rPr>
                  <a:t>RBF kernel function</a:t>
                </a:r>
                <a:r>
                  <a:rPr lang="en-US" dirty="0">
                    <a:effectLst/>
                    <a:latin typeface="Times New Roman" panose="02020603050405020304" pitchFamily="18" charset="0"/>
                    <a:ea typeface="Calibri" panose="020F0502020204030204" pitchFamily="34" charset="0"/>
                    <a:cs typeface="Times New Roman" panose="02020603050405020304" pitchFamily="18" charset="0"/>
                  </a:rPr>
                  <a:t> is defined as:</a:t>
                </a:r>
              </a:p>
              <a:p>
                <a:pPr marL="0" marR="0">
                  <a:spcBef>
                    <a:spcPts val="900"/>
                  </a:spcBef>
                  <a:spcAft>
                    <a:spcPts val="900"/>
                  </a:spcAft>
                </a:pPr>
                <a14:m>
                  <m:oMathPara xmlns:m="http://schemas.openxmlformats.org/officeDocument/2006/math">
                    <m:oMathParaPr>
                      <m:jc m:val="centerGroup"/>
                    </m:oMathParaPr>
                    <m:oMath xmlns:m="http://schemas.openxmlformats.org/officeDocument/2006/math">
                      <m:r>
                        <a:rPr lang="en-US" i="1">
                          <a:effectLst/>
                          <a:latin typeface="Cambria Math" panose="02040503050406030204" pitchFamily="18" charset="0"/>
                          <a:ea typeface="Calibri" panose="020F0502020204030204" pitchFamily="34" charset="0"/>
                          <a:cs typeface="Times New Roman" panose="02020603050405020304" pitchFamily="18" charset="0"/>
                        </a:rPr>
                        <m:t>𝐾</m:t>
                      </m:r>
                      <m:d>
                        <m:dPr>
                          <m:ctrlPr>
                            <a:rPr lang="en-US" i="1">
                              <a:effectLst/>
                              <a:latin typeface="Cambria Math" panose="02040503050406030204" pitchFamily="18" charset="0"/>
                              <a:ea typeface="Calibri" panose="020F0502020204030204" pitchFamily="34" charset="0"/>
                              <a:cs typeface="Times New Roman" panose="02020603050405020304" pitchFamily="18" charset="0"/>
                            </a:rPr>
                          </m:ctrlPr>
                        </m:dPr>
                        <m:e>
                          <m:sSub>
                            <m:sSubPr>
                              <m:ctrlPr>
                                <a:rPr lang="en-US"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i="1">
                                  <a:effectLst/>
                                  <a:latin typeface="Cambria Math" panose="02040503050406030204" pitchFamily="18" charset="0"/>
                                  <a:ea typeface="Calibri" panose="020F0502020204030204" pitchFamily="34" charset="0"/>
                                  <a:cs typeface="Times New Roman" panose="02020603050405020304" pitchFamily="18" charset="0"/>
                                </a:rPr>
                                <m:t>𝑋</m:t>
                              </m:r>
                            </m:e>
                            <m:sub>
                              <m:r>
                                <a:rPr lang="en-US" i="1">
                                  <a:effectLst/>
                                  <a:latin typeface="Cambria Math" panose="02040503050406030204" pitchFamily="18" charset="0"/>
                                  <a:ea typeface="Calibri" panose="020F0502020204030204" pitchFamily="34" charset="0"/>
                                  <a:cs typeface="Times New Roman" panose="02020603050405020304" pitchFamily="18" charset="0"/>
                                </a:rPr>
                                <m:t>1</m:t>
                              </m:r>
                            </m:sub>
                          </m:sSub>
                          <m:r>
                            <a:rPr lang="en-US">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US"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i="1">
                                  <a:effectLst/>
                                  <a:latin typeface="Cambria Math" panose="02040503050406030204" pitchFamily="18" charset="0"/>
                                  <a:ea typeface="Calibri" panose="020F0502020204030204" pitchFamily="34" charset="0"/>
                                  <a:cs typeface="Times New Roman" panose="02020603050405020304" pitchFamily="18" charset="0"/>
                                </a:rPr>
                                <m:t>𝑋</m:t>
                              </m:r>
                            </m:e>
                            <m:sub>
                              <m:r>
                                <a:rPr lang="en-US" i="1">
                                  <a:effectLst/>
                                  <a:latin typeface="Cambria Math" panose="02040503050406030204" pitchFamily="18" charset="0"/>
                                  <a:ea typeface="Calibri" panose="020F0502020204030204" pitchFamily="34" charset="0"/>
                                  <a:cs typeface="Times New Roman" panose="02020603050405020304" pitchFamily="18" charset="0"/>
                                </a:rPr>
                                <m:t>2</m:t>
                              </m:r>
                            </m:sub>
                          </m:sSub>
                        </m:e>
                      </m:d>
                      <m:r>
                        <a:rPr lang="en-US">
                          <a:effectLst/>
                          <a:latin typeface="Cambria Math" panose="02040503050406030204" pitchFamily="18" charset="0"/>
                          <a:ea typeface="Calibri" panose="020F0502020204030204" pitchFamily="34" charset="0"/>
                          <a:cs typeface="Times New Roman" panose="02020603050405020304" pitchFamily="18" charset="0"/>
                        </a:rPr>
                        <m:t>=</m:t>
                      </m:r>
                      <m:r>
                        <m:rPr>
                          <m:sty m:val="p"/>
                        </m:rPr>
                        <a:rPr lang="en-US">
                          <a:effectLst/>
                          <a:latin typeface="Cambria Math" panose="02040503050406030204" pitchFamily="18" charset="0"/>
                          <a:ea typeface="Calibri" panose="020F0502020204030204" pitchFamily="34" charset="0"/>
                          <a:cs typeface="Times New Roman" panose="02020603050405020304" pitchFamily="18" charset="0"/>
                        </a:rPr>
                        <m:t>exp</m:t>
                      </m:r>
                      <m:d>
                        <m:dPr>
                          <m:ctrlPr>
                            <a:rPr lang="en-US" i="1">
                              <a:effectLst/>
                              <a:latin typeface="Cambria Math" panose="02040503050406030204" pitchFamily="18" charset="0"/>
                              <a:ea typeface="Calibri" panose="020F0502020204030204" pitchFamily="34" charset="0"/>
                              <a:cs typeface="Times New Roman" panose="02020603050405020304" pitchFamily="18" charset="0"/>
                            </a:rPr>
                          </m:ctrlPr>
                        </m:dPr>
                        <m:e>
                          <m:r>
                            <a:rPr lang="en-US" i="1">
                              <a:effectLst/>
                              <a:latin typeface="Cambria Math" panose="02040503050406030204" pitchFamily="18" charset="0"/>
                              <a:ea typeface="Calibri" panose="020F0502020204030204" pitchFamily="34" charset="0"/>
                              <a:cs typeface="Times New Roman" panose="02020603050405020304" pitchFamily="18" charset="0"/>
                            </a:rPr>
                            <m:t>−</m:t>
                          </m:r>
                          <m:r>
                            <a:rPr lang="en-US" i="1">
                              <a:effectLst/>
                              <a:latin typeface="Cambria Math" panose="02040503050406030204" pitchFamily="18" charset="0"/>
                              <a:ea typeface="Calibri" panose="020F0502020204030204" pitchFamily="34" charset="0"/>
                              <a:cs typeface="Times New Roman" panose="02020603050405020304" pitchFamily="18" charset="0"/>
                            </a:rPr>
                            <m:t>𝛾</m:t>
                          </m:r>
                          <m:r>
                            <a:rPr lang="en-US" i="1">
                              <a:effectLst/>
                              <a:latin typeface="Cambria Math" panose="02040503050406030204" pitchFamily="18" charset="0"/>
                              <a:ea typeface="Calibri" panose="020F0502020204030204" pitchFamily="34" charset="0"/>
                              <a:cs typeface="Times New Roman" panose="02020603050405020304" pitchFamily="18" charset="0"/>
                            </a:rPr>
                            <m:t> </m:t>
                          </m:r>
                          <m:r>
                            <a:rPr lang="en-US">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US"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i="1">
                                  <a:effectLst/>
                                  <a:latin typeface="Cambria Math" panose="02040503050406030204" pitchFamily="18" charset="0"/>
                                  <a:ea typeface="Calibri" panose="020F0502020204030204" pitchFamily="34" charset="0"/>
                                  <a:cs typeface="Times New Roman" panose="02020603050405020304" pitchFamily="18" charset="0"/>
                                </a:rPr>
                                <m:t>𝑋</m:t>
                              </m:r>
                            </m:e>
                            <m:sub>
                              <m:r>
                                <a:rPr lang="en-US" i="1">
                                  <a:effectLst/>
                                  <a:latin typeface="Cambria Math" panose="02040503050406030204" pitchFamily="18" charset="0"/>
                                  <a:ea typeface="Calibri" panose="020F0502020204030204" pitchFamily="34" charset="0"/>
                                  <a:cs typeface="Times New Roman" panose="02020603050405020304" pitchFamily="18" charset="0"/>
                                </a:rPr>
                                <m:t>1</m:t>
                              </m:r>
                            </m:sub>
                          </m:sSub>
                          <m:r>
                            <a:rPr lang="en-US"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US"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i="1">
                                  <a:effectLst/>
                                  <a:latin typeface="Cambria Math" panose="02040503050406030204" pitchFamily="18" charset="0"/>
                                  <a:ea typeface="Calibri" panose="020F0502020204030204" pitchFamily="34" charset="0"/>
                                  <a:cs typeface="Times New Roman" panose="02020603050405020304" pitchFamily="18" charset="0"/>
                                </a:rPr>
                                <m:t>𝑋</m:t>
                              </m:r>
                            </m:e>
                            <m:sub>
                              <m:r>
                                <a:rPr lang="en-US" i="1">
                                  <a:effectLst/>
                                  <a:latin typeface="Cambria Math" panose="02040503050406030204" pitchFamily="18" charset="0"/>
                                  <a:ea typeface="Calibri" panose="020F0502020204030204" pitchFamily="34" charset="0"/>
                                  <a:cs typeface="Times New Roman" panose="02020603050405020304" pitchFamily="18" charset="0"/>
                                </a:rPr>
                                <m:t>2</m:t>
                              </m:r>
                            </m:sub>
                          </m:sSub>
                          <m:r>
                            <a:rPr lang="en-US">
                              <a:effectLst/>
                              <a:latin typeface="Cambria Math" panose="02040503050406030204" pitchFamily="18" charset="0"/>
                              <a:ea typeface="Calibri" panose="020F0502020204030204" pitchFamily="34" charset="0"/>
                              <a:cs typeface="Times New Roman" panose="02020603050405020304" pitchFamily="18" charset="0"/>
                            </a:rPr>
                            <m:t>∣</m:t>
                          </m:r>
                          <m:sSup>
                            <m:sSupPr>
                              <m:ctrlPr>
                                <a:rPr lang="en-US" i="1">
                                  <a:effectLst/>
                                  <a:latin typeface="Cambria Math" panose="02040503050406030204" pitchFamily="18" charset="0"/>
                                  <a:ea typeface="Calibri" panose="020F0502020204030204" pitchFamily="34" charset="0"/>
                                  <a:cs typeface="Times New Roman" panose="02020603050405020304" pitchFamily="18" charset="0"/>
                                </a:rPr>
                              </m:ctrlPr>
                            </m:sSupPr>
                            <m:e>
                              <m:r>
                                <a:rPr lang="en-US">
                                  <a:effectLst/>
                                  <a:latin typeface="Cambria Math" panose="02040503050406030204" pitchFamily="18" charset="0"/>
                                  <a:ea typeface="Calibri" panose="020F0502020204030204" pitchFamily="34" charset="0"/>
                                  <a:cs typeface="Times New Roman" panose="02020603050405020304" pitchFamily="18" charset="0"/>
                                </a:rPr>
                                <m:t>∣</m:t>
                              </m:r>
                            </m:e>
                            <m:sup>
                              <m:r>
                                <a:rPr lang="en-US" i="1">
                                  <a:effectLst/>
                                  <a:latin typeface="Cambria Math" panose="02040503050406030204" pitchFamily="18" charset="0"/>
                                  <a:ea typeface="Calibri" panose="020F0502020204030204" pitchFamily="34" charset="0"/>
                                  <a:cs typeface="Times New Roman" panose="02020603050405020304" pitchFamily="18" charset="0"/>
                                </a:rPr>
                                <m:t>2</m:t>
                              </m:r>
                            </m:sup>
                          </m:sSup>
                        </m:e>
                      </m:d>
                    </m:oMath>
                  </m:oMathPara>
                </a14:m>
                <a:endParaRPr lang="en-US"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spcBef>
                    <a:spcPts val="900"/>
                  </a:spcBef>
                  <a:spcAft>
                    <a:spcPts val="900"/>
                  </a:spcAft>
                </a:pPr>
                <a:r>
                  <a:rPr lang="en-US" dirty="0">
                    <a:effectLst/>
                    <a:latin typeface="Times New Roman" panose="02020603050405020304" pitchFamily="18" charset="0"/>
                    <a:ea typeface="Calibri" panose="020F0502020204030204" pitchFamily="34" charset="0"/>
                    <a:cs typeface="Times New Roman" panose="02020603050405020304" pitchFamily="18" charset="0"/>
                  </a:rPr>
                  <a:t>where:</a:t>
                </a:r>
              </a:p>
              <a:p>
                <a:pPr marL="285750" marR="0" lvl="0" indent="-285750">
                  <a:spcBef>
                    <a:spcPts val="180"/>
                  </a:spcBef>
                  <a:spcAft>
                    <a:spcPts val="180"/>
                  </a:spcAft>
                  <a:buFont typeface="Arial" panose="020B0604020202020204" pitchFamily="34" charset="0"/>
                  <a:buChar char="•"/>
                </a:pPr>
                <a14:m>
                  <m:oMath xmlns:m="http://schemas.openxmlformats.org/officeDocument/2006/math">
                    <m:sSub>
                      <m:sSubPr>
                        <m:ctrlPr>
                          <a:rPr lang="en-US"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i="1">
                            <a:effectLst/>
                            <a:latin typeface="Cambria Math" panose="02040503050406030204" pitchFamily="18" charset="0"/>
                            <a:ea typeface="Calibri" panose="020F0502020204030204" pitchFamily="34" charset="0"/>
                            <a:cs typeface="Times New Roman" panose="02020603050405020304" pitchFamily="18" charset="0"/>
                          </a:rPr>
                          <m:t>𝑋</m:t>
                        </m:r>
                      </m:e>
                      <m:sub>
                        <m:r>
                          <a:rPr lang="en-US" i="1">
                            <a:effectLst/>
                            <a:latin typeface="Cambria Math" panose="02040503050406030204" pitchFamily="18" charset="0"/>
                            <a:ea typeface="Calibri" panose="020F0502020204030204" pitchFamily="34" charset="0"/>
                            <a:cs typeface="Times New Roman" panose="02020603050405020304" pitchFamily="18" charset="0"/>
                          </a:rPr>
                          <m:t>1</m:t>
                        </m:r>
                      </m:sub>
                    </m:sSub>
                    <m:r>
                      <a:rPr lang="en-US">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US"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i="1">
                            <a:effectLst/>
                            <a:latin typeface="Cambria Math" panose="02040503050406030204" pitchFamily="18" charset="0"/>
                            <a:ea typeface="Calibri" panose="020F0502020204030204" pitchFamily="34" charset="0"/>
                            <a:cs typeface="Times New Roman" panose="02020603050405020304" pitchFamily="18" charset="0"/>
                          </a:rPr>
                          <m:t>𝑋</m:t>
                        </m:r>
                      </m:e>
                      <m:sub>
                        <m:r>
                          <a:rPr lang="en-US" i="1">
                            <a:effectLst/>
                            <a:latin typeface="Cambria Math" panose="02040503050406030204" pitchFamily="18" charset="0"/>
                            <a:ea typeface="Calibri" panose="020F0502020204030204" pitchFamily="34" charset="0"/>
                            <a:cs typeface="Times New Roman" panose="02020603050405020304" pitchFamily="18" charset="0"/>
                          </a:rPr>
                          <m:t>2</m:t>
                        </m:r>
                      </m:sub>
                    </m:sSub>
                  </m:oMath>
                </a14:m>
                <a:r>
                  <a:rPr lang="en-US" dirty="0">
                    <a:effectLst/>
                    <a:latin typeface="Times New Roman" panose="02020603050405020304" pitchFamily="18" charset="0"/>
                    <a:ea typeface="Calibri" panose="020F0502020204030204" pitchFamily="34" charset="0"/>
                    <a:cs typeface="Times New Roman" panose="02020603050405020304" pitchFamily="18" charset="0"/>
                  </a:rPr>
                  <a:t> are input feature vectors,</a:t>
                </a:r>
                <a:endParaRPr lang="en-US" dirty="0">
                  <a:effectLst/>
                  <a:latin typeface="Times New Roman" panose="02020603050405020304" pitchFamily="18" charset="0"/>
                  <a:ea typeface="Calibri" panose="020F0502020204030204" pitchFamily="34" charset="0"/>
                  <a:cs typeface="Symbol" pitchFamily="2" charset="2"/>
                </a:endParaRPr>
              </a:p>
              <a:p>
                <a:pPr marL="285750" indent="-285750">
                  <a:buFont typeface="Arial" panose="020B0604020202020204" pitchFamily="34" charset="0"/>
                  <a:buChar char="•"/>
                </a:pPr>
                <a14:m>
                  <m:oMath xmlns:m="http://schemas.openxmlformats.org/officeDocument/2006/math">
                    <m:r>
                      <a:rPr lang="en-US" i="1" kern="0">
                        <a:effectLst/>
                        <a:latin typeface="Cambria Math" panose="02040503050406030204" pitchFamily="18" charset="0"/>
                        <a:ea typeface="Times New Roman" panose="02020603050405020304" pitchFamily="18" charset="0"/>
                        <a:cs typeface="Times New Roman" panose="02020603050405020304" pitchFamily="18" charset="0"/>
                      </a:rPr>
                      <m:t>𝛾</m:t>
                    </m:r>
                  </m:oMath>
                </a14:m>
                <a:r>
                  <a:rPr lang="en-US" kern="0" dirty="0">
                    <a:effectLst/>
                    <a:latin typeface="Times New Roman" panose="02020603050405020304" pitchFamily="18" charset="0"/>
                    <a:ea typeface="Times New Roman" panose="02020603050405020304" pitchFamily="18" charset="0"/>
                  </a:rPr>
                  <a:t> is the kernel coefficient</a:t>
                </a:r>
                <a:r>
                  <a:rPr lang="en-US" dirty="0">
                    <a:effectLst/>
                  </a:rPr>
                  <a:t> </a:t>
                </a:r>
                <a:endParaRPr lang="en-US" dirty="0"/>
              </a:p>
            </p:txBody>
          </p:sp>
        </mc:Choice>
        <mc:Fallback xmlns="">
          <p:sp>
            <p:nvSpPr>
              <p:cNvPr id="16" name="TextBox 15">
                <a:extLst>
                  <a:ext uri="{FF2B5EF4-FFF2-40B4-BE49-F238E27FC236}">
                    <a16:creationId xmlns:a16="http://schemas.microsoft.com/office/drawing/2014/main" id="{C755590A-02F1-5F13-4FC5-0D8216990E77}"/>
                  </a:ext>
                </a:extLst>
              </p:cNvPr>
              <p:cNvSpPr txBox="1">
                <a:spLocks noRot="1" noChangeAspect="1" noMove="1" noResize="1" noEditPoints="1" noAdjustHandles="1" noChangeArrowheads="1" noChangeShapeType="1" noTextEdit="1"/>
              </p:cNvSpPr>
              <p:nvPr/>
            </p:nvSpPr>
            <p:spPr>
              <a:xfrm>
                <a:off x="1129271" y="1942463"/>
                <a:ext cx="5939744" cy="2775119"/>
              </a:xfrm>
              <a:prstGeom prst="rect">
                <a:avLst/>
              </a:prstGeom>
              <a:blipFill>
                <a:blip r:embed="rId2"/>
                <a:stretch>
                  <a:fillRect l="-213" b="-1826"/>
                </a:stretch>
              </a:blipFill>
            </p:spPr>
            <p:txBody>
              <a:bodyPr/>
              <a:lstStyle/>
              <a:p>
                <a:r>
                  <a:rPr lang="en-US">
                    <a:noFill/>
                  </a:rPr>
                  <a:t> </a:t>
                </a:r>
              </a:p>
            </p:txBody>
          </p:sp>
        </mc:Fallback>
      </mc:AlternateContent>
    </p:spTree>
    <p:extLst>
      <p:ext uri="{BB962C8B-B14F-4D97-AF65-F5344CB8AC3E}">
        <p14:creationId xmlns:p14="http://schemas.microsoft.com/office/powerpoint/2010/main" val="343065972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DE2C8F-DF11-0513-0A7C-B6D2BB87232E}"/>
              </a:ext>
            </a:extLst>
          </p:cNvPr>
          <p:cNvSpPr>
            <a:spLocks noGrp="1"/>
          </p:cNvSpPr>
          <p:nvPr>
            <p:ph type="title"/>
          </p:nvPr>
        </p:nvSpPr>
        <p:spPr/>
        <p:txBody>
          <a:bodyPr>
            <a:normAutofit fontScale="90000"/>
          </a:bodyPr>
          <a:lstStyle/>
          <a:p>
            <a:r>
              <a:rPr lang="en-US" dirty="0"/>
              <a:t>SVM Implementation</a:t>
            </a:r>
          </a:p>
        </p:txBody>
      </p:sp>
      <p:grpSp>
        <p:nvGrpSpPr>
          <p:cNvPr id="12" name="Google Shape;439;p18">
            <a:extLst>
              <a:ext uri="{FF2B5EF4-FFF2-40B4-BE49-F238E27FC236}">
                <a16:creationId xmlns:a16="http://schemas.microsoft.com/office/drawing/2014/main" id="{4552E770-9136-8F26-0F13-B87F157C5D72}"/>
              </a:ext>
            </a:extLst>
          </p:cNvPr>
          <p:cNvGrpSpPr/>
          <p:nvPr/>
        </p:nvGrpSpPr>
        <p:grpSpPr>
          <a:xfrm>
            <a:off x="114300" y="862227"/>
            <a:ext cx="7596553" cy="4281273"/>
            <a:chOff x="3520677" y="4743283"/>
            <a:chExt cx="4793583" cy="4281273"/>
          </a:xfrm>
        </p:grpSpPr>
        <p:sp>
          <p:nvSpPr>
            <p:cNvPr id="13" name="Google Shape;440;p18">
              <a:extLst>
                <a:ext uri="{FF2B5EF4-FFF2-40B4-BE49-F238E27FC236}">
                  <a16:creationId xmlns:a16="http://schemas.microsoft.com/office/drawing/2014/main" id="{F6D2E683-19AA-3AD6-BB98-AAB354D817E2}"/>
                </a:ext>
              </a:extLst>
            </p:cNvPr>
            <p:cNvSpPr/>
            <p:nvPr/>
          </p:nvSpPr>
          <p:spPr>
            <a:xfrm>
              <a:off x="3520677" y="5168039"/>
              <a:ext cx="4793583" cy="3856517"/>
            </a:xfrm>
            <a:prstGeom prst="roundRect">
              <a:avLst>
                <a:gd name="adj" fmla="val 50000"/>
              </a:avLst>
            </a:prstGeom>
            <a:solidFill>
              <a:srgbClr val="2776EA">
                <a:alpha val="12549"/>
              </a:srgbClr>
            </a:solidFill>
            <a:ln>
              <a:noFill/>
            </a:ln>
          </p:spPr>
          <p:txBody>
            <a:bodyPr spcFirstLastPara="1" wrap="square" lIns="91425" tIns="91425" rIns="91425" bIns="91425" anchor="ctr" anchorCtr="0">
              <a:noAutofit/>
            </a:bodyPr>
            <a:lstStyle/>
            <a:p>
              <a:pPr lvl="0"/>
              <a:r>
                <a:rPr lang="en-US" dirty="0"/>
                <a:t>                                </a:t>
              </a:r>
              <a:endParaRPr dirty="0"/>
            </a:p>
          </p:txBody>
        </p:sp>
        <p:sp>
          <p:nvSpPr>
            <p:cNvPr id="14" name="Google Shape;441;p18">
              <a:extLst>
                <a:ext uri="{FF2B5EF4-FFF2-40B4-BE49-F238E27FC236}">
                  <a16:creationId xmlns:a16="http://schemas.microsoft.com/office/drawing/2014/main" id="{C8F895B4-2983-D0F5-7947-556D0AA0314F}"/>
                </a:ext>
              </a:extLst>
            </p:cNvPr>
            <p:cNvSpPr/>
            <p:nvPr/>
          </p:nvSpPr>
          <p:spPr>
            <a:xfrm>
              <a:off x="3737054" y="4743283"/>
              <a:ext cx="2392168" cy="319914"/>
            </a:xfrm>
            <a:prstGeom prst="roundRect">
              <a:avLst>
                <a:gd name="adj" fmla="val 50000"/>
              </a:avLst>
            </a:prstGeom>
            <a:solidFill>
              <a:schemeClr val="accent1">
                <a:lumMod val="20000"/>
                <a:lumOff val="80000"/>
              </a:schemeClr>
            </a:solidFill>
            <a:ln>
              <a:noFill/>
            </a:ln>
          </p:spPr>
          <p:txBody>
            <a:bodyPr spcFirstLastPara="1" wrap="square" lIns="91425" tIns="91425" rIns="91425" bIns="91425" anchor="ctr" anchorCtr="0">
              <a:noAutofit/>
            </a:bodyPr>
            <a:lstStyle/>
            <a:p>
              <a:pPr marL="0" marR="0" indent="0" algn="l">
                <a:lnSpc>
                  <a:spcPct val="107000"/>
                </a:lnSpc>
                <a:spcBef>
                  <a:spcPts val="0"/>
                </a:spcBef>
                <a:spcAft>
                  <a:spcPts val="800"/>
                </a:spcAft>
              </a:pPr>
              <a:r>
                <a:rPr lang="en-US" b="1" dirty="0">
                  <a:effectLst/>
                  <a:latin typeface="Times New Roman" panose="02020603050405020304" pitchFamily="18" charset="0"/>
                  <a:ea typeface="Times New Roman" panose="02020603050405020304" pitchFamily="18" charset="0"/>
                  <a:cs typeface="Times New Roman" panose="02020603050405020304" pitchFamily="18" charset="0"/>
                </a:rPr>
                <a:t>Grid Search &amp; Hyperparameter Tuning</a:t>
              </a:r>
            </a:p>
          </p:txBody>
        </p:sp>
      </p:gr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C755590A-02F1-5F13-4FC5-0D8216990E77}"/>
                  </a:ext>
                </a:extLst>
              </p:cNvPr>
              <p:cNvSpPr txBox="1"/>
              <p:nvPr/>
            </p:nvSpPr>
            <p:spPr>
              <a:xfrm>
                <a:off x="1151792" y="1366335"/>
                <a:ext cx="5627077" cy="3592971"/>
              </a:xfrm>
              <a:prstGeom prst="rect">
                <a:avLst/>
              </a:prstGeom>
              <a:noFill/>
            </p:spPr>
            <p:txBody>
              <a:bodyPr wrap="square" anchor="ctr">
                <a:spAutoFit/>
              </a:bodyPr>
              <a:lstStyle/>
              <a:p>
                <a:pPr marL="0" marR="0" indent="0" algn="l">
                  <a:lnSpc>
                    <a:spcPct val="107000"/>
                  </a:lnSpc>
                  <a:spcBef>
                    <a:spcPts val="0"/>
                  </a:spcBef>
                  <a:spcAft>
                    <a:spcPts val="800"/>
                  </a:spcAft>
                </a:pPr>
                <a:r>
                  <a:rPr lang="en-US" b="1" dirty="0">
                    <a:effectLst/>
                    <a:latin typeface="Times New Roman" panose="02020603050405020304" pitchFamily="18" charset="0"/>
                    <a:ea typeface="Times New Roman" panose="02020603050405020304" pitchFamily="18" charset="0"/>
                    <a:cs typeface="Times New Roman" panose="02020603050405020304" pitchFamily="18" charset="0"/>
                  </a:rPr>
                  <a:t>Grid Search for Hyperparameter Selection</a:t>
                </a:r>
              </a:p>
              <a:p>
                <a:pPr marL="0" marR="0">
                  <a:spcBef>
                    <a:spcPts val="900"/>
                  </a:spcBef>
                  <a:spcAft>
                    <a:spcPts val="900"/>
                  </a:spcAft>
                </a:pPr>
                <a:r>
                  <a:rPr lang="en-US" dirty="0">
                    <a:effectLst/>
                    <a:latin typeface="Times New Roman" panose="02020603050405020304" pitchFamily="18" charset="0"/>
                    <a:ea typeface="Calibri" panose="020F0502020204030204" pitchFamily="34" charset="0"/>
                    <a:cs typeface="Times New Roman" panose="02020603050405020304" pitchFamily="18" charset="0"/>
                  </a:rPr>
                  <a:t>To optimize </a:t>
                </a:r>
                <a:r>
                  <a:rPr lang="en-US" b="1" dirty="0">
                    <a:effectLst/>
                    <a:latin typeface="Times New Roman" panose="02020603050405020304" pitchFamily="18" charset="0"/>
                    <a:ea typeface="Calibri" panose="020F0502020204030204" pitchFamily="34" charset="0"/>
                    <a:cs typeface="Times New Roman" panose="02020603050405020304" pitchFamily="18" charset="0"/>
                  </a:rPr>
                  <a:t>C (regularization parameter)</a:t>
                </a:r>
                <a:r>
                  <a:rPr lang="en-US" dirty="0">
                    <a:effectLst/>
                    <a:latin typeface="Times New Roman" panose="02020603050405020304" pitchFamily="18" charset="0"/>
                    <a:ea typeface="Calibri" panose="020F0502020204030204" pitchFamily="34" charset="0"/>
                    <a:cs typeface="Times New Roman" panose="02020603050405020304" pitchFamily="18" charset="0"/>
                  </a:rPr>
                  <a:t> and </a:t>
                </a:r>
                <a14:m>
                  <m:oMath xmlns:m="http://schemas.openxmlformats.org/officeDocument/2006/math">
                    <m:r>
                      <a:rPr lang="en-US" i="1">
                        <a:effectLst/>
                        <a:latin typeface="Cambria Math" panose="02040503050406030204" pitchFamily="18" charset="0"/>
                        <a:ea typeface="Calibri" panose="020F0502020204030204" pitchFamily="34" charset="0"/>
                        <a:cs typeface="Times New Roman" panose="02020603050405020304" pitchFamily="18" charset="0"/>
                      </a:rPr>
                      <m:t>𝛾</m:t>
                    </m:r>
                  </m:oMath>
                </a14:m>
                <a:r>
                  <a:rPr lang="en-US" b="1" dirty="0">
                    <a:effectLst/>
                    <a:latin typeface="Times New Roman" panose="02020603050405020304" pitchFamily="18" charset="0"/>
                    <a:ea typeface="Calibri" panose="020F0502020204030204" pitchFamily="34" charset="0"/>
                    <a:cs typeface="Times New Roman" panose="02020603050405020304" pitchFamily="18" charset="0"/>
                  </a:rPr>
                  <a:t> (kernel coefficient)</a:t>
                </a:r>
                <a:r>
                  <a:rPr lang="en-US" dirty="0">
                    <a:effectLst/>
                    <a:latin typeface="Times New Roman" panose="02020603050405020304" pitchFamily="18" charset="0"/>
                    <a:ea typeface="Calibri" panose="020F0502020204030204" pitchFamily="34" charset="0"/>
                    <a:cs typeface="Times New Roman" panose="02020603050405020304" pitchFamily="18" charset="0"/>
                  </a:rPr>
                  <a:t>, we use </a:t>
                </a:r>
                <a:r>
                  <a:rPr lang="en-US" b="1" dirty="0">
                    <a:effectLst/>
                    <a:latin typeface="Times New Roman" panose="02020603050405020304" pitchFamily="18" charset="0"/>
                    <a:ea typeface="Calibri" panose="020F0502020204030204" pitchFamily="34" charset="0"/>
                    <a:cs typeface="Times New Roman" panose="02020603050405020304" pitchFamily="18" charset="0"/>
                  </a:rPr>
                  <a:t>Grid Search</a:t>
                </a:r>
                <a:r>
                  <a:rPr lang="en-US" dirty="0">
                    <a:effectLst/>
                    <a:latin typeface="Times New Roman" panose="02020603050405020304" pitchFamily="18" charset="0"/>
                    <a:ea typeface="Calibri" panose="020F0502020204030204" pitchFamily="34" charset="0"/>
                    <a:cs typeface="Times New Roman" panose="02020603050405020304" pitchFamily="18" charset="0"/>
                  </a:rPr>
                  <a:t> to find the best values that minimize classification error.</a:t>
                </a:r>
              </a:p>
              <a:p>
                <a:pPr marL="0" marR="0">
                  <a:spcBef>
                    <a:spcPts val="900"/>
                  </a:spcBef>
                  <a:spcAft>
                    <a:spcPts val="900"/>
                  </a:spcAft>
                </a:pPr>
                <a:r>
                  <a:rPr lang="en-US" b="1" dirty="0">
                    <a:effectLst/>
                    <a:latin typeface="Times New Roman" panose="02020603050405020304" pitchFamily="18" charset="0"/>
                    <a:ea typeface="Calibri" panose="020F0502020204030204" pitchFamily="34" charset="0"/>
                    <a:cs typeface="Times New Roman" panose="02020603050405020304" pitchFamily="18" charset="0"/>
                  </a:rPr>
                  <a:t>Grid Search tested the following values:</a:t>
                </a:r>
                <a:endParaRPr lang="en-US"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spcBef>
                    <a:spcPts val="180"/>
                  </a:spcBef>
                  <a:spcAft>
                    <a:spcPts val="180"/>
                  </a:spcAft>
                  <a:buFont typeface="Symbol" pitchFamily="2" charset="2"/>
                  <a:buChar char=""/>
                </a:pPr>
                <a:r>
                  <a:rPr lang="en-US" b="1" dirty="0">
                    <a:effectLst/>
                    <a:latin typeface="Times New Roman" panose="02020603050405020304" pitchFamily="18" charset="0"/>
                    <a:ea typeface="Calibri" panose="020F0502020204030204" pitchFamily="34" charset="0"/>
                    <a:cs typeface="Times New Roman" panose="02020603050405020304" pitchFamily="18" charset="0"/>
                  </a:rPr>
                  <a:t>C values</a:t>
                </a:r>
                <a:r>
                  <a:rPr lang="en-US" dirty="0">
                    <a:effectLst/>
                    <a:latin typeface="Times New Roman" panose="02020603050405020304" pitchFamily="18" charset="0"/>
                    <a:ea typeface="Calibri" panose="020F0502020204030204" pitchFamily="34" charset="0"/>
                    <a:cs typeface="Times New Roman" panose="02020603050405020304" pitchFamily="18" charset="0"/>
                  </a:rPr>
                  <a:t>: </a:t>
                </a:r>
                <a14:m>
                  <m:oMath xmlns:m="http://schemas.openxmlformats.org/officeDocument/2006/math">
                    <m:r>
                      <a:rPr lang="en-US" i="1">
                        <a:effectLst/>
                        <a:latin typeface="Cambria Math" panose="02040503050406030204" pitchFamily="18" charset="0"/>
                        <a:ea typeface="Calibri" panose="020F0502020204030204" pitchFamily="34" charset="0"/>
                        <a:cs typeface="Times New Roman" panose="02020603050405020304" pitchFamily="18" charset="0"/>
                      </a:rPr>
                      <m:t>0.1</m:t>
                    </m:r>
                    <m:r>
                      <a:rPr lang="en-US">
                        <a:effectLst/>
                        <a:latin typeface="Cambria Math" panose="02040503050406030204" pitchFamily="18" charset="0"/>
                        <a:ea typeface="Calibri" panose="020F0502020204030204" pitchFamily="34" charset="0"/>
                        <a:cs typeface="Times New Roman" panose="02020603050405020304" pitchFamily="18" charset="0"/>
                      </a:rPr>
                      <m:t>,</m:t>
                    </m:r>
                    <m:r>
                      <a:rPr lang="en-US" i="1">
                        <a:effectLst/>
                        <a:latin typeface="Cambria Math" panose="02040503050406030204" pitchFamily="18" charset="0"/>
                        <a:ea typeface="Calibri" panose="020F0502020204030204" pitchFamily="34" charset="0"/>
                        <a:cs typeface="Times New Roman" panose="02020603050405020304" pitchFamily="18" charset="0"/>
                      </a:rPr>
                      <m:t>1</m:t>
                    </m:r>
                    <m:r>
                      <a:rPr lang="en-US">
                        <a:effectLst/>
                        <a:latin typeface="Cambria Math" panose="02040503050406030204" pitchFamily="18" charset="0"/>
                        <a:ea typeface="Calibri" panose="020F0502020204030204" pitchFamily="34" charset="0"/>
                        <a:cs typeface="Times New Roman" panose="02020603050405020304" pitchFamily="18" charset="0"/>
                      </a:rPr>
                      <m:t>,</m:t>
                    </m:r>
                    <m:r>
                      <a:rPr lang="en-US" i="1">
                        <a:effectLst/>
                        <a:latin typeface="Cambria Math" panose="02040503050406030204" pitchFamily="18" charset="0"/>
                        <a:ea typeface="Calibri" panose="020F0502020204030204" pitchFamily="34" charset="0"/>
                        <a:cs typeface="Times New Roman" panose="02020603050405020304" pitchFamily="18" charset="0"/>
                      </a:rPr>
                      <m:t>10</m:t>
                    </m:r>
                    <m:r>
                      <a:rPr lang="en-US">
                        <a:effectLst/>
                        <a:latin typeface="Cambria Math" panose="02040503050406030204" pitchFamily="18" charset="0"/>
                        <a:ea typeface="Calibri" panose="020F0502020204030204" pitchFamily="34" charset="0"/>
                        <a:cs typeface="Times New Roman" panose="02020603050405020304" pitchFamily="18" charset="0"/>
                      </a:rPr>
                      <m:t>,</m:t>
                    </m:r>
                    <m:r>
                      <a:rPr lang="en-US" i="1">
                        <a:effectLst/>
                        <a:latin typeface="Cambria Math" panose="02040503050406030204" pitchFamily="18" charset="0"/>
                        <a:ea typeface="Calibri" panose="020F0502020204030204" pitchFamily="34" charset="0"/>
                        <a:cs typeface="Times New Roman" panose="02020603050405020304" pitchFamily="18" charset="0"/>
                      </a:rPr>
                      <m:t>100</m:t>
                    </m:r>
                  </m:oMath>
                </a14:m>
                <a:endParaRPr lang="en-US" dirty="0">
                  <a:effectLst/>
                  <a:latin typeface="Times New Roman" panose="02020603050405020304" pitchFamily="18" charset="0"/>
                  <a:ea typeface="Calibri" panose="020F0502020204030204" pitchFamily="34" charset="0"/>
                  <a:cs typeface="Symbol" pitchFamily="2" charset="2"/>
                </a:endParaRPr>
              </a:p>
              <a:p>
                <a:pPr marL="342900" marR="0" lvl="0" indent="-342900">
                  <a:spcBef>
                    <a:spcPts val="180"/>
                  </a:spcBef>
                  <a:spcAft>
                    <a:spcPts val="180"/>
                  </a:spcAft>
                  <a:buFont typeface="Symbol" pitchFamily="2" charset="2"/>
                  <a:buChar char=""/>
                </a:pPr>
                <a14:m>
                  <m:oMath xmlns:m="http://schemas.openxmlformats.org/officeDocument/2006/math">
                    <m:r>
                      <a:rPr lang="en-US" i="1">
                        <a:effectLst/>
                        <a:latin typeface="Cambria Math" panose="02040503050406030204" pitchFamily="18" charset="0"/>
                        <a:ea typeface="Calibri" panose="020F0502020204030204" pitchFamily="34" charset="0"/>
                        <a:cs typeface="Times New Roman" panose="02020603050405020304" pitchFamily="18" charset="0"/>
                      </a:rPr>
                      <m:t>𝛾</m:t>
                    </m:r>
                  </m:oMath>
                </a14:m>
                <a:r>
                  <a:rPr lang="en-US" b="1" dirty="0">
                    <a:effectLst/>
                    <a:latin typeface="Times New Roman" panose="02020603050405020304" pitchFamily="18" charset="0"/>
                    <a:ea typeface="Calibri" panose="020F0502020204030204" pitchFamily="34" charset="0"/>
                    <a:cs typeface="Times New Roman" panose="02020603050405020304" pitchFamily="18" charset="0"/>
                  </a:rPr>
                  <a:t> values</a:t>
                </a:r>
                <a:r>
                  <a:rPr lang="en-US" dirty="0">
                    <a:effectLst/>
                    <a:latin typeface="Times New Roman" panose="02020603050405020304" pitchFamily="18" charset="0"/>
                    <a:ea typeface="Calibri" panose="020F0502020204030204" pitchFamily="34" charset="0"/>
                    <a:cs typeface="Times New Roman" panose="02020603050405020304" pitchFamily="18" charset="0"/>
                  </a:rPr>
                  <a:t>: </a:t>
                </a:r>
                <a14:m>
                  <m:oMath xmlns:m="http://schemas.openxmlformats.org/officeDocument/2006/math">
                    <m:r>
                      <a:rPr lang="en-US" i="1">
                        <a:effectLst/>
                        <a:latin typeface="Cambria Math" panose="02040503050406030204" pitchFamily="18" charset="0"/>
                        <a:ea typeface="Calibri" panose="020F0502020204030204" pitchFamily="34" charset="0"/>
                        <a:cs typeface="Times New Roman" panose="02020603050405020304" pitchFamily="18" charset="0"/>
                      </a:rPr>
                      <m:t>0.01</m:t>
                    </m:r>
                    <m:r>
                      <a:rPr lang="en-US">
                        <a:effectLst/>
                        <a:latin typeface="Cambria Math" panose="02040503050406030204" pitchFamily="18" charset="0"/>
                        <a:ea typeface="Calibri" panose="020F0502020204030204" pitchFamily="34" charset="0"/>
                        <a:cs typeface="Times New Roman" panose="02020603050405020304" pitchFamily="18" charset="0"/>
                      </a:rPr>
                      <m:t>,</m:t>
                    </m:r>
                    <m:r>
                      <a:rPr lang="en-US" i="1">
                        <a:effectLst/>
                        <a:latin typeface="Cambria Math" panose="02040503050406030204" pitchFamily="18" charset="0"/>
                        <a:ea typeface="Calibri" panose="020F0502020204030204" pitchFamily="34" charset="0"/>
                        <a:cs typeface="Times New Roman" panose="02020603050405020304" pitchFamily="18" charset="0"/>
                      </a:rPr>
                      <m:t>0.1</m:t>
                    </m:r>
                    <m:r>
                      <a:rPr lang="en-US">
                        <a:effectLst/>
                        <a:latin typeface="Cambria Math" panose="02040503050406030204" pitchFamily="18" charset="0"/>
                        <a:ea typeface="Calibri" panose="020F0502020204030204" pitchFamily="34" charset="0"/>
                        <a:cs typeface="Times New Roman" panose="02020603050405020304" pitchFamily="18" charset="0"/>
                      </a:rPr>
                      <m:t>,</m:t>
                    </m:r>
                    <m:r>
                      <a:rPr lang="en-US" i="1">
                        <a:effectLst/>
                        <a:latin typeface="Cambria Math" panose="02040503050406030204" pitchFamily="18" charset="0"/>
                        <a:ea typeface="Calibri" panose="020F0502020204030204" pitchFamily="34" charset="0"/>
                        <a:cs typeface="Times New Roman" panose="02020603050405020304" pitchFamily="18" charset="0"/>
                      </a:rPr>
                      <m:t>0.5</m:t>
                    </m:r>
                    <m:r>
                      <a:rPr lang="en-US">
                        <a:effectLst/>
                        <a:latin typeface="Cambria Math" panose="02040503050406030204" pitchFamily="18" charset="0"/>
                        <a:ea typeface="Calibri" panose="020F0502020204030204" pitchFamily="34" charset="0"/>
                        <a:cs typeface="Times New Roman" panose="02020603050405020304" pitchFamily="18" charset="0"/>
                      </a:rPr>
                      <m:t>,</m:t>
                    </m:r>
                    <m:r>
                      <a:rPr lang="en-US" i="1">
                        <a:effectLst/>
                        <a:latin typeface="Cambria Math" panose="02040503050406030204" pitchFamily="18" charset="0"/>
                        <a:ea typeface="Calibri" panose="020F0502020204030204" pitchFamily="34" charset="0"/>
                        <a:cs typeface="Times New Roman" panose="02020603050405020304" pitchFamily="18" charset="0"/>
                      </a:rPr>
                      <m:t>1</m:t>
                    </m:r>
                    <m:r>
                      <a:rPr lang="en-US">
                        <a:effectLst/>
                        <a:latin typeface="Cambria Math" panose="02040503050406030204" pitchFamily="18" charset="0"/>
                        <a:ea typeface="Calibri" panose="020F0502020204030204" pitchFamily="34" charset="0"/>
                        <a:cs typeface="Times New Roman" panose="02020603050405020304" pitchFamily="18" charset="0"/>
                      </a:rPr>
                      <m:t>,</m:t>
                    </m:r>
                    <m:r>
                      <a:rPr lang="en-US" i="1">
                        <a:effectLst/>
                        <a:latin typeface="Cambria Math" panose="02040503050406030204" pitchFamily="18" charset="0"/>
                        <a:ea typeface="Calibri" panose="020F0502020204030204" pitchFamily="34" charset="0"/>
                        <a:cs typeface="Times New Roman" panose="02020603050405020304" pitchFamily="18" charset="0"/>
                      </a:rPr>
                      <m:t>5</m:t>
                    </m:r>
                    <m:r>
                      <a:rPr lang="en-US">
                        <a:effectLst/>
                        <a:latin typeface="Cambria Math" panose="02040503050406030204" pitchFamily="18" charset="0"/>
                        <a:ea typeface="Calibri" panose="020F0502020204030204" pitchFamily="34" charset="0"/>
                        <a:cs typeface="Times New Roman" panose="02020603050405020304" pitchFamily="18" charset="0"/>
                      </a:rPr>
                      <m:t>,</m:t>
                    </m:r>
                    <m:r>
                      <a:rPr lang="en-US" i="1">
                        <a:effectLst/>
                        <a:latin typeface="Cambria Math" panose="02040503050406030204" pitchFamily="18" charset="0"/>
                        <a:ea typeface="Calibri" panose="020F0502020204030204" pitchFamily="34" charset="0"/>
                        <a:cs typeface="Times New Roman" panose="02020603050405020304" pitchFamily="18" charset="0"/>
                      </a:rPr>
                      <m:t>10</m:t>
                    </m:r>
                  </m:oMath>
                </a14:m>
                <a:endParaRPr lang="en-US" dirty="0">
                  <a:effectLst/>
                  <a:latin typeface="Times New Roman" panose="02020603050405020304" pitchFamily="18" charset="0"/>
                  <a:ea typeface="Calibri" panose="020F0502020204030204" pitchFamily="34" charset="0"/>
                  <a:cs typeface="Symbol" pitchFamily="2" charset="2"/>
                </a:endParaRPr>
              </a:p>
              <a:p>
                <a:pPr marL="0" marR="0">
                  <a:spcBef>
                    <a:spcPts val="900"/>
                  </a:spcBef>
                  <a:spcAft>
                    <a:spcPts val="900"/>
                  </a:spcAft>
                </a:pPr>
                <a:r>
                  <a:rPr lang="en-US" dirty="0">
                    <a:effectLst/>
                    <a:latin typeface="Times New Roman" panose="02020603050405020304" pitchFamily="18" charset="0"/>
                    <a:ea typeface="Calibri" panose="020F0502020204030204" pitchFamily="34" charset="0"/>
                    <a:cs typeface="Times New Roman" panose="02020603050405020304" pitchFamily="18" charset="0"/>
                  </a:rPr>
                  <a:t>Using </a:t>
                </a:r>
                <a:r>
                  <a:rPr lang="en-US" b="1" dirty="0">
                    <a:effectLst/>
                    <a:latin typeface="Times New Roman" panose="02020603050405020304" pitchFamily="18" charset="0"/>
                    <a:ea typeface="Calibri" panose="020F0502020204030204" pitchFamily="34" charset="0"/>
                    <a:cs typeface="Times New Roman" panose="02020603050405020304" pitchFamily="18" charset="0"/>
                  </a:rPr>
                  <a:t>Grid Search Cross-Validation</a:t>
                </a:r>
                <a:r>
                  <a:rPr lang="en-US" dirty="0">
                    <a:effectLst/>
                    <a:latin typeface="Times New Roman" panose="02020603050405020304" pitchFamily="18" charset="0"/>
                    <a:ea typeface="Calibri" panose="020F0502020204030204" pitchFamily="34" charset="0"/>
                    <a:cs typeface="Times New Roman" panose="02020603050405020304" pitchFamily="18" charset="0"/>
                  </a:rPr>
                  <a:t>, the best values obtained were:</a:t>
                </a:r>
              </a:p>
              <a:p>
                <a:pPr marL="342900" marR="0" lvl="0" indent="-342900">
                  <a:spcBef>
                    <a:spcPts val="180"/>
                  </a:spcBef>
                  <a:spcAft>
                    <a:spcPts val="180"/>
                  </a:spcAft>
                  <a:buFont typeface="Symbol" pitchFamily="2" charset="2"/>
                  <a:buChar char=""/>
                </a:pPr>
                <a:r>
                  <a:rPr lang="en-US" b="1" dirty="0">
                    <a:effectLst/>
                    <a:latin typeface="Times New Roman" panose="02020603050405020304" pitchFamily="18" charset="0"/>
                    <a:ea typeface="Calibri" panose="020F0502020204030204" pitchFamily="34" charset="0"/>
                    <a:cs typeface="Times New Roman" panose="02020603050405020304" pitchFamily="18" charset="0"/>
                  </a:rPr>
                  <a:t>C = 1.0</a:t>
                </a:r>
                <a:endParaRPr lang="en-US" dirty="0">
                  <a:effectLst/>
                  <a:latin typeface="Times New Roman" panose="02020603050405020304" pitchFamily="18" charset="0"/>
                  <a:ea typeface="Calibri" panose="020F0502020204030204" pitchFamily="34" charset="0"/>
                  <a:cs typeface="Symbol" pitchFamily="2" charset="2"/>
                </a:endParaRPr>
              </a:p>
              <a:p>
                <a:pPr marL="342900" marR="0" lvl="0" indent="-342900">
                  <a:spcBef>
                    <a:spcPts val="180"/>
                  </a:spcBef>
                  <a:spcAft>
                    <a:spcPts val="180"/>
                  </a:spcAft>
                  <a:buFont typeface="Symbol" pitchFamily="2" charset="2"/>
                  <a:buChar char=""/>
                </a:pPr>
                <a14:m>
                  <m:oMath xmlns:m="http://schemas.openxmlformats.org/officeDocument/2006/math">
                    <m:r>
                      <a:rPr lang="en-US" b="1" i="1">
                        <a:effectLst/>
                        <a:latin typeface="Cambria Math" panose="02040503050406030204" pitchFamily="18" charset="0"/>
                        <a:ea typeface="Calibri" panose="020F0502020204030204" pitchFamily="34" charset="0"/>
                        <a:cs typeface="Times New Roman" panose="02020603050405020304" pitchFamily="18" charset="0"/>
                      </a:rPr>
                      <m:t>𝜸</m:t>
                    </m:r>
                    <m:r>
                      <a:rPr lang="en-US" b="1">
                        <a:effectLst/>
                        <a:latin typeface="Cambria Math" panose="02040503050406030204" pitchFamily="18" charset="0"/>
                        <a:ea typeface="Calibri" panose="020F0502020204030204" pitchFamily="34" charset="0"/>
                        <a:cs typeface="Times New Roman" panose="02020603050405020304" pitchFamily="18" charset="0"/>
                      </a:rPr>
                      <m:t>=</m:t>
                    </m:r>
                    <m:r>
                      <a:rPr lang="en-US" b="1" i="1">
                        <a:effectLst/>
                        <a:latin typeface="Cambria Math" panose="02040503050406030204" pitchFamily="18" charset="0"/>
                        <a:ea typeface="Calibri" panose="020F0502020204030204" pitchFamily="34" charset="0"/>
                        <a:cs typeface="Times New Roman" panose="02020603050405020304" pitchFamily="18" charset="0"/>
                      </a:rPr>
                      <m:t>𝟎</m:t>
                    </m:r>
                    <m:r>
                      <a:rPr lang="en-US" b="1" i="1">
                        <a:effectLst/>
                        <a:latin typeface="Cambria Math" panose="02040503050406030204" pitchFamily="18" charset="0"/>
                        <a:ea typeface="Calibri" panose="020F0502020204030204" pitchFamily="34" charset="0"/>
                        <a:cs typeface="Times New Roman" panose="02020603050405020304" pitchFamily="18" charset="0"/>
                      </a:rPr>
                      <m:t>.</m:t>
                    </m:r>
                    <m:r>
                      <a:rPr lang="en-US" b="1" i="1">
                        <a:effectLst/>
                        <a:latin typeface="Cambria Math" panose="02040503050406030204" pitchFamily="18" charset="0"/>
                        <a:ea typeface="Calibri" panose="020F0502020204030204" pitchFamily="34" charset="0"/>
                        <a:cs typeface="Times New Roman" panose="02020603050405020304" pitchFamily="18" charset="0"/>
                      </a:rPr>
                      <m:t>𝟏</m:t>
                    </m:r>
                  </m:oMath>
                </a14:m>
                <a:endParaRPr lang="en-US" dirty="0">
                  <a:effectLst/>
                  <a:latin typeface="Times New Roman" panose="02020603050405020304" pitchFamily="18" charset="0"/>
                  <a:ea typeface="Calibri" panose="020F0502020204030204" pitchFamily="34" charset="0"/>
                  <a:cs typeface="Symbol" pitchFamily="2" charset="2"/>
                </a:endParaRPr>
              </a:p>
              <a:p>
                <a:pPr marL="0" marR="0">
                  <a:spcBef>
                    <a:spcPts val="900"/>
                  </a:spcBef>
                  <a:spcAft>
                    <a:spcPts val="900"/>
                  </a:spcAft>
                </a:pPr>
                <a:r>
                  <a:rPr lang="en-US" dirty="0">
                    <a:effectLst/>
                    <a:latin typeface="Times New Roman" panose="02020603050405020304" pitchFamily="18" charset="0"/>
                    <a:ea typeface="Calibri" panose="020F0502020204030204" pitchFamily="34" charset="0"/>
                    <a:cs typeface="Times New Roman" panose="02020603050405020304" pitchFamily="18" charset="0"/>
                  </a:rPr>
                  <a:t>These values were selected because they balance the trade-off between </a:t>
                </a:r>
                <a:r>
                  <a:rPr lang="en-US" b="1" dirty="0">
                    <a:effectLst/>
                    <a:latin typeface="Times New Roman" panose="02020603050405020304" pitchFamily="18" charset="0"/>
                    <a:ea typeface="Calibri" panose="020F0502020204030204" pitchFamily="34" charset="0"/>
                    <a:cs typeface="Times New Roman" panose="02020603050405020304" pitchFamily="18" charset="0"/>
                  </a:rPr>
                  <a:t>margin maximization and classification accuracy</a:t>
                </a:r>
                <a:r>
                  <a:rPr lang="en-US" dirty="0">
                    <a:effectLst/>
                    <a:latin typeface="Times New Roman" panose="02020603050405020304" pitchFamily="18" charset="0"/>
                    <a:ea typeface="Calibri" panose="020F0502020204030204" pitchFamily="34" charset="0"/>
                    <a:cs typeface="Times New Roman" panose="02020603050405020304" pitchFamily="18" charset="0"/>
                  </a:rPr>
                  <a:t>, preventing overfitting.</a:t>
                </a:r>
              </a:p>
            </p:txBody>
          </p:sp>
        </mc:Choice>
        <mc:Fallback xmlns="">
          <p:sp>
            <p:nvSpPr>
              <p:cNvPr id="16" name="TextBox 15">
                <a:extLst>
                  <a:ext uri="{FF2B5EF4-FFF2-40B4-BE49-F238E27FC236}">
                    <a16:creationId xmlns:a16="http://schemas.microsoft.com/office/drawing/2014/main" id="{C755590A-02F1-5F13-4FC5-0D8216990E77}"/>
                  </a:ext>
                </a:extLst>
              </p:cNvPr>
              <p:cNvSpPr txBox="1">
                <a:spLocks noRot="1" noChangeAspect="1" noMove="1" noResize="1" noEditPoints="1" noAdjustHandles="1" noChangeArrowheads="1" noChangeShapeType="1" noTextEdit="1"/>
              </p:cNvSpPr>
              <p:nvPr/>
            </p:nvSpPr>
            <p:spPr>
              <a:xfrm>
                <a:off x="1151792" y="1366335"/>
                <a:ext cx="5627077" cy="3592971"/>
              </a:xfrm>
              <a:prstGeom prst="rect">
                <a:avLst/>
              </a:prstGeom>
              <a:blipFill>
                <a:blip r:embed="rId2"/>
                <a:stretch>
                  <a:fillRect l="-225" b="-1408"/>
                </a:stretch>
              </a:blipFill>
            </p:spPr>
            <p:txBody>
              <a:bodyPr/>
              <a:lstStyle/>
              <a:p>
                <a:r>
                  <a:rPr lang="en-US">
                    <a:noFill/>
                  </a:rPr>
                  <a:t> </a:t>
                </a:r>
              </a:p>
            </p:txBody>
          </p:sp>
        </mc:Fallback>
      </mc:AlternateContent>
    </p:spTree>
    <p:extLst>
      <p:ext uri="{BB962C8B-B14F-4D97-AF65-F5344CB8AC3E}">
        <p14:creationId xmlns:p14="http://schemas.microsoft.com/office/powerpoint/2010/main" val="418552307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DE2C8F-DF11-0513-0A7C-B6D2BB87232E}"/>
              </a:ext>
            </a:extLst>
          </p:cNvPr>
          <p:cNvSpPr>
            <a:spLocks noGrp="1"/>
          </p:cNvSpPr>
          <p:nvPr>
            <p:ph type="title"/>
          </p:nvPr>
        </p:nvSpPr>
        <p:spPr/>
        <p:txBody>
          <a:bodyPr>
            <a:normAutofit fontScale="90000"/>
          </a:bodyPr>
          <a:lstStyle/>
          <a:p>
            <a:r>
              <a:rPr lang="en-US" dirty="0"/>
              <a:t>SVM Implementation</a:t>
            </a:r>
          </a:p>
        </p:txBody>
      </p:sp>
      <p:sp>
        <p:nvSpPr>
          <p:cNvPr id="14" name="Google Shape;441;p18">
            <a:extLst>
              <a:ext uri="{FF2B5EF4-FFF2-40B4-BE49-F238E27FC236}">
                <a16:creationId xmlns:a16="http://schemas.microsoft.com/office/drawing/2014/main" id="{C8F895B4-2983-D0F5-7947-556D0AA0314F}"/>
              </a:ext>
            </a:extLst>
          </p:cNvPr>
          <p:cNvSpPr/>
          <p:nvPr/>
        </p:nvSpPr>
        <p:spPr>
          <a:xfrm>
            <a:off x="457200" y="720969"/>
            <a:ext cx="3375483" cy="546160"/>
          </a:xfrm>
          <a:prstGeom prst="roundRect">
            <a:avLst>
              <a:gd name="adj" fmla="val 50000"/>
            </a:avLst>
          </a:prstGeom>
          <a:solidFill>
            <a:schemeClr val="accent1">
              <a:lumMod val="20000"/>
              <a:lumOff val="80000"/>
            </a:schemeClr>
          </a:solidFill>
          <a:ln>
            <a:noFill/>
          </a:ln>
        </p:spPr>
        <p:txBody>
          <a:bodyPr spcFirstLastPara="1" wrap="square" lIns="91425" tIns="91425" rIns="91425" bIns="91425" anchor="ctr" anchorCtr="0">
            <a:noAutofit/>
          </a:bodyPr>
          <a:lstStyle/>
          <a:p>
            <a:pPr marL="0" marR="0" indent="0" algn="l">
              <a:lnSpc>
                <a:spcPct val="107000"/>
              </a:lnSpc>
              <a:spcBef>
                <a:spcPts val="0"/>
              </a:spcBef>
              <a:spcAft>
                <a:spcPts val="800"/>
              </a:spcAft>
            </a:pPr>
            <a:r>
              <a:rPr lang="en-US" b="1" dirty="0">
                <a:effectLst/>
                <a:latin typeface="Times New Roman" panose="02020603050405020304" pitchFamily="18" charset="0"/>
                <a:ea typeface="Times New Roman" panose="02020603050405020304" pitchFamily="18" charset="0"/>
                <a:cs typeface="Times New Roman" panose="02020603050405020304" pitchFamily="18" charset="0"/>
              </a:rPr>
              <a:t>Example</a:t>
            </a:r>
          </a:p>
        </p:txBody>
      </p:sp>
      <p:graphicFrame>
        <p:nvGraphicFramePr>
          <p:cNvPr id="4" name="Table 3">
            <a:extLst>
              <a:ext uri="{FF2B5EF4-FFF2-40B4-BE49-F238E27FC236}">
                <a16:creationId xmlns:a16="http://schemas.microsoft.com/office/drawing/2014/main" id="{5CFB2222-B5CB-0251-E318-0A9F5F717031}"/>
              </a:ext>
            </a:extLst>
          </p:cNvPr>
          <p:cNvGraphicFramePr>
            <a:graphicFrameLocks noGrp="1"/>
          </p:cNvGraphicFramePr>
          <p:nvPr>
            <p:extLst>
              <p:ext uri="{D42A27DB-BD31-4B8C-83A1-F6EECF244321}">
                <p14:modId xmlns:p14="http://schemas.microsoft.com/office/powerpoint/2010/main" val="1184204969"/>
              </p:ext>
            </p:extLst>
          </p:nvPr>
        </p:nvGraphicFramePr>
        <p:xfrm>
          <a:off x="1151792" y="1576623"/>
          <a:ext cx="5329648" cy="457200"/>
        </p:xfrm>
        <a:graphic>
          <a:graphicData uri="http://schemas.openxmlformats.org/drawingml/2006/table">
            <a:tbl>
              <a:tblPr firstRow="1" bandRow="1" bandCol="1">
                <a:tableStyleId>{CAAAB887-16D1-4126-A36C-5330455EE609}</a:tableStyleId>
              </a:tblPr>
              <a:tblGrid>
                <a:gridCol w="1332412">
                  <a:extLst>
                    <a:ext uri="{9D8B030D-6E8A-4147-A177-3AD203B41FA5}">
                      <a16:colId xmlns:a16="http://schemas.microsoft.com/office/drawing/2014/main" val="717268552"/>
                    </a:ext>
                  </a:extLst>
                </a:gridCol>
                <a:gridCol w="1332412">
                  <a:extLst>
                    <a:ext uri="{9D8B030D-6E8A-4147-A177-3AD203B41FA5}">
                      <a16:colId xmlns:a16="http://schemas.microsoft.com/office/drawing/2014/main" val="594895152"/>
                    </a:ext>
                  </a:extLst>
                </a:gridCol>
                <a:gridCol w="1332412">
                  <a:extLst>
                    <a:ext uri="{9D8B030D-6E8A-4147-A177-3AD203B41FA5}">
                      <a16:colId xmlns:a16="http://schemas.microsoft.com/office/drawing/2014/main" val="1744109"/>
                    </a:ext>
                  </a:extLst>
                </a:gridCol>
                <a:gridCol w="1332412">
                  <a:extLst>
                    <a:ext uri="{9D8B030D-6E8A-4147-A177-3AD203B41FA5}">
                      <a16:colId xmlns:a16="http://schemas.microsoft.com/office/drawing/2014/main" val="664787714"/>
                    </a:ext>
                  </a:extLst>
                </a:gridCol>
              </a:tblGrid>
              <a:tr h="0">
                <a:tc>
                  <a:txBody>
                    <a:bodyPr/>
                    <a:lstStyle/>
                    <a:p>
                      <a:pPr marL="0" marR="0">
                        <a:spcBef>
                          <a:spcPts val="180"/>
                        </a:spcBef>
                        <a:spcAft>
                          <a:spcPts val="180"/>
                        </a:spcAft>
                      </a:pPr>
                      <a:r>
                        <a:rPr lang="en-US" sz="1000" dirty="0">
                          <a:effectLst/>
                        </a:rPr>
                        <a:t>Index</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solidFill>
                      <a:schemeClr val="accent5">
                        <a:lumMod val="40000"/>
                        <a:lumOff val="60000"/>
                      </a:schemeClr>
                    </a:solidFill>
                  </a:tcPr>
                </a:tc>
                <a:tc>
                  <a:txBody>
                    <a:bodyPr/>
                    <a:lstStyle/>
                    <a:p>
                      <a:pPr marL="0" marR="0">
                        <a:spcBef>
                          <a:spcPts val="180"/>
                        </a:spcBef>
                        <a:spcAft>
                          <a:spcPts val="180"/>
                        </a:spcAft>
                      </a:pPr>
                      <a:r>
                        <a:rPr lang="en-US" sz="1000" dirty="0">
                          <a:effectLst/>
                        </a:rPr>
                        <a:t>Age (Z-score)</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solidFill>
                      <a:schemeClr val="accent5">
                        <a:lumMod val="40000"/>
                        <a:lumOff val="60000"/>
                      </a:schemeClr>
                    </a:solidFill>
                  </a:tcPr>
                </a:tc>
                <a:tc>
                  <a:txBody>
                    <a:bodyPr/>
                    <a:lstStyle/>
                    <a:p>
                      <a:pPr marL="0" marR="0">
                        <a:spcBef>
                          <a:spcPts val="180"/>
                        </a:spcBef>
                        <a:spcAft>
                          <a:spcPts val="180"/>
                        </a:spcAft>
                      </a:pPr>
                      <a:r>
                        <a:rPr lang="en-US" sz="1000" dirty="0">
                          <a:effectLst/>
                        </a:rPr>
                        <a:t>CP (Z-score)</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solidFill>
                      <a:schemeClr val="accent5">
                        <a:lumMod val="40000"/>
                        <a:lumOff val="60000"/>
                      </a:schemeClr>
                    </a:solidFill>
                  </a:tcPr>
                </a:tc>
                <a:tc>
                  <a:txBody>
                    <a:bodyPr/>
                    <a:lstStyle/>
                    <a:p>
                      <a:pPr marL="0" marR="0">
                        <a:spcBef>
                          <a:spcPts val="180"/>
                        </a:spcBef>
                        <a:spcAft>
                          <a:spcPts val="180"/>
                        </a:spcAft>
                      </a:pPr>
                      <a:r>
                        <a:rPr lang="en-US" sz="1000" dirty="0">
                          <a:effectLst/>
                        </a:rPr>
                        <a:t>Chol (Z-score)</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solidFill>
                      <a:schemeClr val="accent5">
                        <a:lumMod val="40000"/>
                        <a:lumOff val="60000"/>
                      </a:schemeClr>
                    </a:solidFill>
                  </a:tcPr>
                </a:tc>
                <a:extLst>
                  <a:ext uri="{0D108BD9-81ED-4DB2-BD59-A6C34878D82A}">
                    <a16:rowId xmlns:a16="http://schemas.microsoft.com/office/drawing/2014/main" val="3944993419"/>
                  </a:ext>
                </a:extLst>
              </a:tr>
              <a:tr h="0">
                <a:tc>
                  <a:txBody>
                    <a:bodyPr/>
                    <a:lstStyle/>
                    <a:p>
                      <a:pPr marL="0" marR="0">
                        <a:spcBef>
                          <a:spcPts val="180"/>
                        </a:spcBef>
                        <a:spcAft>
                          <a:spcPts val="180"/>
                        </a:spcAft>
                      </a:pPr>
                      <a:r>
                        <a:rPr lang="en-US" sz="1000">
                          <a:effectLst/>
                        </a:rPr>
                        <a:t>0</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180"/>
                        </a:spcBef>
                        <a:spcAft>
                          <a:spcPts val="180"/>
                        </a:spcAft>
                      </a:pPr>
                      <a:r>
                        <a:rPr lang="en-US" sz="1000" dirty="0">
                          <a:effectLst/>
                        </a:rPr>
                        <a:t>0.63</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180"/>
                        </a:spcBef>
                        <a:spcAft>
                          <a:spcPts val="180"/>
                        </a:spcAft>
                      </a:pPr>
                      <a:r>
                        <a:rPr lang="en-US" sz="1000">
                          <a:effectLst/>
                        </a:rPr>
                        <a:t>-1.38</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180"/>
                        </a:spcBef>
                        <a:spcAft>
                          <a:spcPts val="180"/>
                        </a:spcAft>
                      </a:pPr>
                      <a:r>
                        <a:rPr lang="en-US" sz="1000">
                          <a:effectLst/>
                        </a:rPr>
                        <a:t>-0.24</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012482081"/>
                  </a:ext>
                </a:extLst>
              </a:tr>
              <a:tr h="0">
                <a:tc>
                  <a:txBody>
                    <a:bodyPr/>
                    <a:lstStyle/>
                    <a:p>
                      <a:pPr marL="0" marR="0">
                        <a:spcBef>
                          <a:spcPts val="180"/>
                        </a:spcBef>
                        <a:spcAft>
                          <a:spcPts val="180"/>
                        </a:spcAft>
                      </a:pPr>
                      <a:r>
                        <a:rPr lang="en-US" sz="1000" dirty="0">
                          <a:effectLst/>
                        </a:rPr>
                        <a:t>1</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180"/>
                        </a:spcBef>
                        <a:spcAft>
                          <a:spcPts val="180"/>
                        </a:spcAft>
                      </a:pPr>
                      <a:r>
                        <a:rPr lang="en-US" sz="1000">
                          <a:effectLst/>
                        </a:rPr>
                        <a:t>0.94</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180"/>
                        </a:spcBef>
                        <a:spcAft>
                          <a:spcPts val="180"/>
                        </a:spcAft>
                      </a:pPr>
                      <a:r>
                        <a:rPr lang="en-US" sz="1000">
                          <a:effectLst/>
                        </a:rPr>
                        <a:t>0.92</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180"/>
                        </a:spcBef>
                        <a:spcAft>
                          <a:spcPts val="180"/>
                        </a:spcAft>
                      </a:pPr>
                      <a:r>
                        <a:rPr lang="en-US" sz="1000" dirty="0">
                          <a:effectLst/>
                        </a:rPr>
                        <a:t>1.50</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618233442"/>
                  </a:ext>
                </a:extLst>
              </a:tr>
            </a:tbl>
          </a:graphicData>
        </a:graphic>
      </p:graphicFrame>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A7F98411-EC52-D0F9-0F66-EC4DC33E6305}"/>
                  </a:ext>
                </a:extLst>
              </p:cNvPr>
              <p:cNvSpPr txBox="1"/>
              <p:nvPr/>
            </p:nvSpPr>
            <p:spPr>
              <a:xfrm>
                <a:off x="879566" y="2246811"/>
                <a:ext cx="6069876" cy="2564869"/>
              </a:xfrm>
              <a:prstGeom prst="rect">
                <a:avLst/>
              </a:prstGeom>
              <a:noFill/>
            </p:spPr>
            <p:txBody>
              <a:bodyPr wrap="square" rtlCol="0">
                <a:spAutoFit/>
              </a:bodyPr>
              <a:lstStyle/>
              <a:p>
                <a:pPr marL="0" marR="0">
                  <a:spcBef>
                    <a:spcPts val="900"/>
                  </a:spcBef>
                  <a:spcAft>
                    <a:spcPts val="900"/>
                  </a:spcAft>
                </a:pPr>
                <a:r>
                  <a:rPr lang="en-US" sz="1100" dirty="0">
                    <a:effectLst/>
                    <a:latin typeface="Times New Roman" panose="02020603050405020304" pitchFamily="18" charset="0"/>
                    <a:ea typeface="Calibri" panose="020F0502020204030204" pitchFamily="34" charset="0"/>
                    <a:cs typeface="Times New Roman" panose="02020603050405020304" pitchFamily="18" charset="0"/>
                  </a:rPr>
                  <a:t>The </a:t>
                </a:r>
                <a:r>
                  <a:rPr lang="en-US" sz="1100" b="1" dirty="0">
                    <a:effectLst/>
                    <a:latin typeface="Times New Roman" panose="02020603050405020304" pitchFamily="18" charset="0"/>
                    <a:ea typeface="Calibri" panose="020F0502020204030204" pitchFamily="34" charset="0"/>
                    <a:cs typeface="Times New Roman" panose="02020603050405020304" pitchFamily="18" charset="0"/>
                  </a:rPr>
                  <a:t>Radial Basis Function (RBF) Kernel</a:t>
                </a:r>
                <a:r>
                  <a:rPr lang="en-US" sz="1100" dirty="0">
                    <a:effectLst/>
                    <a:latin typeface="Times New Roman" panose="02020603050405020304" pitchFamily="18" charset="0"/>
                    <a:ea typeface="Calibri" panose="020F0502020204030204" pitchFamily="34" charset="0"/>
                    <a:cs typeface="Times New Roman" panose="02020603050405020304" pitchFamily="18" charset="0"/>
                  </a:rPr>
                  <a:t> is computed using:</a:t>
                </a:r>
              </a:p>
              <a:p>
                <a:pPr marL="0" marR="0">
                  <a:spcBef>
                    <a:spcPts val="900"/>
                  </a:spcBef>
                  <a:spcAft>
                    <a:spcPts val="900"/>
                  </a:spcAft>
                </a:pPr>
                <a14:m>
                  <m:oMathPara xmlns:m="http://schemas.openxmlformats.org/officeDocument/2006/math">
                    <m:oMathParaPr>
                      <m:jc m:val="centerGroup"/>
                    </m:oMathParaPr>
                    <m:oMath xmlns:m="http://schemas.openxmlformats.org/officeDocument/2006/math">
                      <m:r>
                        <a:rPr lang="en-US" sz="1100" i="1">
                          <a:effectLst/>
                          <a:latin typeface="Cambria Math" panose="02040503050406030204" pitchFamily="18" charset="0"/>
                          <a:ea typeface="Calibri" panose="020F0502020204030204" pitchFamily="34" charset="0"/>
                          <a:cs typeface="Times New Roman" panose="02020603050405020304" pitchFamily="18" charset="0"/>
                        </a:rPr>
                        <m:t>𝐾</m:t>
                      </m:r>
                      <m:d>
                        <m:dPr>
                          <m:ctrlPr>
                            <a:rPr lang="en-US" sz="1100" i="1">
                              <a:effectLst/>
                              <a:latin typeface="Cambria Math" panose="02040503050406030204" pitchFamily="18" charset="0"/>
                              <a:ea typeface="Calibri" panose="020F0502020204030204" pitchFamily="34" charset="0"/>
                              <a:cs typeface="Times New Roman" panose="02020603050405020304" pitchFamily="18" charset="0"/>
                            </a:rPr>
                          </m:ctrlPr>
                        </m:dPr>
                        <m:e>
                          <m:sSub>
                            <m:sSubPr>
                              <m:ctrlPr>
                                <a:rPr lang="en-US" sz="11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100" i="1">
                                  <a:effectLst/>
                                  <a:latin typeface="Cambria Math" panose="02040503050406030204" pitchFamily="18" charset="0"/>
                                  <a:ea typeface="Calibri" panose="020F0502020204030204" pitchFamily="34" charset="0"/>
                                  <a:cs typeface="Times New Roman" panose="02020603050405020304" pitchFamily="18" charset="0"/>
                                </a:rPr>
                                <m:t>𝑥</m:t>
                              </m:r>
                            </m:e>
                            <m:sub>
                              <m:r>
                                <a:rPr lang="en-US" sz="1100" i="1">
                                  <a:effectLst/>
                                  <a:latin typeface="Cambria Math" panose="02040503050406030204" pitchFamily="18" charset="0"/>
                                  <a:ea typeface="Calibri" panose="020F0502020204030204" pitchFamily="34" charset="0"/>
                                  <a:cs typeface="Times New Roman" panose="02020603050405020304" pitchFamily="18" charset="0"/>
                                </a:rPr>
                                <m:t>𝑖</m:t>
                              </m:r>
                            </m:sub>
                          </m:sSub>
                          <m:r>
                            <a:rPr lang="en-US" sz="1100">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US" sz="11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100" i="1">
                                  <a:effectLst/>
                                  <a:latin typeface="Cambria Math" panose="02040503050406030204" pitchFamily="18" charset="0"/>
                                  <a:ea typeface="Calibri" panose="020F0502020204030204" pitchFamily="34" charset="0"/>
                                  <a:cs typeface="Times New Roman" panose="02020603050405020304" pitchFamily="18" charset="0"/>
                                </a:rPr>
                                <m:t>𝑥</m:t>
                              </m:r>
                            </m:e>
                            <m:sub>
                              <m:r>
                                <a:rPr lang="en-US" sz="1100" i="1">
                                  <a:effectLst/>
                                  <a:latin typeface="Cambria Math" panose="02040503050406030204" pitchFamily="18" charset="0"/>
                                  <a:ea typeface="Calibri" panose="020F0502020204030204" pitchFamily="34" charset="0"/>
                                  <a:cs typeface="Times New Roman" panose="02020603050405020304" pitchFamily="18" charset="0"/>
                                </a:rPr>
                                <m:t>𝑗</m:t>
                              </m:r>
                            </m:sub>
                          </m:sSub>
                        </m:e>
                      </m:d>
                      <m:r>
                        <a:rPr lang="en-US" sz="1100">
                          <a:effectLst/>
                          <a:latin typeface="Cambria Math" panose="02040503050406030204" pitchFamily="18" charset="0"/>
                          <a:ea typeface="Calibri" panose="020F0502020204030204" pitchFamily="34" charset="0"/>
                          <a:cs typeface="Times New Roman" panose="02020603050405020304" pitchFamily="18" charset="0"/>
                        </a:rPr>
                        <m:t>=</m:t>
                      </m:r>
                      <m:r>
                        <m:rPr>
                          <m:sty m:val="p"/>
                        </m:rPr>
                        <a:rPr lang="en-US" sz="1100">
                          <a:effectLst/>
                          <a:latin typeface="Cambria Math" panose="02040503050406030204" pitchFamily="18" charset="0"/>
                          <a:ea typeface="Calibri" panose="020F0502020204030204" pitchFamily="34" charset="0"/>
                          <a:cs typeface="Times New Roman" panose="02020603050405020304" pitchFamily="18" charset="0"/>
                        </a:rPr>
                        <m:t>exp</m:t>
                      </m:r>
                      <m:d>
                        <m:dPr>
                          <m:ctrlPr>
                            <a:rPr lang="en-US" sz="1100" i="1">
                              <a:effectLst/>
                              <a:latin typeface="Cambria Math" panose="02040503050406030204" pitchFamily="18" charset="0"/>
                              <a:ea typeface="Calibri" panose="020F0502020204030204" pitchFamily="34" charset="0"/>
                              <a:cs typeface="Times New Roman" panose="02020603050405020304" pitchFamily="18" charset="0"/>
                            </a:rPr>
                          </m:ctrlPr>
                        </m:dPr>
                        <m:e>
                          <m:r>
                            <a:rPr lang="en-US" sz="1100" i="1">
                              <a:effectLst/>
                              <a:latin typeface="Cambria Math" panose="02040503050406030204" pitchFamily="18" charset="0"/>
                              <a:ea typeface="Calibri" panose="020F0502020204030204" pitchFamily="34" charset="0"/>
                              <a:cs typeface="Times New Roman" panose="02020603050405020304" pitchFamily="18" charset="0"/>
                            </a:rPr>
                            <m:t>−</m:t>
                          </m:r>
                          <m:r>
                            <a:rPr lang="en-US" sz="1100" i="1">
                              <a:effectLst/>
                              <a:latin typeface="Cambria Math" panose="02040503050406030204" pitchFamily="18" charset="0"/>
                              <a:ea typeface="Calibri" panose="020F0502020204030204" pitchFamily="34" charset="0"/>
                              <a:cs typeface="Times New Roman" panose="02020603050405020304" pitchFamily="18" charset="0"/>
                            </a:rPr>
                            <m:t>𝛾</m:t>
                          </m:r>
                          <m:r>
                            <a:rPr lang="en-US" sz="1100">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US" sz="11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100" i="1">
                                  <a:effectLst/>
                                  <a:latin typeface="Cambria Math" panose="02040503050406030204" pitchFamily="18" charset="0"/>
                                  <a:ea typeface="Calibri" panose="020F0502020204030204" pitchFamily="34" charset="0"/>
                                  <a:cs typeface="Times New Roman" panose="02020603050405020304" pitchFamily="18" charset="0"/>
                                </a:rPr>
                                <m:t>𝑥</m:t>
                              </m:r>
                            </m:e>
                            <m:sub>
                              <m:r>
                                <a:rPr lang="en-US" sz="1100" i="1">
                                  <a:effectLst/>
                                  <a:latin typeface="Cambria Math" panose="02040503050406030204" pitchFamily="18" charset="0"/>
                                  <a:ea typeface="Calibri" panose="020F0502020204030204" pitchFamily="34" charset="0"/>
                                  <a:cs typeface="Times New Roman" panose="02020603050405020304" pitchFamily="18" charset="0"/>
                                </a:rPr>
                                <m:t>𝑖</m:t>
                              </m:r>
                            </m:sub>
                          </m:sSub>
                          <m:r>
                            <a:rPr lang="en-US" sz="1100"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US" sz="11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100" i="1">
                                  <a:effectLst/>
                                  <a:latin typeface="Cambria Math" panose="02040503050406030204" pitchFamily="18" charset="0"/>
                                  <a:ea typeface="Calibri" panose="020F0502020204030204" pitchFamily="34" charset="0"/>
                                  <a:cs typeface="Times New Roman" panose="02020603050405020304" pitchFamily="18" charset="0"/>
                                </a:rPr>
                                <m:t>𝑥</m:t>
                              </m:r>
                            </m:e>
                            <m:sub>
                              <m:r>
                                <a:rPr lang="en-US" sz="1100" i="1">
                                  <a:effectLst/>
                                  <a:latin typeface="Cambria Math" panose="02040503050406030204" pitchFamily="18" charset="0"/>
                                  <a:ea typeface="Calibri" panose="020F0502020204030204" pitchFamily="34" charset="0"/>
                                  <a:cs typeface="Times New Roman" panose="02020603050405020304" pitchFamily="18" charset="0"/>
                                </a:rPr>
                                <m:t>𝑗</m:t>
                              </m:r>
                            </m:sub>
                          </m:sSub>
                          <m:sSup>
                            <m:sSupPr>
                              <m:ctrlPr>
                                <a:rPr lang="en-US" sz="1100" i="1">
                                  <a:effectLst/>
                                  <a:latin typeface="Cambria Math" panose="02040503050406030204" pitchFamily="18" charset="0"/>
                                  <a:ea typeface="Calibri" panose="020F0502020204030204" pitchFamily="34" charset="0"/>
                                  <a:cs typeface="Times New Roman" panose="02020603050405020304" pitchFamily="18" charset="0"/>
                                </a:rPr>
                              </m:ctrlPr>
                            </m:sSupPr>
                            <m:e>
                              <m:r>
                                <a:rPr lang="en-US" sz="1100">
                                  <a:effectLst/>
                                  <a:latin typeface="Cambria Math" panose="02040503050406030204" pitchFamily="18" charset="0"/>
                                  <a:ea typeface="Calibri" panose="020F0502020204030204" pitchFamily="34" charset="0"/>
                                  <a:cs typeface="Times New Roman" panose="02020603050405020304" pitchFamily="18" charset="0"/>
                                </a:rPr>
                                <m:t>∥</m:t>
                              </m:r>
                            </m:e>
                            <m:sup>
                              <m:r>
                                <a:rPr lang="en-US" sz="1100" i="1">
                                  <a:effectLst/>
                                  <a:latin typeface="Cambria Math" panose="02040503050406030204" pitchFamily="18" charset="0"/>
                                  <a:ea typeface="Calibri" panose="020F0502020204030204" pitchFamily="34" charset="0"/>
                                  <a:cs typeface="Times New Roman" panose="02020603050405020304" pitchFamily="18" charset="0"/>
                                </a:rPr>
                                <m:t>2</m:t>
                              </m:r>
                            </m:sup>
                          </m:sSup>
                        </m:e>
                      </m:d>
                    </m:oMath>
                  </m:oMathPara>
                </a14:m>
                <a:endParaRPr lang="en-US" sz="11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spcBef>
                    <a:spcPts val="900"/>
                  </a:spcBef>
                  <a:spcAft>
                    <a:spcPts val="900"/>
                  </a:spcAft>
                </a:pPr>
                <a:r>
                  <a:rPr lang="en-US" sz="1100" dirty="0">
                    <a:effectLst/>
                    <a:latin typeface="Times New Roman" panose="02020603050405020304" pitchFamily="18" charset="0"/>
                    <a:ea typeface="Calibri" panose="020F0502020204030204" pitchFamily="34" charset="0"/>
                    <a:cs typeface="Times New Roman" panose="02020603050405020304" pitchFamily="18" charset="0"/>
                  </a:rPr>
                  <a:t>where </a:t>
                </a:r>
                <a14:m>
                  <m:oMath xmlns:m="http://schemas.openxmlformats.org/officeDocument/2006/math">
                    <m:r>
                      <a:rPr lang="en-US" sz="1100" i="1">
                        <a:effectLst/>
                        <a:latin typeface="Cambria Math" panose="02040503050406030204" pitchFamily="18" charset="0"/>
                        <a:ea typeface="Calibri" panose="020F0502020204030204" pitchFamily="34" charset="0"/>
                        <a:cs typeface="Times New Roman" panose="02020603050405020304" pitchFamily="18" charset="0"/>
                      </a:rPr>
                      <m:t>𝛾</m:t>
                    </m:r>
                    <m:r>
                      <a:rPr lang="en-US" sz="1100">
                        <a:effectLst/>
                        <a:latin typeface="Cambria Math" panose="02040503050406030204" pitchFamily="18" charset="0"/>
                        <a:ea typeface="Calibri" panose="020F0502020204030204" pitchFamily="34" charset="0"/>
                        <a:cs typeface="Times New Roman" panose="02020603050405020304" pitchFamily="18" charset="0"/>
                      </a:rPr>
                      <m:t>=</m:t>
                    </m:r>
                    <m:r>
                      <a:rPr lang="en-US" sz="1100" i="1">
                        <a:effectLst/>
                        <a:latin typeface="Cambria Math" panose="02040503050406030204" pitchFamily="18" charset="0"/>
                        <a:ea typeface="Calibri" panose="020F0502020204030204" pitchFamily="34" charset="0"/>
                        <a:cs typeface="Times New Roman" panose="02020603050405020304" pitchFamily="18" charset="0"/>
                      </a:rPr>
                      <m:t>0.1</m:t>
                    </m:r>
                  </m:oMath>
                </a14:m>
                <a:r>
                  <a:rPr lang="en-US" sz="1100" dirty="0">
                    <a:effectLst/>
                    <a:latin typeface="Times New Roman" panose="02020603050405020304" pitchFamily="18" charset="0"/>
                    <a:ea typeface="Calibri" panose="020F0502020204030204" pitchFamily="34" charset="0"/>
                    <a:cs typeface="Times New Roman" panose="02020603050405020304" pitchFamily="18" charset="0"/>
                  </a:rPr>
                  <a:t>.</a:t>
                </a:r>
              </a:p>
              <a:p>
                <a:pPr marL="0" marR="0"/>
                <a:r>
                  <a:rPr lang="en-US" sz="1100" b="1" dirty="0">
                    <a:effectLst/>
                    <a:latin typeface="Times New Roman" panose="02020603050405020304" pitchFamily="18" charset="0"/>
                    <a:ea typeface="Times New Roman" panose="02020603050405020304" pitchFamily="18" charset="0"/>
                  </a:rPr>
                  <a:t>Step 1: Compute Squared Distances</a:t>
                </a:r>
              </a:p>
              <a:p>
                <a:pPr marL="0" marR="0">
                  <a:spcBef>
                    <a:spcPts val="900"/>
                  </a:spcBef>
                  <a:spcAft>
                    <a:spcPts val="900"/>
                  </a:spcAft>
                </a:pPr>
                <a14:m>
                  <m:oMathPara xmlns:m="http://schemas.openxmlformats.org/officeDocument/2006/math">
                    <m:oMathParaPr>
                      <m:jc m:val="centerGroup"/>
                    </m:oMathParaPr>
                    <m:oMath xmlns:m="http://schemas.openxmlformats.org/officeDocument/2006/math">
                      <m:r>
                        <a:rPr lang="en-US" sz="1100" smtClean="0">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US" sz="11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100" i="1">
                              <a:effectLst/>
                              <a:latin typeface="Cambria Math" panose="02040503050406030204" pitchFamily="18" charset="0"/>
                              <a:ea typeface="Calibri" panose="020F0502020204030204" pitchFamily="34" charset="0"/>
                              <a:cs typeface="Times New Roman" panose="02020603050405020304" pitchFamily="18" charset="0"/>
                            </a:rPr>
                            <m:t>𝑋</m:t>
                          </m:r>
                        </m:e>
                        <m:sub>
                          <m:r>
                            <a:rPr lang="en-US" sz="1100" i="1">
                              <a:effectLst/>
                              <a:latin typeface="Cambria Math" panose="02040503050406030204" pitchFamily="18" charset="0"/>
                              <a:ea typeface="Calibri" panose="020F0502020204030204" pitchFamily="34" charset="0"/>
                              <a:cs typeface="Times New Roman" panose="02020603050405020304" pitchFamily="18" charset="0"/>
                            </a:rPr>
                            <m:t>0</m:t>
                          </m:r>
                        </m:sub>
                      </m:sSub>
                      <m:r>
                        <a:rPr lang="en-US" sz="1100"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US" sz="11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100" i="1">
                              <a:effectLst/>
                              <a:latin typeface="Cambria Math" panose="02040503050406030204" pitchFamily="18" charset="0"/>
                              <a:ea typeface="Calibri" panose="020F0502020204030204" pitchFamily="34" charset="0"/>
                              <a:cs typeface="Times New Roman" panose="02020603050405020304" pitchFamily="18" charset="0"/>
                            </a:rPr>
                            <m:t>𝑋</m:t>
                          </m:r>
                        </m:e>
                        <m:sub>
                          <m:r>
                            <a:rPr lang="en-US" sz="1100" i="1">
                              <a:effectLst/>
                              <a:latin typeface="Cambria Math" panose="02040503050406030204" pitchFamily="18" charset="0"/>
                              <a:ea typeface="Calibri" panose="020F0502020204030204" pitchFamily="34" charset="0"/>
                              <a:cs typeface="Times New Roman" panose="02020603050405020304" pitchFamily="18" charset="0"/>
                            </a:rPr>
                            <m:t>1</m:t>
                          </m:r>
                        </m:sub>
                      </m:sSub>
                      <m:sSup>
                        <m:sSupPr>
                          <m:ctrlPr>
                            <a:rPr lang="en-US" sz="1100" i="1">
                              <a:effectLst/>
                              <a:latin typeface="Cambria Math" panose="02040503050406030204" pitchFamily="18" charset="0"/>
                              <a:ea typeface="Calibri" panose="020F0502020204030204" pitchFamily="34" charset="0"/>
                              <a:cs typeface="Times New Roman" panose="02020603050405020304" pitchFamily="18" charset="0"/>
                            </a:rPr>
                          </m:ctrlPr>
                        </m:sSupPr>
                        <m:e>
                          <m:r>
                            <a:rPr lang="en-US" sz="1100">
                              <a:effectLst/>
                              <a:latin typeface="Cambria Math" panose="02040503050406030204" pitchFamily="18" charset="0"/>
                              <a:ea typeface="Calibri" panose="020F0502020204030204" pitchFamily="34" charset="0"/>
                              <a:cs typeface="Times New Roman" panose="02020603050405020304" pitchFamily="18" charset="0"/>
                            </a:rPr>
                            <m:t>∥</m:t>
                          </m:r>
                        </m:e>
                        <m:sup>
                          <m:r>
                            <a:rPr lang="en-US" sz="1100" i="1">
                              <a:effectLst/>
                              <a:latin typeface="Cambria Math" panose="02040503050406030204" pitchFamily="18" charset="0"/>
                              <a:ea typeface="Calibri" panose="020F0502020204030204" pitchFamily="34" charset="0"/>
                              <a:cs typeface="Times New Roman" panose="02020603050405020304" pitchFamily="18" charset="0"/>
                            </a:rPr>
                            <m:t>2</m:t>
                          </m:r>
                        </m:sup>
                      </m:sSup>
                      <m:r>
                        <a:rPr lang="en-US" sz="1100">
                          <a:effectLst/>
                          <a:latin typeface="Cambria Math" panose="02040503050406030204" pitchFamily="18" charset="0"/>
                          <a:ea typeface="Calibri" panose="020F0502020204030204" pitchFamily="34" charset="0"/>
                          <a:cs typeface="Times New Roman" panose="02020603050405020304" pitchFamily="18" charset="0"/>
                        </a:rPr>
                        <m:t>=</m:t>
                      </m:r>
                      <m:sSup>
                        <m:sSupPr>
                          <m:ctrlPr>
                            <a:rPr lang="en-US" sz="1100" i="1">
                              <a:effectLst/>
                              <a:latin typeface="Cambria Math" panose="02040503050406030204" pitchFamily="18" charset="0"/>
                              <a:ea typeface="Calibri" panose="020F0502020204030204" pitchFamily="34" charset="0"/>
                              <a:cs typeface="Times New Roman" panose="02020603050405020304" pitchFamily="18" charset="0"/>
                            </a:rPr>
                          </m:ctrlPr>
                        </m:sSupPr>
                        <m:e>
                          <m:d>
                            <m:dPr>
                              <m:ctrlPr>
                                <a:rPr lang="en-US" sz="1100" i="1">
                                  <a:effectLst/>
                                  <a:latin typeface="Cambria Math" panose="02040503050406030204" pitchFamily="18" charset="0"/>
                                  <a:ea typeface="Calibri" panose="020F0502020204030204" pitchFamily="34" charset="0"/>
                                  <a:cs typeface="Times New Roman" panose="02020603050405020304" pitchFamily="18" charset="0"/>
                                </a:rPr>
                              </m:ctrlPr>
                            </m:dPr>
                            <m:e>
                              <m:r>
                                <a:rPr lang="en-US" sz="1100" i="1">
                                  <a:effectLst/>
                                  <a:latin typeface="Cambria Math" panose="02040503050406030204" pitchFamily="18" charset="0"/>
                                  <a:ea typeface="Calibri" panose="020F0502020204030204" pitchFamily="34" charset="0"/>
                                  <a:cs typeface="Times New Roman" panose="02020603050405020304" pitchFamily="18" charset="0"/>
                                </a:rPr>
                                <m:t>0.63−0.94</m:t>
                              </m:r>
                            </m:e>
                          </m:d>
                        </m:e>
                        <m:sup>
                          <m:r>
                            <a:rPr lang="en-US" sz="1100" i="1">
                              <a:effectLst/>
                              <a:latin typeface="Cambria Math" panose="02040503050406030204" pitchFamily="18" charset="0"/>
                              <a:ea typeface="Calibri" panose="020F0502020204030204" pitchFamily="34" charset="0"/>
                              <a:cs typeface="Times New Roman" panose="02020603050405020304" pitchFamily="18" charset="0"/>
                            </a:rPr>
                            <m:t>2</m:t>
                          </m:r>
                        </m:sup>
                      </m:sSup>
                      <m:r>
                        <a:rPr lang="en-US" sz="1100">
                          <a:effectLst/>
                          <a:latin typeface="Cambria Math" panose="02040503050406030204" pitchFamily="18" charset="0"/>
                          <a:ea typeface="Calibri" panose="020F0502020204030204" pitchFamily="34" charset="0"/>
                          <a:cs typeface="Times New Roman" panose="02020603050405020304" pitchFamily="18" charset="0"/>
                        </a:rPr>
                        <m:t>+</m:t>
                      </m:r>
                      <m:sSup>
                        <m:sSupPr>
                          <m:ctrlPr>
                            <a:rPr lang="en-US" sz="1100" i="1">
                              <a:effectLst/>
                              <a:latin typeface="Cambria Math" panose="02040503050406030204" pitchFamily="18" charset="0"/>
                              <a:ea typeface="Calibri" panose="020F0502020204030204" pitchFamily="34" charset="0"/>
                              <a:cs typeface="Times New Roman" panose="02020603050405020304" pitchFamily="18" charset="0"/>
                            </a:rPr>
                          </m:ctrlPr>
                        </m:sSupPr>
                        <m:e>
                          <m:d>
                            <m:dPr>
                              <m:ctrlPr>
                                <a:rPr lang="en-US" sz="1100" i="1">
                                  <a:effectLst/>
                                  <a:latin typeface="Cambria Math" panose="02040503050406030204" pitchFamily="18" charset="0"/>
                                  <a:ea typeface="Calibri" panose="020F0502020204030204" pitchFamily="34" charset="0"/>
                                  <a:cs typeface="Times New Roman" panose="02020603050405020304" pitchFamily="18" charset="0"/>
                                </a:rPr>
                              </m:ctrlPr>
                            </m:dPr>
                            <m:e>
                              <m:r>
                                <a:rPr lang="en-US" sz="1100" i="1">
                                  <a:effectLst/>
                                  <a:latin typeface="Cambria Math" panose="02040503050406030204" pitchFamily="18" charset="0"/>
                                  <a:ea typeface="Calibri" panose="020F0502020204030204" pitchFamily="34" charset="0"/>
                                  <a:cs typeface="Times New Roman" panose="02020603050405020304" pitchFamily="18" charset="0"/>
                                </a:rPr>
                                <m:t>−1.38−0.92</m:t>
                              </m:r>
                            </m:e>
                          </m:d>
                        </m:e>
                        <m:sup>
                          <m:r>
                            <a:rPr lang="en-US" sz="1100" i="1">
                              <a:effectLst/>
                              <a:latin typeface="Cambria Math" panose="02040503050406030204" pitchFamily="18" charset="0"/>
                              <a:ea typeface="Calibri" panose="020F0502020204030204" pitchFamily="34" charset="0"/>
                              <a:cs typeface="Times New Roman" panose="02020603050405020304" pitchFamily="18" charset="0"/>
                            </a:rPr>
                            <m:t>2</m:t>
                          </m:r>
                        </m:sup>
                      </m:sSup>
                      <m:r>
                        <a:rPr lang="en-US" sz="1100">
                          <a:effectLst/>
                          <a:latin typeface="Cambria Math" panose="02040503050406030204" pitchFamily="18" charset="0"/>
                          <a:ea typeface="Calibri" panose="020F0502020204030204" pitchFamily="34" charset="0"/>
                          <a:cs typeface="Times New Roman" panose="02020603050405020304" pitchFamily="18" charset="0"/>
                        </a:rPr>
                        <m:t>=</m:t>
                      </m:r>
                      <m:r>
                        <a:rPr lang="en-US" sz="1100" i="1">
                          <a:effectLst/>
                          <a:latin typeface="Cambria Math" panose="02040503050406030204" pitchFamily="18" charset="0"/>
                          <a:ea typeface="Calibri" panose="020F0502020204030204" pitchFamily="34" charset="0"/>
                          <a:cs typeface="Times New Roman" panose="02020603050405020304" pitchFamily="18" charset="0"/>
                        </a:rPr>
                        <m:t>0.583559</m:t>
                      </m:r>
                    </m:oMath>
                  </m:oMathPara>
                </a14:m>
                <a:endParaRPr lang="en-US" sz="11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r>
                  <a:rPr lang="en-US" sz="1100" b="1" dirty="0">
                    <a:effectLst/>
                    <a:latin typeface="Times New Roman" panose="02020603050405020304" pitchFamily="18" charset="0"/>
                    <a:ea typeface="Times New Roman" panose="02020603050405020304" pitchFamily="18" charset="0"/>
                  </a:rPr>
                  <a:t>Step 2: Apply RBF Kernel Formula</a:t>
                </a:r>
              </a:p>
              <a:p>
                <a:pPr marL="0" marR="0">
                  <a:spcBef>
                    <a:spcPts val="900"/>
                  </a:spcBef>
                  <a:spcAft>
                    <a:spcPts val="900"/>
                  </a:spcAft>
                </a:pPr>
                <a14:m>
                  <m:oMathPara xmlns:m="http://schemas.openxmlformats.org/officeDocument/2006/math">
                    <m:oMathParaPr>
                      <m:jc m:val="centerGroup"/>
                    </m:oMathParaPr>
                    <m:oMath xmlns:m="http://schemas.openxmlformats.org/officeDocument/2006/math">
                      <m:r>
                        <a:rPr lang="en-US" sz="1100" i="1">
                          <a:effectLst/>
                          <a:latin typeface="Cambria Math" panose="02040503050406030204" pitchFamily="18" charset="0"/>
                          <a:ea typeface="Calibri" panose="020F0502020204030204" pitchFamily="34" charset="0"/>
                          <a:cs typeface="Times New Roman" panose="02020603050405020304" pitchFamily="18" charset="0"/>
                        </a:rPr>
                        <m:t>𝐾</m:t>
                      </m:r>
                      <m:d>
                        <m:dPr>
                          <m:ctrlPr>
                            <a:rPr lang="en-US" sz="1100" i="1">
                              <a:effectLst/>
                              <a:latin typeface="Cambria Math" panose="02040503050406030204" pitchFamily="18" charset="0"/>
                              <a:ea typeface="Calibri" panose="020F0502020204030204" pitchFamily="34" charset="0"/>
                              <a:cs typeface="Times New Roman" panose="02020603050405020304" pitchFamily="18" charset="0"/>
                            </a:rPr>
                          </m:ctrlPr>
                        </m:dPr>
                        <m:e>
                          <m:sSub>
                            <m:sSubPr>
                              <m:ctrlPr>
                                <a:rPr lang="en-US" sz="11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100" i="1">
                                  <a:effectLst/>
                                  <a:latin typeface="Cambria Math" panose="02040503050406030204" pitchFamily="18" charset="0"/>
                                  <a:ea typeface="Calibri" panose="020F0502020204030204" pitchFamily="34" charset="0"/>
                                  <a:cs typeface="Times New Roman" panose="02020603050405020304" pitchFamily="18" charset="0"/>
                                </a:rPr>
                                <m:t>𝑋</m:t>
                              </m:r>
                            </m:e>
                            <m:sub>
                              <m:r>
                                <a:rPr lang="en-US" sz="1100" i="1">
                                  <a:effectLst/>
                                  <a:latin typeface="Cambria Math" panose="02040503050406030204" pitchFamily="18" charset="0"/>
                                  <a:ea typeface="Calibri" panose="020F0502020204030204" pitchFamily="34" charset="0"/>
                                  <a:cs typeface="Times New Roman" panose="02020603050405020304" pitchFamily="18" charset="0"/>
                                </a:rPr>
                                <m:t>0</m:t>
                              </m:r>
                            </m:sub>
                          </m:sSub>
                          <m:r>
                            <a:rPr lang="en-US" sz="1100">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US" sz="11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100" i="1">
                                  <a:effectLst/>
                                  <a:latin typeface="Cambria Math" panose="02040503050406030204" pitchFamily="18" charset="0"/>
                                  <a:ea typeface="Calibri" panose="020F0502020204030204" pitchFamily="34" charset="0"/>
                                  <a:cs typeface="Times New Roman" panose="02020603050405020304" pitchFamily="18" charset="0"/>
                                </a:rPr>
                                <m:t>𝑋</m:t>
                              </m:r>
                            </m:e>
                            <m:sub>
                              <m:r>
                                <a:rPr lang="en-US" sz="1100" i="1">
                                  <a:effectLst/>
                                  <a:latin typeface="Cambria Math" panose="02040503050406030204" pitchFamily="18" charset="0"/>
                                  <a:ea typeface="Calibri" panose="020F0502020204030204" pitchFamily="34" charset="0"/>
                                  <a:cs typeface="Times New Roman" panose="02020603050405020304" pitchFamily="18" charset="0"/>
                                </a:rPr>
                                <m:t>0</m:t>
                              </m:r>
                            </m:sub>
                          </m:sSub>
                        </m:e>
                      </m:d>
                      <m:r>
                        <a:rPr lang="en-US" sz="1100">
                          <a:effectLst/>
                          <a:latin typeface="Cambria Math" panose="02040503050406030204" pitchFamily="18" charset="0"/>
                          <a:ea typeface="Calibri" panose="020F0502020204030204" pitchFamily="34" charset="0"/>
                          <a:cs typeface="Times New Roman" panose="02020603050405020304" pitchFamily="18" charset="0"/>
                        </a:rPr>
                        <m:t>=</m:t>
                      </m:r>
                      <m:r>
                        <m:rPr>
                          <m:sty m:val="p"/>
                        </m:rPr>
                        <a:rPr lang="en-US" sz="1100">
                          <a:effectLst/>
                          <a:latin typeface="Cambria Math" panose="02040503050406030204" pitchFamily="18" charset="0"/>
                          <a:ea typeface="Calibri" panose="020F0502020204030204" pitchFamily="34" charset="0"/>
                          <a:cs typeface="Times New Roman" panose="02020603050405020304" pitchFamily="18" charset="0"/>
                        </a:rPr>
                        <m:t>exp</m:t>
                      </m:r>
                      <m:d>
                        <m:dPr>
                          <m:ctrlPr>
                            <a:rPr lang="en-US" sz="1100" i="1">
                              <a:effectLst/>
                              <a:latin typeface="Cambria Math" panose="02040503050406030204" pitchFamily="18" charset="0"/>
                              <a:ea typeface="Calibri" panose="020F0502020204030204" pitchFamily="34" charset="0"/>
                              <a:cs typeface="Times New Roman" panose="02020603050405020304" pitchFamily="18" charset="0"/>
                            </a:rPr>
                          </m:ctrlPr>
                        </m:dPr>
                        <m:e>
                          <m:r>
                            <a:rPr lang="en-US" sz="1100" i="1">
                              <a:effectLst/>
                              <a:latin typeface="Cambria Math" panose="02040503050406030204" pitchFamily="18" charset="0"/>
                              <a:ea typeface="Calibri" panose="020F0502020204030204" pitchFamily="34" charset="0"/>
                              <a:cs typeface="Times New Roman" panose="02020603050405020304" pitchFamily="18" charset="0"/>
                            </a:rPr>
                            <m:t>−0.1</m:t>
                          </m:r>
                          <m:r>
                            <a:rPr lang="en-US" sz="1100">
                              <a:effectLst/>
                              <a:latin typeface="Cambria Math" panose="02040503050406030204" pitchFamily="18" charset="0"/>
                              <a:ea typeface="Calibri" panose="020F0502020204030204" pitchFamily="34" charset="0"/>
                              <a:cs typeface="Times New Roman" panose="02020603050405020304" pitchFamily="18" charset="0"/>
                            </a:rPr>
                            <m:t>×</m:t>
                          </m:r>
                          <m:r>
                            <a:rPr lang="en-US" sz="1100" i="1">
                              <a:effectLst/>
                              <a:latin typeface="Cambria Math" panose="02040503050406030204" pitchFamily="18" charset="0"/>
                              <a:ea typeface="Calibri" panose="020F0502020204030204" pitchFamily="34" charset="0"/>
                              <a:cs typeface="Times New Roman" panose="02020603050405020304" pitchFamily="18" charset="0"/>
                            </a:rPr>
                            <m:t>0</m:t>
                          </m:r>
                        </m:e>
                      </m:d>
                      <m:r>
                        <a:rPr lang="en-US" sz="1100">
                          <a:effectLst/>
                          <a:latin typeface="Cambria Math" panose="02040503050406030204" pitchFamily="18" charset="0"/>
                          <a:ea typeface="Calibri" panose="020F0502020204030204" pitchFamily="34" charset="0"/>
                          <a:cs typeface="Times New Roman" panose="02020603050405020304" pitchFamily="18" charset="0"/>
                        </a:rPr>
                        <m:t>=</m:t>
                      </m:r>
                      <m:r>
                        <a:rPr lang="en-US" sz="1100" i="1">
                          <a:effectLst/>
                          <a:latin typeface="Cambria Math" panose="02040503050406030204" pitchFamily="18" charset="0"/>
                          <a:ea typeface="Calibri" panose="020F0502020204030204" pitchFamily="34" charset="0"/>
                          <a:cs typeface="Times New Roman" panose="02020603050405020304" pitchFamily="18" charset="0"/>
                        </a:rPr>
                        <m:t>1.000</m:t>
                      </m:r>
                    </m:oMath>
                  </m:oMathPara>
                </a14:m>
                <a:endParaRPr lang="en-US" sz="11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spcBef>
                    <a:spcPts val="900"/>
                  </a:spcBef>
                  <a:spcAft>
                    <a:spcPts val="900"/>
                  </a:spcAft>
                </a:pPr>
                <a:r>
                  <a:rPr lang="en-US" sz="1100" dirty="0">
                    <a:effectLst/>
                    <a:ea typeface="Calibri" panose="020F0502020204030204" pitchFamily="34" charset="0"/>
                    <a:cs typeface="Times New Roman" panose="02020603050405020304" pitchFamily="18" charset="0"/>
                  </a:rPr>
                  <a:t>		</a:t>
                </a:r>
                <a14:m>
                  <m:oMath xmlns:m="http://schemas.openxmlformats.org/officeDocument/2006/math">
                    <m:r>
                      <a:rPr lang="en-US" sz="1100" i="1">
                        <a:effectLst/>
                        <a:latin typeface="Cambria Math" panose="02040503050406030204" pitchFamily="18" charset="0"/>
                        <a:ea typeface="Calibri" panose="020F0502020204030204" pitchFamily="34" charset="0"/>
                        <a:cs typeface="Times New Roman" panose="02020603050405020304" pitchFamily="18" charset="0"/>
                      </a:rPr>
                      <m:t>𝐾</m:t>
                    </m:r>
                    <m:d>
                      <m:dPr>
                        <m:ctrlPr>
                          <a:rPr lang="en-US" sz="1100" i="1">
                            <a:effectLst/>
                            <a:latin typeface="Cambria Math" panose="02040503050406030204" pitchFamily="18" charset="0"/>
                            <a:ea typeface="Calibri" panose="020F0502020204030204" pitchFamily="34" charset="0"/>
                            <a:cs typeface="Times New Roman" panose="02020603050405020304" pitchFamily="18" charset="0"/>
                          </a:rPr>
                        </m:ctrlPr>
                      </m:dPr>
                      <m:e>
                        <m:sSub>
                          <m:sSubPr>
                            <m:ctrlPr>
                              <a:rPr lang="en-US" sz="11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100" i="1">
                                <a:effectLst/>
                                <a:latin typeface="Cambria Math" panose="02040503050406030204" pitchFamily="18" charset="0"/>
                                <a:ea typeface="Calibri" panose="020F0502020204030204" pitchFamily="34" charset="0"/>
                                <a:cs typeface="Times New Roman" panose="02020603050405020304" pitchFamily="18" charset="0"/>
                              </a:rPr>
                              <m:t>𝑋</m:t>
                            </m:r>
                          </m:e>
                          <m:sub>
                            <m:r>
                              <a:rPr lang="en-US" sz="1100" i="1">
                                <a:effectLst/>
                                <a:latin typeface="Cambria Math" panose="02040503050406030204" pitchFamily="18" charset="0"/>
                                <a:ea typeface="Calibri" panose="020F0502020204030204" pitchFamily="34" charset="0"/>
                                <a:cs typeface="Times New Roman" panose="02020603050405020304" pitchFamily="18" charset="0"/>
                              </a:rPr>
                              <m:t>0</m:t>
                            </m:r>
                          </m:sub>
                        </m:sSub>
                        <m:r>
                          <a:rPr lang="en-US" sz="1100">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US" sz="11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100" i="1">
                                <a:effectLst/>
                                <a:latin typeface="Cambria Math" panose="02040503050406030204" pitchFamily="18" charset="0"/>
                                <a:ea typeface="Calibri" panose="020F0502020204030204" pitchFamily="34" charset="0"/>
                                <a:cs typeface="Times New Roman" panose="02020603050405020304" pitchFamily="18" charset="0"/>
                              </a:rPr>
                              <m:t>𝑋</m:t>
                            </m:r>
                          </m:e>
                          <m:sub>
                            <m:r>
                              <a:rPr lang="en-US" sz="1100" i="1">
                                <a:effectLst/>
                                <a:latin typeface="Cambria Math" panose="02040503050406030204" pitchFamily="18" charset="0"/>
                                <a:ea typeface="Calibri" panose="020F0502020204030204" pitchFamily="34" charset="0"/>
                                <a:cs typeface="Times New Roman" panose="02020603050405020304" pitchFamily="18" charset="0"/>
                              </a:rPr>
                              <m:t>1</m:t>
                            </m:r>
                          </m:sub>
                        </m:sSub>
                      </m:e>
                    </m:d>
                    <m:r>
                      <a:rPr lang="en-US" sz="1100">
                        <a:effectLst/>
                        <a:latin typeface="Cambria Math" panose="02040503050406030204" pitchFamily="18" charset="0"/>
                        <a:ea typeface="Calibri" panose="020F0502020204030204" pitchFamily="34" charset="0"/>
                        <a:cs typeface="Times New Roman" panose="02020603050405020304" pitchFamily="18" charset="0"/>
                      </a:rPr>
                      <m:t>=</m:t>
                    </m:r>
                    <m:r>
                      <m:rPr>
                        <m:sty m:val="p"/>
                      </m:rPr>
                      <a:rPr lang="en-US" sz="1100">
                        <a:effectLst/>
                        <a:latin typeface="Cambria Math" panose="02040503050406030204" pitchFamily="18" charset="0"/>
                        <a:ea typeface="Calibri" panose="020F0502020204030204" pitchFamily="34" charset="0"/>
                        <a:cs typeface="Times New Roman" panose="02020603050405020304" pitchFamily="18" charset="0"/>
                      </a:rPr>
                      <m:t>exp</m:t>
                    </m:r>
                    <m:d>
                      <m:dPr>
                        <m:ctrlPr>
                          <a:rPr lang="en-US" sz="1100" i="1">
                            <a:effectLst/>
                            <a:latin typeface="Cambria Math" panose="02040503050406030204" pitchFamily="18" charset="0"/>
                            <a:ea typeface="Calibri" panose="020F0502020204030204" pitchFamily="34" charset="0"/>
                            <a:cs typeface="Times New Roman" panose="02020603050405020304" pitchFamily="18" charset="0"/>
                          </a:rPr>
                        </m:ctrlPr>
                      </m:dPr>
                      <m:e>
                        <m:r>
                          <a:rPr lang="en-US" sz="1100" i="1">
                            <a:effectLst/>
                            <a:latin typeface="Cambria Math" panose="02040503050406030204" pitchFamily="18" charset="0"/>
                            <a:ea typeface="Calibri" panose="020F0502020204030204" pitchFamily="34" charset="0"/>
                            <a:cs typeface="Times New Roman" panose="02020603050405020304" pitchFamily="18" charset="0"/>
                          </a:rPr>
                          <m:t>−0.1</m:t>
                        </m:r>
                        <m:r>
                          <a:rPr lang="en-US" sz="1100">
                            <a:effectLst/>
                            <a:latin typeface="Cambria Math" panose="02040503050406030204" pitchFamily="18" charset="0"/>
                            <a:ea typeface="Calibri" panose="020F0502020204030204" pitchFamily="34" charset="0"/>
                            <a:cs typeface="Times New Roman" panose="02020603050405020304" pitchFamily="18" charset="0"/>
                          </a:rPr>
                          <m:t>×</m:t>
                        </m:r>
                        <m:r>
                          <a:rPr lang="en-US" sz="1100" i="1">
                            <a:effectLst/>
                            <a:latin typeface="Cambria Math" panose="02040503050406030204" pitchFamily="18" charset="0"/>
                            <a:ea typeface="Calibri" panose="020F0502020204030204" pitchFamily="34" charset="0"/>
                            <a:cs typeface="Times New Roman" panose="02020603050405020304" pitchFamily="18" charset="0"/>
                          </a:rPr>
                          <m:t>0.583559</m:t>
                        </m:r>
                      </m:e>
                    </m:d>
                    <m:r>
                      <a:rPr lang="en-US" sz="1100">
                        <a:effectLst/>
                        <a:latin typeface="Cambria Math" panose="02040503050406030204" pitchFamily="18" charset="0"/>
                        <a:ea typeface="Calibri" panose="020F0502020204030204" pitchFamily="34" charset="0"/>
                        <a:cs typeface="Times New Roman" panose="02020603050405020304" pitchFamily="18" charset="0"/>
                      </a:rPr>
                      <m:t>=</m:t>
                    </m:r>
                    <m:r>
                      <a:rPr lang="en-US" sz="1100" i="1">
                        <a:effectLst/>
                        <a:latin typeface="Cambria Math" panose="02040503050406030204" pitchFamily="18" charset="0"/>
                        <a:ea typeface="Calibri" panose="020F0502020204030204" pitchFamily="34" charset="0"/>
                        <a:cs typeface="Times New Roman" panose="02020603050405020304" pitchFamily="18" charset="0"/>
                      </a:rPr>
                      <m:t>0.5836</m:t>
                    </m:r>
                  </m:oMath>
                </a14:m>
                <a:endParaRPr lang="en-US" sz="1100" dirty="0">
                  <a:effectLst/>
                  <a:latin typeface="Times New Roman" panose="02020603050405020304" pitchFamily="18" charset="0"/>
                  <a:ea typeface="Calibri" panose="020F0502020204030204" pitchFamily="34" charset="0"/>
                  <a:cs typeface="Times New Roman" panose="02020603050405020304" pitchFamily="18" charset="0"/>
                </a:endParaRPr>
              </a:p>
              <a:p>
                <a:r>
                  <a:rPr lang="en-US" sz="1100" dirty="0">
                    <a:effectLst/>
                    <a:ea typeface="Calibri" panose="020F0502020204030204" pitchFamily="34" charset="0"/>
                    <a:cs typeface="Times New Roman" panose="02020603050405020304" pitchFamily="18" charset="0"/>
                  </a:rPr>
                  <a:t>		</a:t>
                </a:r>
                <a14:m>
                  <m:oMath xmlns:m="http://schemas.openxmlformats.org/officeDocument/2006/math">
                    <m:r>
                      <a:rPr lang="en-US" sz="1100" i="1">
                        <a:effectLst/>
                        <a:latin typeface="Cambria Math" panose="02040503050406030204" pitchFamily="18" charset="0"/>
                        <a:ea typeface="Calibri" panose="020F0502020204030204" pitchFamily="34" charset="0"/>
                        <a:cs typeface="Times New Roman" panose="02020603050405020304" pitchFamily="18" charset="0"/>
                      </a:rPr>
                      <m:t>𝐾</m:t>
                    </m:r>
                    <m:d>
                      <m:dPr>
                        <m:ctrlPr>
                          <a:rPr lang="en-US" sz="1100" i="1">
                            <a:effectLst/>
                            <a:latin typeface="Cambria Math" panose="02040503050406030204" pitchFamily="18" charset="0"/>
                          </a:rPr>
                        </m:ctrlPr>
                      </m:dPr>
                      <m:e>
                        <m:sSub>
                          <m:sSubPr>
                            <m:ctrlPr>
                              <a:rPr lang="en-US" sz="1100" i="1">
                                <a:effectLst/>
                                <a:latin typeface="Cambria Math" panose="02040503050406030204" pitchFamily="18" charset="0"/>
                              </a:rPr>
                            </m:ctrlPr>
                          </m:sSubPr>
                          <m:e>
                            <m:r>
                              <a:rPr lang="en-US" sz="1100" i="1">
                                <a:effectLst/>
                                <a:latin typeface="Cambria Math" panose="02040503050406030204" pitchFamily="18" charset="0"/>
                                <a:ea typeface="Calibri" panose="020F0502020204030204" pitchFamily="34" charset="0"/>
                                <a:cs typeface="Times New Roman" panose="02020603050405020304" pitchFamily="18" charset="0"/>
                              </a:rPr>
                              <m:t>𝑋</m:t>
                            </m:r>
                          </m:e>
                          <m:sub>
                            <m:r>
                              <a:rPr lang="en-US" sz="1100" i="1">
                                <a:effectLst/>
                                <a:latin typeface="Cambria Math" panose="02040503050406030204" pitchFamily="18" charset="0"/>
                                <a:ea typeface="Calibri" panose="020F0502020204030204" pitchFamily="34" charset="0"/>
                                <a:cs typeface="Times New Roman" panose="02020603050405020304" pitchFamily="18" charset="0"/>
                              </a:rPr>
                              <m:t>1</m:t>
                            </m:r>
                          </m:sub>
                        </m:sSub>
                        <m:r>
                          <a:rPr lang="en-US" sz="1100">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US" sz="1100" i="1">
                                <a:effectLst/>
                                <a:latin typeface="Cambria Math" panose="02040503050406030204" pitchFamily="18" charset="0"/>
                              </a:rPr>
                            </m:ctrlPr>
                          </m:sSubPr>
                          <m:e>
                            <m:r>
                              <a:rPr lang="en-US" sz="1100" i="1">
                                <a:effectLst/>
                                <a:latin typeface="Cambria Math" panose="02040503050406030204" pitchFamily="18" charset="0"/>
                                <a:ea typeface="Calibri" panose="020F0502020204030204" pitchFamily="34" charset="0"/>
                                <a:cs typeface="Times New Roman" panose="02020603050405020304" pitchFamily="18" charset="0"/>
                              </a:rPr>
                              <m:t>𝑋</m:t>
                            </m:r>
                          </m:e>
                          <m:sub>
                            <m:r>
                              <a:rPr lang="en-US" sz="1100" i="1">
                                <a:effectLst/>
                                <a:latin typeface="Cambria Math" panose="02040503050406030204" pitchFamily="18" charset="0"/>
                                <a:ea typeface="Calibri" panose="020F0502020204030204" pitchFamily="34" charset="0"/>
                                <a:cs typeface="Times New Roman" panose="02020603050405020304" pitchFamily="18" charset="0"/>
                              </a:rPr>
                              <m:t>1</m:t>
                            </m:r>
                          </m:sub>
                        </m:sSub>
                      </m:e>
                    </m:d>
                    <m:r>
                      <a:rPr lang="en-US" sz="1100">
                        <a:effectLst/>
                        <a:latin typeface="Cambria Math" panose="02040503050406030204" pitchFamily="18" charset="0"/>
                        <a:ea typeface="Calibri" panose="020F0502020204030204" pitchFamily="34" charset="0"/>
                        <a:cs typeface="Times New Roman" panose="02020603050405020304" pitchFamily="18" charset="0"/>
                      </a:rPr>
                      <m:t>=</m:t>
                    </m:r>
                    <m:r>
                      <m:rPr>
                        <m:sty m:val="p"/>
                      </m:rPr>
                      <a:rPr lang="en-US" sz="1100">
                        <a:effectLst/>
                        <a:latin typeface="Cambria Math" panose="02040503050406030204" pitchFamily="18" charset="0"/>
                        <a:ea typeface="Calibri" panose="020F0502020204030204" pitchFamily="34" charset="0"/>
                        <a:cs typeface="Times New Roman" panose="02020603050405020304" pitchFamily="18" charset="0"/>
                      </a:rPr>
                      <m:t>exp</m:t>
                    </m:r>
                    <m:d>
                      <m:dPr>
                        <m:ctrlPr>
                          <a:rPr lang="en-US" sz="1100" i="1">
                            <a:effectLst/>
                            <a:latin typeface="Cambria Math" panose="02040503050406030204" pitchFamily="18" charset="0"/>
                          </a:rPr>
                        </m:ctrlPr>
                      </m:dPr>
                      <m:e>
                        <m:r>
                          <a:rPr lang="en-US" sz="1100" i="1">
                            <a:effectLst/>
                            <a:latin typeface="Cambria Math" panose="02040503050406030204" pitchFamily="18" charset="0"/>
                            <a:ea typeface="Calibri" panose="020F0502020204030204" pitchFamily="34" charset="0"/>
                            <a:cs typeface="Times New Roman" panose="02020603050405020304" pitchFamily="18" charset="0"/>
                          </a:rPr>
                          <m:t>−0.1</m:t>
                        </m:r>
                        <m:r>
                          <a:rPr lang="en-US" sz="1100">
                            <a:effectLst/>
                            <a:latin typeface="Cambria Math" panose="02040503050406030204" pitchFamily="18" charset="0"/>
                            <a:ea typeface="Calibri" panose="020F0502020204030204" pitchFamily="34" charset="0"/>
                            <a:cs typeface="Times New Roman" panose="02020603050405020304" pitchFamily="18" charset="0"/>
                          </a:rPr>
                          <m:t>×</m:t>
                        </m:r>
                        <m:r>
                          <a:rPr lang="en-US" sz="1100" i="1">
                            <a:effectLst/>
                            <a:latin typeface="Cambria Math" panose="02040503050406030204" pitchFamily="18" charset="0"/>
                            <a:ea typeface="Calibri" panose="020F0502020204030204" pitchFamily="34" charset="0"/>
                            <a:cs typeface="Times New Roman" panose="02020603050405020304" pitchFamily="18" charset="0"/>
                          </a:rPr>
                          <m:t>0</m:t>
                        </m:r>
                      </m:e>
                    </m:d>
                    <m:r>
                      <a:rPr lang="en-US" sz="1100">
                        <a:effectLst/>
                        <a:latin typeface="Cambria Math" panose="02040503050406030204" pitchFamily="18" charset="0"/>
                        <a:ea typeface="Calibri" panose="020F0502020204030204" pitchFamily="34" charset="0"/>
                        <a:cs typeface="Times New Roman" panose="02020603050405020304" pitchFamily="18" charset="0"/>
                      </a:rPr>
                      <m:t>=</m:t>
                    </m:r>
                    <m:r>
                      <a:rPr lang="en-US" sz="1100" i="1">
                        <a:effectLst/>
                        <a:latin typeface="Cambria Math" panose="02040503050406030204" pitchFamily="18" charset="0"/>
                        <a:ea typeface="Calibri" panose="020F0502020204030204" pitchFamily="34" charset="0"/>
                        <a:cs typeface="Times New Roman" panose="02020603050405020304" pitchFamily="18" charset="0"/>
                      </a:rPr>
                      <m:t>1.000</m:t>
                    </m:r>
                  </m:oMath>
                </a14:m>
                <a:r>
                  <a:rPr lang="en-US" sz="1100" dirty="0">
                    <a:effectLst/>
                  </a:rPr>
                  <a:t> </a:t>
                </a:r>
                <a:endParaRPr lang="en-US" sz="1100" dirty="0"/>
              </a:p>
            </p:txBody>
          </p:sp>
        </mc:Choice>
        <mc:Fallback xmlns="">
          <p:sp>
            <p:nvSpPr>
              <p:cNvPr id="6" name="TextBox 5">
                <a:extLst>
                  <a:ext uri="{FF2B5EF4-FFF2-40B4-BE49-F238E27FC236}">
                    <a16:creationId xmlns:a16="http://schemas.microsoft.com/office/drawing/2014/main" id="{A7F98411-EC52-D0F9-0F66-EC4DC33E6305}"/>
                  </a:ext>
                </a:extLst>
              </p:cNvPr>
              <p:cNvSpPr txBox="1">
                <a:spLocks noRot="1" noChangeAspect="1" noMove="1" noResize="1" noEditPoints="1" noAdjustHandles="1" noChangeArrowheads="1" noChangeShapeType="1" noTextEdit="1"/>
              </p:cNvSpPr>
              <p:nvPr/>
            </p:nvSpPr>
            <p:spPr>
              <a:xfrm>
                <a:off x="879566" y="2246811"/>
                <a:ext cx="6069876" cy="2564869"/>
              </a:xfrm>
              <a:prstGeom prst="rect">
                <a:avLst/>
              </a:prstGeo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2123556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16"/>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Machine Learning Models</a:t>
            </a:r>
            <a:endParaRPr dirty="0"/>
          </a:p>
        </p:txBody>
      </p:sp>
      <p:grpSp>
        <p:nvGrpSpPr>
          <p:cNvPr id="236" name="Google Shape;236;p16"/>
          <p:cNvGrpSpPr/>
          <p:nvPr/>
        </p:nvGrpSpPr>
        <p:grpSpPr>
          <a:xfrm>
            <a:off x="3297249" y="1109874"/>
            <a:ext cx="2653489" cy="596100"/>
            <a:chOff x="3297249" y="1109874"/>
            <a:chExt cx="2653489" cy="596100"/>
          </a:xfrm>
        </p:grpSpPr>
        <p:sp>
          <p:nvSpPr>
            <p:cNvPr id="237" name="Google Shape;237;p16"/>
            <p:cNvSpPr/>
            <p:nvPr/>
          </p:nvSpPr>
          <p:spPr>
            <a:xfrm>
              <a:off x="3297249" y="1109874"/>
              <a:ext cx="596100" cy="596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01</a:t>
              </a:r>
              <a:endParaRPr sz="1800">
                <a:solidFill>
                  <a:schemeClr val="lt1"/>
                </a:solidFill>
              </a:endParaRPr>
            </a:p>
          </p:txBody>
        </p:sp>
        <p:grpSp>
          <p:nvGrpSpPr>
            <p:cNvPr id="238" name="Google Shape;238;p16"/>
            <p:cNvGrpSpPr/>
            <p:nvPr/>
          </p:nvGrpSpPr>
          <p:grpSpPr>
            <a:xfrm>
              <a:off x="3959347" y="1226023"/>
              <a:ext cx="1991391" cy="475290"/>
              <a:chOff x="3959347" y="1306785"/>
              <a:chExt cx="1991391" cy="475290"/>
            </a:xfrm>
          </p:grpSpPr>
          <p:sp>
            <p:nvSpPr>
              <p:cNvPr id="239" name="Google Shape;239;p16"/>
              <p:cNvSpPr txBox="1"/>
              <p:nvPr/>
            </p:nvSpPr>
            <p:spPr>
              <a:xfrm>
                <a:off x="3959347" y="1306785"/>
                <a:ext cx="1981200" cy="33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dirty="0">
                    <a:latin typeface="Fira Sans Extra Condensed"/>
                    <a:ea typeface="Fira Sans Extra Condensed"/>
                    <a:cs typeface="Fira Sans Extra Condensed"/>
                    <a:sym typeface="Fira Sans Extra Condensed"/>
                  </a:rPr>
                  <a:t>K-NN</a:t>
                </a:r>
                <a:endParaRPr sz="1800" b="1" dirty="0">
                  <a:solidFill>
                    <a:srgbClr val="000000"/>
                  </a:solidFill>
                  <a:latin typeface="Fira Sans Extra Condensed"/>
                  <a:ea typeface="Fira Sans Extra Condensed"/>
                  <a:cs typeface="Fira Sans Extra Condensed"/>
                  <a:sym typeface="Fira Sans Extra Condensed"/>
                </a:endParaRPr>
              </a:p>
            </p:txBody>
          </p:sp>
          <p:sp>
            <p:nvSpPr>
              <p:cNvPr id="240" name="Google Shape;240;p16"/>
              <p:cNvSpPr txBox="1"/>
              <p:nvPr/>
            </p:nvSpPr>
            <p:spPr>
              <a:xfrm>
                <a:off x="3969538" y="1450275"/>
                <a:ext cx="1981200" cy="33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Roboto"/>
                  <a:ea typeface="Roboto"/>
                  <a:cs typeface="Roboto"/>
                  <a:sym typeface="Roboto"/>
                </a:endParaRPr>
              </a:p>
            </p:txBody>
          </p:sp>
        </p:grpSp>
      </p:grpSp>
      <p:grpSp>
        <p:nvGrpSpPr>
          <p:cNvPr id="241" name="Google Shape;241;p16"/>
          <p:cNvGrpSpPr/>
          <p:nvPr/>
        </p:nvGrpSpPr>
        <p:grpSpPr>
          <a:xfrm>
            <a:off x="414555" y="1509185"/>
            <a:ext cx="2275892" cy="2468623"/>
            <a:chOff x="3525722" y="1985800"/>
            <a:chExt cx="2702609" cy="2746178"/>
          </a:xfrm>
        </p:grpSpPr>
        <p:sp>
          <p:nvSpPr>
            <p:cNvPr id="242" name="Google Shape;242;p16"/>
            <p:cNvSpPr/>
            <p:nvPr/>
          </p:nvSpPr>
          <p:spPr>
            <a:xfrm>
              <a:off x="5442457" y="4676877"/>
              <a:ext cx="683885" cy="51372"/>
            </a:xfrm>
            <a:custGeom>
              <a:avLst/>
              <a:gdLst/>
              <a:ahLst/>
              <a:cxnLst/>
              <a:rect l="l" t="t" r="r" b="b"/>
              <a:pathLst>
                <a:path w="19263" h="1447" extrusionOk="0">
                  <a:moveTo>
                    <a:pt x="8650" y="0"/>
                  </a:moveTo>
                  <a:lnTo>
                    <a:pt x="7692" y="10"/>
                  </a:lnTo>
                  <a:lnTo>
                    <a:pt x="6763" y="29"/>
                  </a:lnTo>
                  <a:lnTo>
                    <a:pt x="5882" y="58"/>
                  </a:lnTo>
                  <a:lnTo>
                    <a:pt x="5039" y="86"/>
                  </a:lnTo>
                  <a:lnTo>
                    <a:pt x="4244" y="125"/>
                  </a:lnTo>
                  <a:lnTo>
                    <a:pt x="3506" y="163"/>
                  </a:lnTo>
                  <a:lnTo>
                    <a:pt x="2826" y="211"/>
                  </a:lnTo>
                  <a:lnTo>
                    <a:pt x="2204" y="259"/>
                  </a:lnTo>
                  <a:lnTo>
                    <a:pt x="1648" y="316"/>
                  </a:lnTo>
                  <a:lnTo>
                    <a:pt x="1160" y="374"/>
                  </a:lnTo>
                  <a:lnTo>
                    <a:pt x="757" y="441"/>
                  </a:lnTo>
                  <a:lnTo>
                    <a:pt x="432" y="508"/>
                  </a:lnTo>
                  <a:lnTo>
                    <a:pt x="307" y="536"/>
                  </a:lnTo>
                  <a:lnTo>
                    <a:pt x="202" y="575"/>
                  </a:lnTo>
                  <a:lnTo>
                    <a:pt x="116" y="613"/>
                  </a:lnTo>
                  <a:lnTo>
                    <a:pt x="49" y="642"/>
                  </a:lnTo>
                  <a:lnTo>
                    <a:pt x="10" y="680"/>
                  </a:lnTo>
                  <a:lnTo>
                    <a:pt x="1" y="699"/>
                  </a:lnTo>
                  <a:lnTo>
                    <a:pt x="1" y="718"/>
                  </a:lnTo>
                  <a:lnTo>
                    <a:pt x="1" y="738"/>
                  </a:lnTo>
                  <a:lnTo>
                    <a:pt x="10" y="757"/>
                  </a:lnTo>
                  <a:lnTo>
                    <a:pt x="49" y="795"/>
                  </a:lnTo>
                  <a:lnTo>
                    <a:pt x="116" y="833"/>
                  </a:lnTo>
                  <a:lnTo>
                    <a:pt x="202" y="862"/>
                  </a:lnTo>
                  <a:lnTo>
                    <a:pt x="307" y="900"/>
                  </a:lnTo>
                  <a:lnTo>
                    <a:pt x="432" y="939"/>
                  </a:lnTo>
                  <a:lnTo>
                    <a:pt x="757" y="1006"/>
                  </a:lnTo>
                  <a:lnTo>
                    <a:pt x="1160" y="1063"/>
                  </a:lnTo>
                  <a:lnTo>
                    <a:pt x="1648" y="1121"/>
                  </a:lnTo>
                  <a:lnTo>
                    <a:pt x="2204" y="1178"/>
                  </a:lnTo>
                  <a:lnTo>
                    <a:pt x="2826" y="1236"/>
                  </a:lnTo>
                  <a:lnTo>
                    <a:pt x="3506" y="1274"/>
                  </a:lnTo>
                  <a:lnTo>
                    <a:pt x="4244" y="1322"/>
                  </a:lnTo>
                  <a:lnTo>
                    <a:pt x="5039" y="1360"/>
                  </a:lnTo>
                  <a:lnTo>
                    <a:pt x="5882" y="1389"/>
                  </a:lnTo>
                  <a:lnTo>
                    <a:pt x="6763" y="1408"/>
                  </a:lnTo>
                  <a:lnTo>
                    <a:pt x="7692" y="1427"/>
                  </a:lnTo>
                  <a:lnTo>
                    <a:pt x="8650" y="1437"/>
                  </a:lnTo>
                  <a:lnTo>
                    <a:pt x="9627" y="1446"/>
                  </a:lnTo>
                  <a:lnTo>
                    <a:pt x="10613" y="1437"/>
                  </a:lnTo>
                  <a:lnTo>
                    <a:pt x="11571" y="1427"/>
                  </a:lnTo>
                  <a:lnTo>
                    <a:pt x="12491" y="1408"/>
                  </a:lnTo>
                  <a:lnTo>
                    <a:pt x="13381" y="1389"/>
                  </a:lnTo>
                  <a:lnTo>
                    <a:pt x="14224" y="1360"/>
                  </a:lnTo>
                  <a:lnTo>
                    <a:pt x="15019" y="1322"/>
                  </a:lnTo>
                  <a:lnTo>
                    <a:pt x="15757" y="1274"/>
                  </a:lnTo>
                  <a:lnTo>
                    <a:pt x="16437" y="1236"/>
                  </a:lnTo>
                  <a:lnTo>
                    <a:pt x="17059" y="1178"/>
                  </a:lnTo>
                  <a:lnTo>
                    <a:pt x="17615" y="1121"/>
                  </a:lnTo>
                  <a:lnTo>
                    <a:pt x="18094" y="1063"/>
                  </a:lnTo>
                  <a:lnTo>
                    <a:pt x="18506" y="1006"/>
                  </a:lnTo>
                  <a:lnTo>
                    <a:pt x="18831" y="939"/>
                  </a:lnTo>
                  <a:lnTo>
                    <a:pt x="18956" y="900"/>
                  </a:lnTo>
                  <a:lnTo>
                    <a:pt x="19061" y="862"/>
                  </a:lnTo>
                  <a:lnTo>
                    <a:pt x="19147" y="833"/>
                  </a:lnTo>
                  <a:lnTo>
                    <a:pt x="19214" y="795"/>
                  </a:lnTo>
                  <a:lnTo>
                    <a:pt x="19243" y="757"/>
                  </a:lnTo>
                  <a:lnTo>
                    <a:pt x="19253" y="738"/>
                  </a:lnTo>
                  <a:lnTo>
                    <a:pt x="19262" y="718"/>
                  </a:lnTo>
                  <a:lnTo>
                    <a:pt x="19253" y="699"/>
                  </a:lnTo>
                  <a:lnTo>
                    <a:pt x="19243" y="680"/>
                  </a:lnTo>
                  <a:lnTo>
                    <a:pt x="19214" y="642"/>
                  </a:lnTo>
                  <a:lnTo>
                    <a:pt x="19147" y="613"/>
                  </a:lnTo>
                  <a:lnTo>
                    <a:pt x="19061" y="575"/>
                  </a:lnTo>
                  <a:lnTo>
                    <a:pt x="18956" y="536"/>
                  </a:lnTo>
                  <a:lnTo>
                    <a:pt x="18831" y="508"/>
                  </a:lnTo>
                  <a:lnTo>
                    <a:pt x="18506" y="441"/>
                  </a:lnTo>
                  <a:lnTo>
                    <a:pt x="18094" y="374"/>
                  </a:lnTo>
                  <a:lnTo>
                    <a:pt x="17615" y="316"/>
                  </a:lnTo>
                  <a:lnTo>
                    <a:pt x="17059" y="259"/>
                  </a:lnTo>
                  <a:lnTo>
                    <a:pt x="16437" y="211"/>
                  </a:lnTo>
                  <a:lnTo>
                    <a:pt x="15757" y="163"/>
                  </a:lnTo>
                  <a:lnTo>
                    <a:pt x="15019" y="125"/>
                  </a:lnTo>
                  <a:lnTo>
                    <a:pt x="14224" y="86"/>
                  </a:lnTo>
                  <a:lnTo>
                    <a:pt x="13381" y="58"/>
                  </a:lnTo>
                  <a:lnTo>
                    <a:pt x="12491" y="29"/>
                  </a:lnTo>
                  <a:lnTo>
                    <a:pt x="11571" y="10"/>
                  </a:lnTo>
                  <a:lnTo>
                    <a:pt x="10613" y="0"/>
                  </a:lnTo>
                  <a:close/>
                </a:path>
              </a:pathLst>
            </a:custGeom>
            <a:solidFill>
              <a:srgbClr val="666666">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16"/>
            <p:cNvSpPr/>
            <p:nvPr/>
          </p:nvSpPr>
          <p:spPr>
            <a:xfrm>
              <a:off x="3525722" y="4641150"/>
              <a:ext cx="995383" cy="90828"/>
            </a:xfrm>
            <a:custGeom>
              <a:avLst/>
              <a:gdLst/>
              <a:ahLst/>
              <a:cxnLst/>
              <a:rect l="l" t="t" r="r" b="b"/>
              <a:pathLst>
                <a:path w="45219" h="2558" extrusionOk="0">
                  <a:moveTo>
                    <a:pt x="22614" y="0"/>
                  </a:moveTo>
                  <a:lnTo>
                    <a:pt x="20296" y="10"/>
                  </a:lnTo>
                  <a:lnTo>
                    <a:pt x="18055" y="29"/>
                  </a:lnTo>
                  <a:lnTo>
                    <a:pt x="15890" y="58"/>
                  </a:lnTo>
                  <a:lnTo>
                    <a:pt x="13812" y="106"/>
                  </a:lnTo>
                  <a:lnTo>
                    <a:pt x="11839" y="154"/>
                  </a:lnTo>
                  <a:lnTo>
                    <a:pt x="9971" y="221"/>
                  </a:lnTo>
                  <a:lnTo>
                    <a:pt x="8228" y="297"/>
                  </a:lnTo>
                  <a:lnTo>
                    <a:pt x="6628" y="374"/>
                  </a:lnTo>
                  <a:lnTo>
                    <a:pt x="5163" y="470"/>
                  </a:lnTo>
                  <a:lnTo>
                    <a:pt x="3870" y="566"/>
                  </a:lnTo>
                  <a:lnTo>
                    <a:pt x="2730" y="671"/>
                  </a:lnTo>
                  <a:lnTo>
                    <a:pt x="2232" y="728"/>
                  </a:lnTo>
                  <a:lnTo>
                    <a:pt x="1782" y="786"/>
                  </a:lnTo>
                  <a:lnTo>
                    <a:pt x="1379" y="843"/>
                  </a:lnTo>
                  <a:lnTo>
                    <a:pt x="1025" y="901"/>
                  </a:lnTo>
                  <a:lnTo>
                    <a:pt x="718" y="958"/>
                  </a:lnTo>
                  <a:lnTo>
                    <a:pt x="460" y="1025"/>
                  </a:lnTo>
                  <a:lnTo>
                    <a:pt x="268" y="1083"/>
                  </a:lnTo>
                  <a:lnTo>
                    <a:pt x="182" y="1121"/>
                  </a:lnTo>
                  <a:lnTo>
                    <a:pt x="125" y="1150"/>
                  </a:lnTo>
                  <a:lnTo>
                    <a:pt x="67" y="1179"/>
                  </a:lnTo>
                  <a:lnTo>
                    <a:pt x="38" y="1217"/>
                  </a:lnTo>
                  <a:lnTo>
                    <a:pt x="10" y="1246"/>
                  </a:lnTo>
                  <a:lnTo>
                    <a:pt x="0" y="1274"/>
                  </a:lnTo>
                  <a:lnTo>
                    <a:pt x="10" y="1313"/>
                  </a:lnTo>
                  <a:lnTo>
                    <a:pt x="38" y="1341"/>
                  </a:lnTo>
                  <a:lnTo>
                    <a:pt x="67" y="1380"/>
                  </a:lnTo>
                  <a:lnTo>
                    <a:pt x="125" y="1408"/>
                  </a:lnTo>
                  <a:lnTo>
                    <a:pt x="182" y="1437"/>
                  </a:lnTo>
                  <a:lnTo>
                    <a:pt x="268" y="1475"/>
                  </a:lnTo>
                  <a:lnTo>
                    <a:pt x="460" y="1533"/>
                  </a:lnTo>
                  <a:lnTo>
                    <a:pt x="718" y="1600"/>
                  </a:lnTo>
                  <a:lnTo>
                    <a:pt x="1025" y="1657"/>
                  </a:lnTo>
                  <a:lnTo>
                    <a:pt x="1379" y="1715"/>
                  </a:lnTo>
                  <a:lnTo>
                    <a:pt x="1782" y="1772"/>
                  </a:lnTo>
                  <a:lnTo>
                    <a:pt x="2232" y="1830"/>
                  </a:lnTo>
                  <a:lnTo>
                    <a:pt x="2730" y="1887"/>
                  </a:lnTo>
                  <a:lnTo>
                    <a:pt x="3870" y="1993"/>
                  </a:lnTo>
                  <a:lnTo>
                    <a:pt x="5163" y="2088"/>
                  </a:lnTo>
                  <a:lnTo>
                    <a:pt x="6628" y="2184"/>
                  </a:lnTo>
                  <a:lnTo>
                    <a:pt x="8228" y="2261"/>
                  </a:lnTo>
                  <a:lnTo>
                    <a:pt x="9971" y="2337"/>
                  </a:lnTo>
                  <a:lnTo>
                    <a:pt x="11839" y="2405"/>
                  </a:lnTo>
                  <a:lnTo>
                    <a:pt x="13812" y="2452"/>
                  </a:lnTo>
                  <a:lnTo>
                    <a:pt x="15890" y="2500"/>
                  </a:lnTo>
                  <a:lnTo>
                    <a:pt x="18055" y="2529"/>
                  </a:lnTo>
                  <a:lnTo>
                    <a:pt x="20296" y="2548"/>
                  </a:lnTo>
                  <a:lnTo>
                    <a:pt x="22614" y="2558"/>
                  </a:lnTo>
                  <a:lnTo>
                    <a:pt x="24922" y="2548"/>
                  </a:lnTo>
                  <a:lnTo>
                    <a:pt x="27163" y="2529"/>
                  </a:lnTo>
                  <a:lnTo>
                    <a:pt x="29328" y="2500"/>
                  </a:lnTo>
                  <a:lnTo>
                    <a:pt x="31407" y="2452"/>
                  </a:lnTo>
                  <a:lnTo>
                    <a:pt x="33380" y="2405"/>
                  </a:lnTo>
                  <a:lnTo>
                    <a:pt x="35247" y="2337"/>
                  </a:lnTo>
                  <a:lnTo>
                    <a:pt x="36991" y="2261"/>
                  </a:lnTo>
                  <a:lnTo>
                    <a:pt x="38590" y="2184"/>
                  </a:lnTo>
                  <a:lnTo>
                    <a:pt x="40056" y="2088"/>
                  </a:lnTo>
                  <a:lnTo>
                    <a:pt x="41358" y="1993"/>
                  </a:lnTo>
                  <a:lnTo>
                    <a:pt x="42488" y="1887"/>
                  </a:lnTo>
                  <a:lnTo>
                    <a:pt x="42986" y="1830"/>
                  </a:lnTo>
                  <a:lnTo>
                    <a:pt x="43437" y="1772"/>
                  </a:lnTo>
                  <a:lnTo>
                    <a:pt x="43839" y="1715"/>
                  </a:lnTo>
                  <a:lnTo>
                    <a:pt x="44193" y="1657"/>
                  </a:lnTo>
                  <a:lnTo>
                    <a:pt x="44500" y="1600"/>
                  </a:lnTo>
                  <a:lnTo>
                    <a:pt x="44758" y="1533"/>
                  </a:lnTo>
                  <a:lnTo>
                    <a:pt x="44950" y="1475"/>
                  </a:lnTo>
                  <a:lnTo>
                    <a:pt x="45036" y="1437"/>
                  </a:lnTo>
                  <a:lnTo>
                    <a:pt x="45094" y="1408"/>
                  </a:lnTo>
                  <a:lnTo>
                    <a:pt x="45151" y="1380"/>
                  </a:lnTo>
                  <a:lnTo>
                    <a:pt x="45189" y="1341"/>
                  </a:lnTo>
                  <a:lnTo>
                    <a:pt x="45209" y="1313"/>
                  </a:lnTo>
                  <a:lnTo>
                    <a:pt x="45218" y="1274"/>
                  </a:lnTo>
                  <a:lnTo>
                    <a:pt x="45209" y="1246"/>
                  </a:lnTo>
                  <a:lnTo>
                    <a:pt x="45189" y="1217"/>
                  </a:lnTo>
                  <a:lnTo>
                    <a:pt x="45151" y="1179"/>
                  </a:lnTo>
                  <a:lnTo>
                    <a:pt x="45094" y="1150"/>
                  </a:lnTo>
                  <a:lnTo>
                    <a:pt x="45036" y="1121"/>
                  </a:lnTo>
                  <a:lnTo>
                    <a:pt x="44950" y="1083"/>
                  </a:lnTo>
                  <a:lnTo>
                    <a:pt x="44758" y="1025"/>
                  </a:lnTo>
                  <a:lnTo>
                    <a:pt x="44500" y="958"/>
                  </a:lnTo>
                  <a:lnTo>
                    <a:pt x="44193" y="901"/>
                  </a:lnTo>
                  <a:lnTo>
                    <a:pt x="43839" y="843"/>
                  </a:lnTo>
                  <a:lnTo>
                    <a:pt x="43437" y="786"/>
                  </a:lnTo>
                  <a:lnTo>
                    <a:pt x="42986" y="728"/>
                  </a:lnTo>
                  <a:lnTo>
                    <a:pt x="42488" y="671"/>
                  </a:lnTo>
                  <a:lnTo>
                    <a:pt x="41358" y="566"/>
                  </a:lnTo>
                  <a:lnTo>
                    <a:pt x="40056" y="470"/>
                  </a:lnTo>
                  <a:lnTo>
                    <a:pt x="38590" y="374"/>
                  </a:lnTo>
                  <a:lnTo>
                    <a:pt x="36991" y="297"/>
                  </a:lnTo>
                  <a:lnTo>
                    <a:pt x="35247" y="221"/>
                  </a:lnTo>
                  <a:lnTo>
                    <a:pt x="33380" y="154"/>
                  </a:lnTo>
                  <a:lnTo>
                    <a:pt x="31407" y="106"/>
                  </a:lnTo>
                  <a:lnTo>
                    <a:pt x="29328" y="58"/>
                  </a:lnTo>
                  <a:lnTo>
                    <a:pt x="27163" y="29"/>
                  </a:lnTo>
                  <a:lnTo>
                    <a:pt x="24922" y="10"/>
                  </a:lnTo>
                  <a:lnTo>
                    <a:pt x="22614" y="0"/>
                  </a:lnTo>
                  <a:close/>
                </a:path>
              </a:pathLst>
            </a:custGeom>
            <a:solidFill>
              <a:srgbClr val="666666">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16"/>
            <p:cNvSpPr/>
            <p:nvPr/>
          </p:nvSpPr>
          <p:spPr>
            <a:xfrm>
              <a:off x="5580521" y="4523830"/>
              <a:ext cx="288067" cy="139134"/>
            </a:xfrm>
            <a:custGeom>
              <a:avLst/>
              <a:gdLst/>
              <a:ahLst/>
              <a:cxnLst/>
              <a:rect l="l" t="t" r="r" b="b"/>
              <a:pathLst>
                <a:path w="8114" h="3919" extrusionOk="0">
                  <a:moveTo>
                    <a:pt x="1447" y="1"/>
                  </a:moveTo>
                  <a:lnTo>
                    <a:pt x="1" y="1007"/>
                  </a:lnTo>
                  <a:lnTo>
                    <a:pt x="2050" y="2826"/>
                  </a:lnTo>
                  <a:lnTo>
                    <a:pt x="2184" y="2932"/>
                  </a:lnTo>
                  <a:lnTo>
                    <a:pt x="2318" y="3037"/>
                  </a:lnTo>
                  <a:lnTo>
                    <a:pt x="2462" y="3123"/>
                  </a:lnTo>
                  <a:lnTo>
                    <a:pt x="2615" y="3210"/>
                  </a:lnTo>
                  <a:lnTo>
                    <a:pt x="2769" y="3277"/>
                  </a:lnTo>
                  <a:lnTo>
                    <a:pt x="2922" y="3344"/>
                  </a:lnTo>
                  <a:lnTo>
                    <a:pt x="3085" y="3392"/>
                  </a:lnTo>
                  <a:lnTo>
                    <a:pt x="3247" y="3439"/>
                  </a:lnTo>
                  <a:lnTo>
                    <a:pt x="3860" y="3564"/>
                  </a:lnTo>
                  <a:lnTo>
                    <a:pt x="4588" y="3698"/>
                  </a:lnTo>
                  <a:lnTo>
                    <a:pt x="4972" y="3765"/>
                  </a:lnTo>
                  <a:lnTo>
                    <a:pt x="5364" y="3813"/>
                  </a:lnTo>
                  <a:lnTo>
                    <a:pt x="5757" y="3861"/>
                  </a:lnTo>
                  <a:lnTo>
                    <a:pt x="6140" y="3899"/>
                  </a:lnTo>
                  <a:lnTo>
                    <a:pt x="6514" y="3918"/>
                  </a:lnTo>
                  <a:lnTo>
                    <a:pt x="6858" y="3918"/>
                  </a:lnTo>
                  <a:lnTo>
                    <a:pt x="7021" y="3909"/>
                  </a:lnTo>
                  <a:lnTo>
                    <a:pt x="7175" y="3899"/>
                  </a:lnTo>
                  <a:lnTo>
                    <a:pt x="7328" y="3880"/>
                  </a:lnTo>
                  <a:lnTo>
                    <a:pt x="7462" y="3861"/>
                  </a:lnTo>
                  <a:lnTo>
                    <a:pt x="7586" y="3832"/>
                  </a:lnTo>
                  <a:lnTo>
                    <a:pt x="7701" y="3794"/>
                  </a:lnTo>
                  <a:lnTo>
                    <a:pt x="7807" y="3746"/>
                  </a:lnTo>
                  <a:lnTo>
                    <a:pt x="7893" y="3698"/>
                  </a:lnTo>
                  <a:lnTo>
                    <a:pt x="7969" y="3641"/>
                  </a:lnTo>
                  <a:lnTo>
                    <a:pt x="8027" y="3574"/>
                  </a:lnTo>
                  <a:lnTo>
                    <a:pt x="8075" y="3497"/>
                  </a:lnTo>
                  <a:lnTo>
                    <a:pt x="8104" y="3420"/>
                  </a:lnTo>
                  <a:lnTo>
                    <a:pt x="8113" y="3353"/>
                  </a:lnTo>
                  <a:lnTo>
                    <a:pt x="8113" y="3296"/>
                  </a:lnTo>
                  <a:lnTo>
                    <a:pt x="8113" y="3238"/>
                  </a:lnTo>
                  <a:lnTo>
                    <a:pt x="8094" y="3181"/>
                  </a:lnTo>
                  <a:lnTo>
                    <a:pt x="8075" y="3123"/>
                  </a:lnTo>
                  <a:lnTo>
                    <a:pt x="8046" y="3076"/>
                  </a:lnTo>
                  <a:lnTo>
                    <a:pt x="7979" y="2961"/>
                  </a:lnTo>
                  <a:lnTo>
                    <a:pt x="7883" y="2855"/>
                  </a:lnTo>
                  <a:lnTo>
                    <a:pt x="7768" y="2750"/>
                  </a:lnTo>
                  <a:lnTo>
                    <a:pt x="7634" y="2654"/>
                  </a:lnTo>
                  <a:lnTo>
                    <a:pt x="7481" y="2549"/>
                  </a:lnTo>
                  <a:lnTo>
                    <a:pt x="7318" y="2453"/>
                  </a:lnTo>
                  <a:lnTo>
                    <a:pt x="7136" y="2367"/>
                  </a:lnTo>
                  <a:lnTo>
                    <a:pt x="6945" y="2271"/>
                  </a:lnTo>
                  <a:lnTo>
                    <a:pt x="6734" y="2185"/>
                  </a:lnTo>
                  <a:lnTo>
                    <a:pt x="6312" y="2022"/>
                  </a:lnTo>
                  <a:lnTo>
                    <a:pt x="5862" y="1878"/>
                  </a:lnTo>
                  <a:lnTo>
                    <a:pt x="5403" y="1744"/>
                  </a:lnTo>
                  <a:lnTo>
                    <a:pt x="4972" y="1629"/>
                  </a:lnTo>
                  <a:lnTo>
                    <a:pt x="4550" y="1524"/>
                  </a:lnTo>
                  <a:lnTo>
                    <a:pt x="4186" y="1438"/>
                  </a:lnTo>
                  <a:lnTo>
                    <a:pt x="3621" y="1323"/>
                  </a:lnTo>
                  <a:lnTo>
                    <a:pt x="3410" y="1284"/>
                  </a:lnTo>
                  <a:lnTo>
                    <a:pt x="144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16"/>
            <p:cNvSpPr/>
            <p:nvPr/>
          </p:nvSpPr>
          <p:spPr>
            <a:xfrm>
              <a:off x="3950723" y="4466034"/>
              <a:ext cx="209181" cy="236376"/>
            </a:xfrm>
            <a:custGeom>
              <a:avLst/>
              <a:gdLst/>
              <a:ahLst/>
              <a:cxnLst/>
              <a:rect l="l" t="t" r="r" b="b"/>
              <a:pathLst>
                <a:path w="5892" h="6658" extrusionOk="0">
                  <a:moveTo>
                    <a:pt x="5508" y="1"/>
                  </a:moveTo>
                  <a:lnTo>
                    <a:pt x="3047" y="1198"/>
                  </a:lnTo>
                  <a:lnTo>
                    <a:pt x="2893" y="1284"/>
                  </a:lnTo>
                  <a:lnTo>
                    <a:pt x="2750" y="1370"/>
                  </a:lnTo>
                  <a:lnTo>
                    <a:pt x="2616" y="1466"/>
                  </a:lnTo>
                  <a:lnTo>
                    <a:pt x="2481" y="1571"/>
                  </a:lnTo>
                  <a:lnTo>
                    <a:pt x="2357" y="1686"/>
                  </a:lnTo>
                  <a:lnTo>
                    <a:pt x="2242" y="1811"/>
                  </a:lnTo>
                  <a:lnTo>
                    <a:pt x="2127" y="1945"/>
                  </a:lnTo>
                  <a:lnTo>
                    <a:pt x="2022" y="2079"/>
                  </a:lnTo>
                  <a:lnTo>
                    <a:pt x="1677" y="2596"/>
                  </a:lnTo>
                  <a:lnTo>
                    <a:pt x="1275" y="3219"/>
                  </a:lnTo>
                  <a:lnTo>
                    <a:pt x="1064" y="3545"/>
                  </a:lnTo>
                  <a:lnTo>
                    <a:pt x="872" y="3889"/>
                  </a:lnTo>
                  <a:lnTo>
                    <a:pt x="681" y="4234"/>
                  </a:lnTo>
                  <a:lnTo>
                    <a:pt x="499" y="4579"/>
                  </a:lnTo>
                  <a:lnTo>
                    <a:pt x="336" y="4914"/>
                  </a:lnTo>
                  <a:lnTo>
                    <a:pt x="202" y="5230"/>
                  </a:lnTo>
                  <a:lnTo>
                    <a:pt x="154" y="5384"/>
                  </a:lnTo>
                  <a:lnTo>
                    <a:pt x="96" y="5537"/>
                  </a:lnTo>
                  <a:lnTo>
                    <a:pt x="58" y="5680"/>
                  </a:lnTo>
                  <a:lnTo>
                    <a:pt x="29" y="5815"/>
                  </a:lnTo>
                  <a:lnTo>
                    <a:pt x="10" y="5939"/>
                  </a:lnTo>
                  <a:lnTo>
                    <a:pt x="1" y="6064"/>
                  </a:lnTo>
                  <a:lnTo>
                    <a:pt x="1" y="6169"/>
                  </a:lnTo>
                  <a:lnTo>
                    <a:pt x="10" y="6274"/>
                  </a:lnTo>
                  <a:lnTo>
                    <a:pt x="39" y="6370"/>
                  </a:lnTo>
                  <a:lnTo>
                    <a:pt x="77" y="6447"/>
                  </a:lnTo>
                  <a:lnTo>
                    <a:pt x="125" y="6514"/>
                  </a:lnTo>
                  <a:lnTo>
                    <a:pt x="192" y="6571"/>
                  </a:lnTo>
                  <a:lnTo>
                    <a:pt x="250" y="6610"/>
                  </a:lnTo>
                  <a:lnTo>
                    <a:pt x="298" y="6629"/>
                  </a:lnTo>
                  <a:lnTo>
                    <a:pt x="355" y="6648"/>
                  </a:lnTo>
                  <a:lnTo>
                    <a:pt x="413" y="6657"/>
                  </a:lnTo>
                  <a:lnTo>
                    <a:pt x="537" y="6657"/>
                  </a:lnTo>
                  <a:lnTo>
                    <a:pt x="662" y="6629"/>
                  </a:lnTo>
                  <a:lnTo>
                    <a:pt x="796" y="6590"/>
                  </a:lnTo>
                  <a:lnTo>
                    <a:pt x="939" y="6523"/>
                  </a:lnTo>
                  <a:lnTo>
                    <a:pt x="1083" y="6437"/>
                  </a:lnTo>
                  <a:lnTo>
                    <a:pt x="1227" y="6332"/>
                  </a:lnTo>
                  <a:lnTo>
                    <a:pt x="1380" y="6217"/>
                  </a:lnTo>
                  <a:lnTo>
                    <a:pt x="1533" y="6083"/>
                  </a:lnTo>
                  <a:lnTo>
                    <a:pt x="1696" y="5939"/>
                  </a:lnTo>
                  <a:lnTo>
                    <a:pt x="1849" y="5776"/>
                  </a:lnTo>
                  <a:lnTo>
                    <a:pt x="2165" y="5441"/>
                  </a:lnTo>
                  <a:lnTo>
                    <a:pt x="2472" y="5087"/>
                  </a:lnTo>
                  <a:lnTo>
                    <a:pt x="2769" y="4723"/>
                  </a:lnTo>
                  <a:lnTo>
                    <a:pt x="3047" y="4359"/>
                  </a:lnTo>
                  <a:lnTo>
                    <a:pt x="3296" y="4014"/>
                  </a:lnTo>
                  <a:lnTo>
                    <a:pt x="3516" y="3698"/>
                  </a:lnTo>
                  <a:lnTo>
                    <a:pt x="3842" y="3228"/>
                  </a:lnTo>
                  <a:lnTo>
                    <a:pt x="3956" y="3047"/>
                  </a:lnTo>
                  <a:lnTo>
                    <a:pt x="5891" y="1725"/>
                  </a:lnTo>
                  <a:lnTo>
                    <a:pt x="550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16"/>
            <p:cNvSpPr/>
            <p:nvPr/>
          </p:nvSpPr>
          <p:spPr>
            <a:xfrm>
              <a:off x="4109202" y="3262998"/>
              <a:ext cx="1703978" cy="44911"/>
            </a:xfrm>
            <a:custGeom>
              <a:avLst/>
              <a:gdLst/>
              <a:ahLst/>
              <a:cxnLst/>
              <a:rect l="l" t="t" r="r" b="b"/>
              <a:pathLst>
                <a:path w="47996" h="1265" extrusionOk="0">
                  <a:moveTo>
                    <a:pt x="0" y="0"/>
                  </a:moveTo>
                  <a:lnTo>
                    <a:pt x="0" y="1265"/>
                  </a:lnTo>
                  <a:lnTo>
                    <a:pt x="47996" y="1265"/>
                  </a:lnTo>
                  <a:lnTo>
                    <a:pt x="47996" y="0"/>
                  </a:ln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6"/>
            <p:cNvSpPr/>
            <p:nvPr/>
          </p:nvSpPr>
          <p:spPr>
            <a:xfrm>
              <a:off x="3841912" y="3228313"/>
              <a:ext cx="534952" cy="1474135"/>
            </a:xfrm>
            <a:custGeom>
              <a:avLst/>
              <a:gdLst/>
              <a:ahLst/>
              <a:cxnLst/>
              <a:rect l="l" t="t" r="r" b="b"/>
              <a:pathLst>
                <a:path w="15068" h="41522" extrusionOk="0">
                  <a:moveTo>
                    <a:pt x="11130" y="0"/>
                  </a:moveTo>
                  <a:lnTo>
                    <a:pt x="1" y="41521"/>
                  </a:lnTo>
                  <a:lnTo>
                    <a:pt x="1409" y="41521"/>
                  </a:lnTo>
                  <a:lnTo>
                    <a:pt x="15067" y="383"/>
                  </a:lnTo>
                  <a:lnTo>
                    <a:pt x="11130" y="0"/>
                  </a:ln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16"/>
            <p:cNvSpPr/>
            <p:nvPr/>
          </p:nvSpPr>
          <p:spPr>
            <a:xfrm>
              <a:off x="5515909" y="3228313"/>
              <a:ext cx="534916" cy="1474135"/>
            </a:xfrm>
            <a:custGeom>
              <a:avLst/>
              <a:gdLst/>
              <a:ahLst/>
              <a:cxnLst/>
              <a:rect l="l" t="t" r="r" b="b"/>
              <a:pathLst>
                <a:path w="15067" h="41522" extrusionOk="0">
                  <a:moveTo>
                    <a:pt x="3928" y="0"/>
                  </a:moveTo>
                  <a:lnTo>
                    <a:pt x="1" y="383"/>
                  </a:lnTo>
                  <a:lnTo>
                    <a:pt x="13649" y="41521"/>
                  </a:lnTo>
                  <a:lnTo>
                    <a:pt x="15067" y="41521"/>
                  </a:lnTo>
                  <a:lnTo>
                    <a:pt x="3928" y="0"/>
                  </a:ln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16"/>
            <p:cNvSpPr/>
            <p:nvPr/>
          </p:nvSpPr>
          <p:spPr>
            <a:xfrm>
              <a:off x="4007171" y="3158589"/>
              <a:ext cx="1914153" cy="114638"/>
            </a:xfrm>
            <a:custGeom>
              <a:avLst/>
              <a:gdLst/>
              <a:ahLst/>
              <a:cxnLst/>
              <a:rect l="l" t="t" r="r" b="b"/>
              <a:pathLst>
                <a:path w="53916" h="3229" extrusionOk="0">
                  <a:moveTo>
                    <a:pt x="1" y="1"/>
                  </a:moveTo>
                  <a:lnTo>
                    <a:pt x="1" y="3229"/>
                  </a:lnTo>
                  <a:lnTo>
                    <a:pt x="53916" y="3229"/>
                  </a:lnTo>
                  <a:lnTo>
                    <a:pt x="53916"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16"/>
            <p:cNvSpPr/>
            <p:nvPr/>
          </p:nvSpPr>
          <p:spPr>
            <a:xfrm>
              <a:off x="5118400" y="2880435"/>
              <a:ext cx="295203" cy="279227"/>
            </a:xfrm>
            <a:custGeom>
              <a:avLst/>
              <a:gdLst/>
              <a:ahLst/>
              <a:cxnLst/>
              <a:rect l="l" t="t" r="r" b="b"/>
              <a:pathLst>
                <a:path w="8315" h="7865" extrusionOk="0">
                  <a:moveTo>
                    <a:pt x="1" y="1"/>
                  </a:moveTo>
                  <a:lnTo>
                    <a:pt x="1993" y="7865"/>
                  </a:lnTo>
                  <a:lnTo>
                    <a:pt x="8315" y="7865"/>
                  </a:lnTo>
                  <a:lnTo>
                    <a:pt x="6322" y="1"/>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6"/>
            <p:cNvSpPr/>
            <p:nvPr/>
          </p:nvSpPr>
          <p:spPr>
            <a:xfrm>
              <a:off x="4628090" y="2140196"/>
              <a:ext cx="1228600" cy="793374"/>
            </a:xfrm>
            <a:custGeom>
              <a:avLst/>
              <a:gdLst/>
              <a:ahLst/>
              <a:cxnLst/>
              <a:rect l="l" t="t" r="r" b="b"/>
              <a:pathLst>
                <a:path w="34606" h="22347" extrusionOk="0">
                  <a:moveTo>
                    <a:pt x="4004" y="0"/>
                  </a:moveTo>
                  <a:lnTo>
                    <a:pt x="3841" y="10"/>
                  </a:lnTo>
                  <a:lnTo>
                    <a:pt x="3678" y="29"/>
                  </a:lnTo>
                  <a:lnTo>
                    <a:pt x="3515" y="77"/>
                  </a:lnTo>
                  <a:lnTo>
                    <a:pt x="3362" y="125"/>
                  </a:lnTo>
                  <a:lnTo>
                    <a:pt x="3219" y="202"/>
                  </a:lnTo>
                  <a:lnTo>
                    <a:pt x="3084" y="278"/>
                  </a:lnTo>
                  <a:lnTo>
                    <a:pt x="2960" y="374"/>
                  </a:lnTo>
                  <a:lnTo>
                    <a:pt x="2845" y="479"/>
                  </a:lnTo>
                  <a:lnTo>
                    <a:pt x="2730" y="594"/>
                  </a:lnTo>
                  <a:lnTo>
                    <a:pt x="2634" y="728"/>
                  </a:lnTo>
                  <a:lnTo>
                    <a:pt x="2558" y="862"/>
                  </a:lnTo>
                  <a:lnTo>
                    <a:pt x="2491" y="1006"/>
                  </a:lnTo>
                  <a:lnTo>
                    <a:pt x="2433" y="1159"/>
                  </a:lnTo>
                  <a:lnTo>
                    <a:pt x="2395" y="1313"/>
                  </a:lnTo>
                  <a:lnTo>
                    <a:pt x="2366" y="1475"/>
                  </a:lnTo>
                  <a:lnTo>
                    <a:pt x="2356" y="1648"/>
                  </a:lnTo>
                  <a:lnTo>
                    <a:pt x="0" y="20699"/>
                  </a:lnTo>
                  <a:lnTo>
                    <a:pt x="10" y="20862"/>
                  </a:lnTo>
                  <a:lnTo>
                    <a:pt x="39" y="21024"/>
                  </a:lnTo>
                  <a:lnTo>
                    <a:pt x="77" y="21187"/>
                  </a:lnTo>
                  <a:lnTo>
                    <a:pt x="134" y="21340"/>
                  </a:lnTo>
                  <a:lnTo>
                    <a:pt x="201" y="21484"/>
                  </a:lnTo>
                  <a:lnTo>
                    <a:pt x="288" y="21618"/>
                  </a:lnTo>
                  <a:lnTo>
                    <a:pt x="374" y="21743"/>
                  </a:lnTo>
                  <a:lnTo>
                    <a:pt x="489" y="21858"/>
                  </a:lnTo>
                  <a:lnTo>
                    <a:pt x="604" y="21973"/>
                  </a:lnTo>
                  <a:lnTo>
                    <a:pt x="728" y="22068"/>
                  </a:lnTo>
                  <a:lnTo>
                    <a:pt x="862" y="22145"/>
                  </a:lnTo>
                  <a:lnTo>
                    <a:pt x="1006" y="22212"/>
                  </a:lnTo>
                  <a:lnTo>
                    <a:pt x="1159" y="22269"/>
                  </a:lnTo>
                  <a:lnTo>
                    <a:pt x="1322" y="22308"/>
                  </a:lnTo>
                  <a:lnTo>
                    <a:pt x="1485" y="22337"/>
                  </a:lnTo>
                  <a:lnTo>
                    <a:pt x="1648" y="22346"/>
                  </a:lnTo>
                  <a:lnTo>
                    <a:pt x="30602" y="22346"/>
                  </a:lnTo>
                  <a:lnTo>
                    <a:pt x="30775" y="22337"/>
                  </a:lnTo>
                  <a:lnTo>
                    <a:pt x="30938" y="22308"/>
                  </a:lnTo>
                  <a:lnTo>
                    <a:pt x="31091" y="22269"/>
                  </a:lnTo>
                  <a:lnTo>
                    <a:pt x="31244" y="22212"/>
                  </a:lnTo>
                  <a:lnTo>
                    <a:pt x="31388" y="22145"/>
                  </a:lnTo>
                  <a:lnTo>
                    <a:pt x="31522" y="22068"/>
                  </a:lnTo>
                  <a:lnTo>
                    <a:pt x="31656" y="21973"/>
                  </a:lnTo>
                  <a:lnTo>
                    <a:pt x="31771" y="21858"/>
                  </a:lnTo>
                  <a:lnTo>
                    <a:pt x="31876" y="21743"/>
                  </a:lnTo>
                  <a:lnTo>
                    <a:pt x="31972" y="21618"/>
                  </a:lnTo>
                  <a:lnTo>
                    <a:pt x="32058" y="21484"/>
                  </a:lnTo>
                  <a:lnTo>
                    <a:pt x="32125" y="21340"/>
                  </a:lnTo>
                  <a:lnTo>
                    <a:pt x="32183" y="21187"/>
                  </a:lnTo>
                  <a:lnTo>
                    <a:pt x="32221" y="21024"/>
                  </a:lnTo>
                  <a:lnTo>
                    <a:pt x="32240" y="20862"/>
                  </a:lnTo>
                  <a:lnTo>
                    <a:pt x="32250" y="20699"/>
                  </a:lnTo>
                  <a:lnTo>
                    <a:pt x="34606" y="1648"/>
                  </a:lnTo>
                  <a:lnTo>
                    <a:pt x="34596" y="1475"/>
                  </a:lnTo>
                  <a:lnTo>
                    <a:pt x="34577" y="1313"/>
                  </a:lnTo>
                  <a:lnTo>
                    <a:pt x="34529" y="1159"/>
                  </a:lnTo>
                  <a:lnTo>
                    <a:pt x="34481" y="1006"/>
                  </a:lnTo>
                  <a:lnTo>
                    <a:pt x="34405" y="862"/>
                  </a:lnTo>
                  <a:lnTo>
                    <a:pt x="34328" y="728"/>
                  </a:lnTo>
                  <a:lnTo>
                    <a:pt x="34232" y="594"/>
                  </a:lnTo>
                  <a:lnTo>
                    <a:pt x="34127" y="479"/>
                  </a:lnTo>
                  <a:lnTo>
                    <a:pt x="34012" y="374"/>
                  </a:lnTo>
                  <a:lnTo>
                    <a:pt x="33878" y="278"/>
                  </a:lnTo>
                  <a:lnTo>
                    <a:pt x="33744" y="202"/>
                  </a:lnTo>
                  <a:lnTo>
                    <a:pt x="33600" y="125"/>
                  </a:lnTo>
                  <a:lnTo>
                    <a:pt x="33447" y="77"/>
                  </a:lnTo>
                  <a:lnTo>
                    <a:pt x="33294" y="29"/>
                  </a:lnTo>
                  <a:lnTo>
                    <a:pt x="33131" y="10"/>
                  </a:lnTo>
                  <a:lnTo>
                    <a:pt x="3295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16"/>
            <p:cNvSpPr/>
            <p:nvPr/>
          </p:nvSpPr>
          <p:spPr>
            <a:xfrm>
              <a:off x="4628090" y="2140196"/>
              <a:ext cx="1228600" cy="793374"/>
            </a:xfrm>
            <a:custGeom>
              <a:avLst/>
              <a:gdLst/>
              <a:ahLst/>
              <a:cxnLst/>
              <a:rect l="l" t="t" r="r" b="b"/>
              <a:pathLst>
                <a:path w="34606" h="22347" extrusionOk="0">
                  <a:moveTo>
                    <a:pt x="32642" y="1916"/>
                  </a:moveTo>
                  <a:lnTo>
                    <a:pt x="30353" y="20430"/>
                  </a:lnTo>
                  <a:lnTo>
                    <a:pt x="1964" y="20430"/>
                  </a:lnTo>
                  <a:lnTo>
                    <a:pt x="4253" y="1916"/>
                  </a:lnTo>
                  <a:close/>
                  <a:moveTo>
                    <a:pt x="4004" y="0"/>
                  </a:moveTo>
                  <a:lnTo>
                    <a:pt x="3841" y="10"/>
                  </a:lnTo>
                  <a:lnTo>
                    <a:pt x="3678" y="29"/>
                  </a:lnTo>
                  <a:lnTo>
                    <a:pt x="3515" y="77"/>
                  </a:lnTo>
                  <a:lnTo>
                    <a:pt x="3362" y="125"/>
                  </a:lnTo>
                  <a:lnTo>
                    <a:pt x="3219" y="202"/>
                  </a:lnTo>
                  <a:lnTo>
                    <a:pt x="3084" y="278"/>
                  </a:lnTo>
                  <a:lnTo>
                    <a:pt x="2960" y="374"/>
                  </a:lnTo>
                  <a:lnTo>
                    <a:pt x="2845" y="479"/>
                  </a:lnTo>
                  <a:lnTo>
                    <a:pt x="2730" y="594"/>
                  </a:lnTo>
                  <a:lnTo>
                    <a:pt x="2634" y="728"/>
                  </a:lnTo>
                  <a:lnTo>
                    <a:pt x="2558" y="862"/>
                  </a:lnTo>
                  <a:lnTo>
                    <a:pt x="2491" y="1006"/>
                  </a:lnTo>
                  <a:lnTo>
                    <a:pt x="2433" y="1159"/>
                  </a:lnTo>
                  <a:lnTo>
                    <a:pt x="2395" y="1313"/>
                  </a:lnTo>
                  <a:lnTo>
                    <a:pt x="2366" y="1475"/>
                  </a:lnTo>
                  <a:lnTo>
                    <a:pt x="2356" y="1648"/>
                  </a:lnTo>
                  <a:lnTo>
                    <a:pt x="0" y="20699"/>
                  </a:lnTo>
                  <a:lnTo>
                    <a:pt x="10" y="20862"/>
                  </a:lnTo>
                  <a:lnTo>
                    <a:pt x="39" y="21024"/>
                  </a:lnTo>
                  <a:lnTo>
                    <a:pt x="77" y="21187"/>
                  </a:lnTo>
                  <a:lnTo>
                    <a:pt x="134" y="21340"/>
                  </a:lnTo>
                  <a:lnTo>
                    <a:pt x="201" y="21484"/>
                  </a:lnTo>
                  <a:lnTo>
                    <a:pt x="288" y="21618"/>
                  </a:lnTo>
                  <a:lnTo>
                    <a:pt x="374" y="21743"/>
                  </a:lnTo>
                  <a:lnTo>
                    <a:pt x="489" y="21858"/>
                  </a:lnTo>
                  <a:lnTo>
                    <a:pt x="604" y="21973"/>
                  </a:lnTo>
                  <a:lnTo>
                    <a:pt x="728" y="22068"/>
                  </a:lnTo>
                  <a:lnTo>
                    <a:pt x="862" y="22145"/>
                  </a:lnTo>
                  <a:lnTo>
                    <a:pt x="1006" y="22212"/>
                  </a:lnTo>
                  <a:lnTo>
                    <a:pt x="1159" y="22269"/>
                  </a:lnTo>
                  <a:lnTo>
                    <a:pt x="1322" y="22308"/>
                  </a:lnTo>
                  <a:lnTo>
                    <a:pt x="1485" y="22337"/>
                  </a:lnTo>
                  <a:lnTo>
                    <a:pt x="1648" y="22346"/>
                  </a:lnTo>
                  <a:lnTo>
                    <a:pt x="30602" y="22346"/>
                  </a:lnTo>
                  <a:lnTo>
                    <a:pt x="30775" y="22337"/>
                  </a:lnTo>
                  <a:lnTo>
                    <a:pt x="30938" y="22308"/>
                  </a:lnTo>
                  <a:lnTo>
                    <a:pt x="31091" y="22269"/>
                  </a:lnTo>
                  <a:lnTo>
                    <a:pt x="31244" y="22212"/>
                  </a:lnTo>
                  <a:lnTo>
                    <a:pt x="31388" y="22145"/>
                  </a:lnTo>
                  <a:lnTo>
                    <a:pt x="31522" y="22068"/>
                  </a:lnTo>
                  <a:lnTo>
                    <a:pt x="31656" y="21973"/>
                  </a:lnTo>
                  <a:lnTo>
                    <a:pt x="31771" y="21858"/>
                  </a:lnTo>
                  <a:lnTo>
                    <a:pt x="31876" y="21743"/>
                  </a:lnTo>
                  <a:lnTo>
                    <a:pt x="31972" y="21618"/>
                  </a:lnTo>
                  <a:lnTo>
                    <a:pt x="32058" y="21484"/>
                  </a:lnTo>
                  <a:lnTo>
                    <a:pt x="32125" y="21340"/>
                  </a:lnTo>
                  <a:lnTo>
                    <a:pt x="32183" y="21187"/>
                  </a:lnTo>
                  <a:lnTo>
                    <a:pt x="32221" y="21024"/>
                  </a:lnTo>
                  <a:lnTo>
                    <a:pt x="32240" y="20862"/>
                  </a:lnTo>
                  <a:lnTo>
                    <a:pt x="32250" y="20699"/>
                  </a:lnTo>
                  <a:lnTo>
                    <a:pt x="34606" y="1648"/>
                  </a:lnTo>
                  <a:lnTo>
                    <a:pt x="34596" y="1475"/>
                  </a:lnTo>
                  <a:lnTo>
                    <a:pt x="34577" y="1313"/>
                  </a:lnTo>
                  <a:lnTo>
                    <a:pt x="34529" y="1159"/>
                  </a:lnTo>
                  <a:lnTo>
                    <a:pt x="34481" y="1006"/>
                  </a:lnTo>
                  <a:lnTo>
                    <a:pt x="34405" y="862"/>
                  </a:lnTo>
                  <a:lnTo>
                    <a:pt x="34328" y="728"/>
                  </a:lnTo>
                  <a:lnTo>
                    <a:pt x="34232" y="594"/>
                  </a:lnTo>
                  <a:lnTo>
                    <a:pt x="34127" y="479"/>
                  </a:lnTo>
                  <a:lnTo>
                    <a:pt x="34012" y="374"/>
                  </a:lnTo>
                  <a:lnTo>
                    <a:pt x="33878" y="278"/>
                  </a:lnTo>
                  <a:lnTo>
                    <a:pt x="33744" y="202"/>
                  </a:lnTo>
                  <a:lnTo>
                    <a:pt x="33600" y="125"/>
                  </a:lnTo>
                  <a:lnTo>
                    <a:pt x="33447" y="77"/>
                  </a:lnTo>
                  <a:lnTo>
                    <a:pt x="33294" y="29"/>
                  </a:lnTo>
                  <a:lnTo>
                    <a:pt x="33131" y="10"/>
                  </a:lnTo>
                  <a:lnTo>
                    <a:pt x="32958"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6"/>
            <p:cNvSpPr/>
            <p:nvPr/>
          </p:nvSpPr>
          <p:spPr>
            <a:xfrm>
              <a:off x="4697779" y="2208181"/>
              <a:ext cx="1089217" cy="657364"/>
            </a:xfrm>
            <a:custGeom>
              <a:avLst/>
              <a:gdLst/>
              <a:ahLst/>
              <a:cxnLst/>
              <a:rect l="l" t="t" r="r" b="b"/>
              <a:pathLst>
                <a:path w="30680" h="18516" fill="none" extrusionOk="0">
                  <a:moveTo>
                    <a:pt x="30679" y="1"/>
                  </a:moveTo>
                  <a:lnTo>
                    <a:pt x="28390" y="18515"/>
                  </a:lnTo>
                  <a:lnTo>
                    <a:pt x="1" y="18515"/>
                  </a:lnTo>
                  <a:lnTo>
                    <a:pt x="2290" y="1"/>
                  </a:lnTo>
                  <a:lnTo>
                    <a:pt x="30679"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16"/>
            <p:cNvSpPr/>
            <p:nvPr/>
          </p:nvSpPr>
          <p:spPr>
            <a:xfrm>
              <a:off x="4628090" y="2140196"/>
              <a:ext cx="1228600" cy="793374"/>
            </a:xfrm>
            <a:custGeom>
              <a:avLst/>
              <a:gdLst/>
              <a:ahLst/>
              <a:cxnLst/>
              <a:rect l="l" t="t" r="r" b="b"/>
              <a:pathLst>
                <a:path w="34606" h="22347" fill="none" extrusionOk="0">
                  <a:moveTo>
                    <a:pt x="32958" y="0"/>
                  </a:moveTo>
                  <a:lnTo>
                    <a:pt x="4004" y="0"/>
                  </a:lnTo>
                  <a:lnTo>
                    <a:pt x="4004" y="0"/>
                  </a:lnTo>
                  <a:lnTo>
                    <a:pt x="3841" y="10"/>
                  </a:lnTo>
                  <a:lnTo>
                    <a:pt x="3678" y="29"/>
                  </a:lnTo>
                  <a:lnTo>
                    <a:pt x="3515" y="77"/>
                  </a:lnTo>
                  <a:lnTo>
                    <a:pt x="3362" y="125"/>
                  </a:lnTo>
                  <a:lnTo>
                    <a:pt x="3219" y="202"/>
                  </a:lnTo>
                  <a:lnTo>
                    <a:pt x="3084" y="278"/>
                  </a:lnTo>
                  <a:lnTo>
                    <a:pt x="2960" y="374"/>
                  </a:lnTo>
                  <a:lnTo>
                    <a:pt x="2845" y="479"/>
                  </a:lnTo>
                  <a:lnTo>
                    <a:pt x="2730" y="594"/>
                  </a:lnTo>
                  <a:lnTo>
                    <a:pt x="2634" y="728"/>
                  </a:lnTo>
                  <a:lnTo>
                    <a:pt x="2558" y="862"/>
                  </a:lnTo>
                  <a:lnTo>
                    <a:pt x="2491" y="1006"/>
                  </a:lnTo>
                  <a:lnTo>
                    <a:pt x="2433" y="1159"/>
                  </a:lnTo>
                  <a:lnTo>
                    <a:pt x="2395" y="1313"/>
                  </a:lnTo>
                  <a:lnTo>
                    <a:pt x="2366" y="1475"/>
                  </a:lnTo>
                  <a:lnTo>
                    <a:pt x="2356" y="1648"/>
                  </a:lnTo>
                  <a:lnTo>
                    <a:pt x="0" y="20699"/>
                  </a:lnTo>
                  <a:lnTo>
                    <a:pt x="0" y="20699"/>
                  </a:lnTo>
                  <a:lnTo>
                    <a:pt x="10" y="20862"/>
                  </a:lnTo>
                  <a:lnTo>
                    <a:pt x="39" y="21024"/>
                  </a:lnTo>
                  <a:lnTo>
                    <a:pt x="77" y="21187"/>
                  </a:lnTo>
                  <a:lnTo>
                    <a:pt x="134" y="21340"/>
                  </a:lnTo>
                  <a:lnTo>
                    <a:pt x="201" y="21484"/>
                  </a:lnTo>
                  <a:lnTo>
                    <a:pt x="288" y="21618"/>
                  </a:lnTo>
                  <a:lnTo>
                    <a:pt x="374" y="21743"/>
                  </a:lnTo>
                  <a:lnTo>
                    <a:pt x="489" y="21858"/>
                  </a:lnTo>
                  <a:lnTo>
                    <a:pt x="604" y="21973"/>
                  </a:lnTo>
                  <a:lnTo>
                    <a:pt x="728" y="22068"/>
                  </a:lnTo>
                  <a:lnTo>
                    <a:pt x="862" y="22145"/>
                  </a:lnTo>
                  <a:lnTo>
                    <a:pt x="1006" y="22212"/>
                  </a:lnTo>
                  <a:lnTo>
                    <a:pt x="1159" y="22269"/>
                  </a:lnTo>
                  <a:lnTo>
                    <a:pt x="1322" y="22308"/>
                  </a:lnTo>
                  <a:lnTo>
                    <a:pt x="1485" y="22337"/>
                  </a:lnTo>
                  <a:lnTo>
                    <a:pt x="1648" y="22346"/>
                  </a:lnTo>
                  <a:lnTo>
                    <a:pt x="30602" y="22346"/>
                  </a:lnTo>
                  <a:lnTo>
                    <a:pt x="30602" y="22346"/>
                  </a:lnTo>
                  <a:lnTo>
                    <a:pt x="30775" y="22337"/>
                  </a:lnTo>
                  <a:lnTo>
                    <a:pt x="30938" y="22308"/>
                  </a:lnTo>
                  <a:lnTo>
                    <a:pt x="31091" y="22269"/>
                  </a:lnTo>
                  <a:lnTo>
                    <a:pt x="31244" y="22212"/>
                  </a:lnTo>
                  <a:lnTo>
                    <a:pt x="31388" y="22145"/>
                  </a:lnTo>
                  <a:lnTo>
                    <a:pt x="31522" y="22068"/>
                  </a:lnTo>
                  <a:lnTo>
                    <a:pt x="31656" y="21973"/>
                  </a:lnTo>
                  <a:lnTo>
                    <a:pt x="31771" y="21858"/>
                  </a:lnTo>
                  <a:lnTo>
                    <a:pt x="31876" y="21743"/>
                  </a:lnTo>
                  <a:lnTo>
                    <a:pt x="31972" y="21618"/>
                  </a:lnTo>
                  <a:lnTo>
                    <a:pt x="32058" y="21484"/>
                  </a:lnTo>
                  <a:lnTo>
                    <a:pt x="32125" y="21340"/>
                  </a:lnTo>
                  <a:lnTo>
                    <a:pt x="32183" y="21187"/>
                  </a:lnTo>
                  <a:lnTo>
                    <a:pt x="32221" y="21024"/>
                  </a:lnTo>
                  <a:lnTo>
                    <a:pt x="32240" y="20862"/>
                  </a:lnTo>
                  <a:lnTo>
                    <a:pt x="32250" y="20699"/>
                  </a:lnTo>
                  <a:lnTo>
                    <a:pt x="34606" y="1648"/>
                  </a:lnTo>
                  <a:lnTo>
                    <a:pt x="34606" y="1648"/>
                  </a:lnTo>
                  <a:lnTo>
                    <a:pt x="34596" y="1475"/>
                  </a:lnTo>
                  <a:lnTo>
                    <a:pt x="34577" y="1313"/>
                  </a:lnTo>
                  <a:lnTo>
                    <a:pt x="34529" y="1159"/>
                  </a:lnTo>
                  <a:lnTo>
                    <a:pt x="34481" y="1006"/>
                  </a:lnTo>
                  <a:lnTo>
                    <a:pt x="34405" y="862"/>
                  </a:lnTo>
                  <a:lnTo>
                    <a:pt x="34328" y="728"/>
                  </a:lnTo>
                  <a:lnTo>
                    <a:pt x="34232" y="594"/>
                  </a:lnTo>
                  <a:lnTo>
                    <a:pt x="34127" y="479"/>
                  </a:lnTo>
                  <a:lnTo>
                    <a:pt x="34012" y="374"/>
                  </a:lnTo>
                  <a:lnTo>
                    <a:pt x="33878" y="278"/>
                  </a:lnTo>
                  <a:lnTo>
                    <a:pt x="33744" y="202"/>
                  </a:lnTo>
                  <a:lnTo>
                    <a:pt x="33600" y="125"/>
                  </a:lnTo>
                  <a:lnTo>
                    <a:pt x="33447" y="77"/>
                  </a:lnTo>
                  <a:lnTo>
                    <a:pt x="33294" y="29"/>
                  </a:lnTo>
                  <a:lnTo>
                    <a:pt x="33131" y="10"/>
                  </a:lnTo>
                  <a:lnTo>
                    <a:pt x="32958" y="0"/>
                  </a:lnTo>
                  <a:lnTo>
                    <a:pt x="32958"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16"/>
            <p:cNvSpPr/>
            <p:nvPr/>
          </p:nvSpPr>
          <p:spPr>
            <a:xfrm>
              <a:off x="5022866" y="3079385"/>
              <a:ext cx="390741" cy="80271"/>
            </a:xfrm>
            <a:custGeom>
              <a:avLst/>
              <a:gdLst/>
              <a:ahLst/>
              <a:cxnLst/>
              <a:rect l="l" t="t" r="r" b="b"/>
              <a:pathLst>
                <a:path w="11006" h="2261" extrusionOk="0">
                  <a:moveTo>
                    <a:pt x="2165" y="0"/>
                  </a:moveTo>
                  <a:lnTo>
                    <a:pt x="1945" y="10"/>
                  </a:lnTo>
                  <a:lnTo>
                    <a:pt x="1734" y="48"/>
                  </a:lnTo>
                  <a:lnTo>
                    <a:pt x="1523" y="96"/>
                  </a:lnTo>
                  <a:lnTo>
                    <a:pt x="1322" y="173"/>
                  </a:lnTo>
                  <a:lnTo>
                    <a:pt x="1131" y="259"/>
                  </a:lnTo>
                  <a:lnTo>
                    <a:pt x="958" y="374"/>
                  </a:lnTo>
                  <a:lnTo>
                    <a:pt x="786" y="498"/>
                  </a:lnTo>
                  <a:lnTo>
                    <a:pt x="633" y="632"/>
                  </a:lnTo>
                  <a:lnTo>
                    <a:pt x="499" y="786"/>
                  </a:lnTo>
                  <a:lnTo>
                    <a:pt x="374" y="958"/>
                  </a:lnTo>
                  <a:lnTo>
                    <a:pt x="259" y="1140"/>
                  </a:lnTo>
                  <a:lnTo>
                    <a:pt x="173" y="1322"/>
                  </a:lnTo>
                  <a:lnTo>
                    <a:pt x="96" y="1523"/>
                  </a:lnTo>
                  <a:lnTo>
                    <a:pt x="48" y="1734"/>
                  </a:lnTo>
                  <a:lnTo>
                    <a:pt x="10" y="1944"/>
                  </a:lnTo>
                  <a:lnTo>
                    <a:pt x="0" y="2165"/>
                  </a:lnTo>
                  <a:lnTo>
                    <a:pt x="0" y="2261"/>
                  </a:lnTo>
                  <a:lnTo>
                    <a:pt x="11006" y="2261"/>
                  </a:lnTo>
                  <a:lnTo>
                    <a:pt x="11006" y="2165"/>
                  </a:lnTo>
                  <a:lnTo>
                    <a:pt x="10996" y="1944"/>
                  </a:lnTo>
                  <a:lnTo>
                    <a:pt x="10967" y="1734"/>
                  </a:lnTo>
                  <a:lnTo>
                    <a:pt x="10910" y="1523"/>
                  </a:lnTo>
                  <a:lnTo>
                    <a:pt x="10843" y="1322"/>
                  </a:lnTo>
                  <a:lnTo>
                    <a:pt x="10747" y="1140"/>
                  </a:lnTo>
                  <a:lnTo>
                    <a:pt x="10642" y="958"/>
                  </a:lnTo>
                  <a:lnTo>
                    <a:pt x="10517" y="786"/>
                  </a:lnTo>
                  <a:lnTo>
                    <a:pt x="10374" y="632"/>
                  </a:lnTo>
                  <a:lnTo>
                    <a:pt x="10220" y="498"/>
                  </a:lnTo>
                  <a:lnTo>
                    <a:pt x="10057" y="374"/>
                  </a:lnTo>
                  <a:lnTo>
                    <a:pt x="9875" y="259"/>
                  </a:lnTo>
                  <a:lnTo>
                    <a:pt x="9684" y="173"/>
                  </a:lnTo>
                  <a:lnTo>
                    <a:pt x="9483" y="96"/>
                  </a:lnTo>
                  <a:lnTo>
                    <a:pt x="9282" y="48"/>
                  </a:lnTo>
                  <a:lnTo>
                    <a:pt x="9061" y="10"/>
                  </a:lnTo>
                  <a:lnTo>
                    <a:pt x="8841"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16"/>
            <p:cNvSpPr/>
            <p:nvPr/>
          </p:nvSpPr>
          <p:spPr>
            <a:xfrm>
              <a:off x="4852494" y="2303395"/>
              <a:ext cx="320375" cy="46970"/>
            </a:xfrm>
            <a:custGeom>
              <a:avLst/>
              <a:gdLst/>
              <a:ahLst/>
              <a:cxnLst/>
              <a:rect l="l" t="t" r="r" b="b"/>
              <a:pathLst>
                <a:path w="9024" h="1323" extrusionOk="0">
                  <a:moveTo>
                    <a:pt x="173" y="1"/>
                  </a:moveTo>
                  <a:lnTo>
                    <a:pt x="1" y="1323"/>
                  </a:lnTo>
                  <a:lnTo>
                    <a:pt x="8861" y="1323"/>
                  </a:lnTo>
                  <a:lnTo>
                    <a:pt x="902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6"/>
            <p:cNvSpPr/>
            <p:nvPr/>
          </p:nvSpPr>
          <p:spPr>
            <a:xfrm>
              <a:off x="5336733" y="2406456"/>
              <a:ext cx="320339" cy="47289"/>
            </a:xfrm>
            <a:custGeom>
              <a:avLst/>
              <a:gdLst/>
              <a:ahLst/>
              <a:cxnLst/>
              <a:rect l="l" t="t" r="r" b="b"/>
              <a:pathLst>
                <a:path w="9023" h="1332" extrusionOk="0">
                  <a:moveTo>
                    <a:pt x="163" y="0"/>
                  </a:moveTo>
                  <a:lnTo>
                    <a:pt x="0" y="1331"/>
                  </a:lnTo>
                  <a:lnTo>
                    <a:pt x="8860" y="1331"/>
                  </a:lnTo>
                  <a:lnTo>
                    <a:pt x="902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16"/>
            <p:cNvSpPr/>
            <p:nvPr/>
          </p:nvSpPr>
          <p:spPr>
            <a:xfrm>
              <a:off x="5160220" y="2509801"/>
              <a:ext cx="343842" cy="47325"/>
            </a:xfrm>
            <a:custGeom>
              <a:avLst/>
              <a:gdLst/>
              <a:ahLst/>
              <a:cxnLst/>
              <a:rect l="l" t="t" r="r" b="b"/>
              <a:pathLst>
                <a:path w="9685" h="1333" extrusionOk="0">
                  <a:moveTo>
                    <a:pt x="164" y="1"/>
                  </a:moveTo>
                  <a:lnTo>
                    <a:pt x="1" y="1332"/>
                  </a:lnTo>
                  <a:lnTo>
                    <a:pt x="9522" y="1332"/>
                  </a:lnTo>
                  <a:lnTo>
                    <a:pt x="968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16"/>
            <p:cNvSpPr/>
            <p:nvPr/>
          </p:nvSpPr>
          <p:spPr>
            <a:xfrm>
              <a:off x="4842305" y="2406456"/>
              <a:ext cx="440053" cy="47289"/>
            </a:xfrm>
            <a:custGeom>
              <a:avLst/>
              <a:gdLst/>
              <a:ahLst/>
              <a:cxnLst/>
              <a:rect l="l" t="t" r="r" b="b"/>
              <a:pathLst>
                <a:path w="12395" h="1332" extrusionOk="0">
                  <a:moveTo>
                    <a:pt x="163" y="0"/>
                  </a:moveTo>
                  <a:lnTo>
                    <a:pt x="0" y="1331"/>
                  </a:lnTo>
                  <a:lnTo>
                    <a:pt x="12232" y="1331"/>
                  </a:lnTo>
                  <a:lnTo>
                    <a:pt x="1239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16"/>
            <p:cNvSpPr/>
            <p:nvPr/>
          </p:nvSpPr>
          <p:spPr>
            <a:xfrm>
              <a:off x="4831087" y="2509801"/>
              <a:ext cx="274789" cy="47325"/>
            </a:xfrm>
            <a:custGeom>
              <a:avLst/>
              <a:gdLst/>
              <a:ahLst/>
              <a:cxnLst/>
              <a:rect l="l" t="t" r="r" b="b"/>
              <a:pathLst>
                <a:path w="7740" h="1333" extrusionOk="0">
                  <a:moveTo>
                    <a:pt x="163" y="1"/>
                  </a:moveTo>
                  <a:lnTo>
                    <a:pt x="0" y="1332"/>
                  </a:lnTo>
                  <a:lnTo>
                    <a:pt x="7577" y="1332"/>
                  </a:lnTo>
                  <a:lnTo>
                    <a:pt x="773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6"/>
            <p:cNvSpPr/>
            <p:nvPr/>
          </p:nvSpPr>
          <p:spPr>
            <a:xfrm>
              <a:off x="4816105" y="2613181"/>
              <a:ext cx="369333" cy="47289"/>
            </a:xfrm>
            <a:custGeom>
              <a:avLst/>
              <a:gdLst/>
              <a:ahLst/>
              <a:cxnLst/>
              <a:rect l="l" t="t" r="r" b="b"/>
              <a:pathLst>
                <a:path w="10403" h="1332" extrusionOk="0">
                  <a:moveTo>
                    <a:pt x="164" y="1"/>
                  </a:moveTo>
                  <a:lnTo>
                    <a:pt x="1" y="1332"/>
                  </a:lnTo>
                  <a:lnTo>
                    <a:pt x="10240" y="1332"/>
                  </a:lnTo>
                  <a:lnTo>
                    <a:pt x="1040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6"/>
            <p:cNvSpPr/>
            <p:nvPr/>
          </p:nvSpPr>
          <p:spPr>
            <a:xfrm>
              <a:off x="5229271" y="2613181"/>
              <a:ext cx="180246" cy="47289"/>
            </a:xfrm>
            <a:custGeom>
              <a:avLst/>
              <a:gdLst/>
              <a:ahLst/>
              <a:cxnLst/>
              <a:rect l="l" t="t" r="r" b="b"/>
              <a:pathLst>
                <a:path w="5077" h="1332" extrusionOk="0">
                  <a:moveTo>
                    <a:pt x="163" y="1"/>
                  </a:moveTo>
                  <a:lnTo>
                    <a:pt x="0" y="1332"/>
                  </a:lnTo>
                  <a:lnTo>
                    <a:pt x="4914" y="1332"/>
                  </a:lnTo>
                  <a:lnTo>
                    <a:pt x="507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16"/>
            <p:cNvSpPr/>
            <p:nvPr/>
          </p:nvSpPr>
          <p:spPr>
            <a:xfrm>
              <a:off x="4802863" y="2716561"/>
              <a:ext cx="204068" cy="47289"/>
            </a:xfrm>
            <a:custGeom>
              <a:avLst/>
              <a:gdLst/>
              <a:ahLst/>
              <a:cxnLst/>
              <a:rect l="l" t="t" r="r" b="b"/>
              <a:pathLst>
                <a:path w="5748" h="1332" extrusionOk="0">
                  <a:moveTo>
                    <a:pt x="163" y="0"/>
                  </a:moveTo>
                  <a:lnTo>
                    <a:pt x="0" y="1332"/>
                  </a:lnTo>
                  <a:lnTo>
                    <a:pt x="5584" y="1332"/>
                  </a:lnTo>
                  <a:lnTo>
                    <a:pt x="574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16"/>
            <p:cNvSpPr/>
            <p:nvPr/>
          </p:nvSpPr>
          <p:spPr>
            <a:xfrm>
              <a:off x="4439365" y="3464966"/>
              <a:ext cx="1235771" cy="1133772"/>
            </a:xfrm>
            <a:custGeom>
              <a:avLst/>
              <a:gdLst/>
              <a:ahLst/>
              <a:cxnLst/>
              <a:rect l="l" t="t" r="r" b="b"/>
              <a:pathLst>
                <a:path w="34808" h="31935" extrusionOk="0">
                  <a:moveTo>
                    <a:pt x="6092" y="1"/>
                  </a:moveTo>
                  <a:lnTo>
                    <a:pt x="5814" y="20"/>
                  </a:lnTo>
                  <a:lnTo>
                    <a:pt x="5537" y="39"/>
                  </a:lnTo>
                  <a:lnTo>
                    <a:pt x="5268" y="77"/>
                  </a:lnTo>
                  <a:lnTo>
                    <a:pt x="4991" y="135"/>
                  </a:lnTo>
                  <a:lnTo>
                    <a:pt x="4713" y="192"/>
                  </a:lnTo>
                  <a:lnTo>
                    <a:pt x="4445" y="269"/>
                  </a:lnTo>
                  <a:lnTo>
                    <a:pt x="4176" y="365"/>
                  </a:lnTo>
                  <a:lnTo>
                    <a:pt x="3918" y="460"/>
                  </a:lnTo>
                  <a:lnTo>
                    <a:pt x="3650" y="575"/>
                  </a:lnTo>
                  <a:lnTo>
                    <a:pt x="3391" y="700"/>
                  </a:lnTo>
                  <a:lnTo>
                    <a:pt x="3142" y="844"/>
                  </a:lnTo>
                  <a:lnTo>
                    <a:pt x="2893" y="997"/>
                  </a:lnTo>
                  <a:lnTo>
                    <a:pt x="2711" y="1112"/>
                  </a:lnTo>
                  <a:lnTo>
                    <a:pt x="2548" y="1227"/>
                  </a:lnTo>
                  <a:lnTo>
                    <a:pt x="2385" y="1351"/>
                  </a:lnTo>
                  <a:lnTo>
                    <a:pt x="2223" y="1485"/>
                  </a:lnTo>
                  <a:lnTo>
                    <a:pt x="2069" y="1619"/>
                  </a:lnTo>
                  <a:lnTo>
                    <a:pt x="1926" y="1753"/>
                  </a:lnTo>
                  <a:lnTo>
                    <a:pt x="1782" y="1897"/>
                  </a:lnTo>
                  <a:lnTo>
                    <a:pt x="1648" y="2041"/>
                  </a:lnTo>
                  <a:lnTo>
                    <a:pt x="1514" y="2185"/>
                  </a:lnTo>
                  <a:lnTo>
                    <a:pt x="1389" y="2338"/>
                  </a:lnTo>
                  <a:lnTo>
                    <a:pt x="1265" y="2491"/>
                  </a:lnTo>
                  <a:lnTo>
                    <a:pt x="1150" y="2644"/>
                  </a:lnTo>
                  <a:lnTo>
                    <a:pt x="1044" y="2807"/>
                  </a:lnTo>
                  <a:lnTo>
                    <a:pt x="939" y="2960"/>
                  </a:lnTo>
                  <a:lnTo>
                    <a:pt x="843" y="3133"/>
                  </a:lnTo>
                  <a:lnTo>
                    <a:pt x="748" y="3296"/>
                  </a:lnTo>
                  <a:lnTo>
                    <a:pt x="661" y="3468"/>
                  </a:lnTo>
                  <a:lnTo>
                    <a:pt x="575" y="3640"/>
                  </a:lnTo>
                  <a:lnTo>
                    <a:pt x="498" y="3813"/>
                  </a:lnTo>
                  <a:lnTo>
                    <a:pt x="431" y="3985"/>
                  </a:lnTo>
                  <a:lnTo>
                    <a:pt x="307" y="4340"/>
                  </a:lnTo>
                  <a:lnTo>
                    <a:pt x="202" y="4704"/>
                  </a:lnTo>
                  <a:lnTo>
                    <a:pt x="115" y="5068"/>
                  </a:lnTo>
                  <a:lnTo>
                    <a:pt x="58" y="5441"/>
                  </a:lnTo>
                  <a:lnTo>
                    <a:pt x="20" y="5815"/>
                  </a:lnTo>
                  <a:lnTo>
                    <a:pt x="0" y="6188"/>
                  </a:lnTo>
                  <a:lnTo>
                    <a:pt x="10" y="6562"/>
                  </a:lnTo>
                  <a:lnTo>
                    <a:pt x="29" y="6935"/>
                  </a:lnTo>
                  <a:lnTo>
                    <a:pt x="87" y="7309"/>
                  </a:lnTo>
                  <a:lnTo>
                    <a:pt x="154" y="7673"/>
                  </a:lnTo>
                  <a:lnTo>
                    <a:pt x="249" y="8037"/>
                  </a:lnTo>
                  <a:lnTo>
                    <a:pt x="364" y="8401"/>
                  </a:lnTo>
                  <a:lnTo>
                    <a:pt x="431" y="8573"/>
                  </a:lnTo>
                  <a:lnTo>
                    <a:pt x="498" y="8746"/>
                  </a:lnTo>
                  <a:lnTo>
                    <a:pt x="575" y="8928"/>
                  </a:lnTo>
                  <a:lnTo>
                    <a:pt x="661" y="9100"/>
                  </a:lnTo>
                  <a:lnTo>
                    <a:pt x="748" y="9263"/>
                  </a:lnTo>
                  <a:lnTo>
                    <a:pt x="843" y="9435"/>
                  </a:lnTo>
                  <a:lnTo>
                    <a:pt x="939" y="9598"/>
                  </a:lnTo>
                  <a:lnTo>
                    <a:pt x="1044" y="9761"/>
                  </a:lnTo>
                  <a:lnTo>
                    <a:pt x="1150" y="9924"/>
                  </a:lnTo>
                  <a:lnTo>
                    <a:pt x="1265" y="10077"/>
                  </a:lnTo>
                  <a:lnTo>
                    <a:pt x="1389" y="10230"/>
                  </a:lnTo>
                  <a:lnTo>
                    <a:pt x="1514" y="10383"/>
                  </a:lnTo>
                  <a:lnTo>
                    <a:pt x="1648" y="10527"/>
                  </a:lnTo>
                  <a:lnTo>
                    <a:pt x="1782" y="10671"/>
                  </a:lnTo>
                  <a:lnTo>
                    <a:pt x="1926" y="10814"/>
                  </a:lnTo>
                  <a:lnTo>
                    <a:pt x="2079" y="10948"/>
                  </a:lnTo>
                  <a:lnTo>
                    <a:pt x="2232" y="11083"/>
                  </a:lnTo>
                  <a:lnTo>
                    <a:pt x="2395" y="11217"/>
                  </a:lnTo>
                  <a:lnTo>
                    <a:pt x="2558" y="11341"/>
                  </a:lnTo>
                  <a:lnTo>
                    <a:pt x="2730" y="11466"/>
                  </a:lnTo>
                  <a:lnTo>
                    <a:pt x="32566" y="31934"/>
                  </a:lnTo>
                  <a:lnTo>
                    <a:pt x="32767" y="31838"/>
                  </a:lnTo>
                  <a:lnTo>
                    <a:pt x="32968" y="31723"/>
                  </a:lnTo>
                  <a:lnTo>
                    <a:pt x="33150" y="31618"/>
                  </a:lnTo>
                  <a:lnTo>
                    <a:pt x="33332" y="31503"/>
                  </a:lnTo>
                  <a:lnTo>
                    <a:pt x="33505" y="31388"/>
                  </a:lnTo>
                  <a:lnTo>
                    <a:pt x="33677" y="31264"/>
                  </a:lnTo>
                  <a:lnTo>
                    <a:pt x="33830" y="31139"/>
                  </a:lnTo>
                  <a:lnTo>
                    <a:pt x="33974" y="31015"/>
                  </a:lnTo>
                  <a:lnTo>
                    <a:pt x="34118" y="30881"/>
                  </a:lnTo>
                  <a:lnTo>
                    <a:pt x="34242" y="30737"/>
                  </a:lnTo>
                  <a:lnTo>
                    <a:pt x="34367" y="30603"/>
                  </a:lnTo>
                  <a:lnTo>
                    <a:pt x="34472" y="30459"/>
                  </a:lnTo>
                  <a:lnTo>
                    <a:pt x="34568" y="30306"/>
                  </a:lnTo>
                  <a:lnTo>
                    <a:pt x="34664" y="30153"/>
                  </a:lnTo>
                  <a:lnTo>
                    <a:pt x="34740" y="29990"/>
                  </a:lnTo>
                  <a:lnTo>
                    <a:pt x="34807" y="29827"/>
                  </a:lnTo>
                  <a:lnTo>
                    <a:pt x="11054" y="2185"/>
                  </a:lnTo>
                  <a:lnTo>
                    <a:pt x="10852" y="1964"/>
                  </a:lnTo>
                  <a:lnTo>
                    <a:pt x="10651" y="1763"/>
                  </a:lnTo>
                  <a:lnTo>
                    <a:pt x="10441" y="1572"/>
                  </a:lnTo>
                  <a:lnTo>
                    <a:pt x="10220" y="1380"/>
                  </a:lnTo>
                  <a:lnTo>
                    <a:pt x="10000" y="1208"/>
                  </a:lnTo>
                  <a:lnTo>
                    <a:pt x="9761" y="1045"/>
                  </a:lnTo>
                  <a:lnTo>
                    <a:pt x="9531" y="901"/>
                  </a:lnTo>
                  <a:lnTo>
                    <a:pt x="9282" y="757"/>
                  </a:lnTo>
                  <a:lnTo>
                    <a:pt x="9033" y="633"/>
                  </a:lnTo>
                  <a:lnTo>
                    <a:pt x="8784" y="518"/>
                  </a:lnTo>
                  <a:lnTo>
                    <a:pt x="8525" y="413"/>
                  </a:lnTo>
                  <a:lnTo>
                    <a:pt x="8266" y="317"/>
                  </a:lnTo>
                  <a:lnTo>
                    <a:pt x="7998" y="240"/>
                  </a:lnTo>
                  <a:lnTo>
                    <a:pt x="7730" y="164"/>
                  </a:lnTo>
                  <a:lnTo>
                    <a:pt x="7462" y="106"/>
                  </a:lnTo>
                  <a:lnTo>
                    <a:pt x="7194" y="68"/>
                  </a:lnTo>
                  <a:lnTo>
                    <a:pt x="6916" y="29"/>
                  </a:lnTo>
                  <a:lnTo>
                    <a:pt x="6648" y="10"/>
                  </a:lnTo>
                  <a:lnTo>
                    <a:pt x="6370" y="1"/>
                  </a:lnTo>
                  <a:close/>
                </a:path>
              </a:pathLst>
            </a:custGeom>
            <a:solidFill>
              <a:srgbClr val="6F1A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16"/>
            <p:cNvSpPr/>
            <p:nvPr/>
          </p:nvSpPr>
          <p:spPr>
            <a:xfrm>
              <a:off x="4195221" y="2199696"/>
              <a:ext cx="205772" cy="324777"/>
            </a:xfrm>
            <a:custGeom>
              <a:avLst/>
              <a:gdLst/>
              <a:ahLst/>
              <a:cxnLst/>
              <a:rect l="l" t="t" r="r" b="b"/>
              <a:pathLst>
                <a:path w="5796" h="9148" extrusionOk="0">
                  <a:moveTo>
                    <a:pt x="3573" y="1"/>
                  </a:moveTo>
                  <a:lnTo>
                    <a:pt x="3228" y="796"/>
                  </a:lnTo>
                  <a:lnTo>
                    <a:pt x="2893" y="1543"/>
                  </a:lnTo>
                  <a:lnTo>
                    <a:pt x="2567" y="2232"/>
                  </a:lnTo>
                  <a:lnTo>
                    <a:pt x="2242" y="2874"/>
                  </a:lnTo>
                  <a:lnTo>
                    <a:pt x="1935" y="3458"/>
                  </a:lnTo>
                  <a:lnTo>
                    <a:pt x="1638" y="3995"/>
                  </a:lnTo>
                  <a:lnTo>
                    <a:pt x="1360" y="4483"/>
                  </a:lnTo>
                  <a:lnTo>
                    <a:pt x="1102" y="4914"/>
                  </a:lnTo>
                  <a:lnTo>
                    <a:pt x="862" y="5297"/>
                  </a:lnTo>
                  <a:lnTo>
                    <a:pt x="652" y="5632"/>
                  </a:lnTo>
                  <a:lnTo>
                    <a:pt x="460" y="5910"/>
                  </a:lnTo>
                  <a:lnTo>
                    <a:pt x="307" y="6140"/>
                  </a:lnTo>
                  <a:lnTo>
                    <a:pt x="87" y="6447"/>
                  </a:lnTo>
                  <a:lnTo>
                    <a:pt x="0" y="6552"/>
                  </a:lnTo>
                  <a:lnTo>
                    <a:pt x="230" y="6542"/>
                  </a:lnTo>
                  <a:lnTo>
                    <a:pt x="451" y="6562"/>
                  </a:lnTo>
                  <a:lnTo>
                    <a:pt x="680" y="6590"/>
                  </a:lnTo>
                  <a:lnTo>
                    <a:pt x="920" y="6638"/>
                  </a:lnTo>
                  <a:lnTo>
                    <a:pt x="1159" y="6705"/>
                  </a:lnTo>
                  <a:lnTo>
                    <a:pt x="1399" y="6782"/>
                  </a:lnTo>
                  <a:lnTo>
                    <a:pt x="1638" y="6868"/>
                  </a:lnTo>
                  <a:lnTo>
                    <a:pt x="1878" y="6973"/>
                  </a:lnTo>
                  <a:lnTo>
                    <a:pt x="2117" y="7079"/>
                  </a:lnTo>
                  <a:lnTo>
                    <a:pt x="2357" y="7194"/>
                  </a:lnTo>
                  <a:lnTo>
                    <a:pt x="2586" y="7318"/>
                  </a:lnTo>
                  <a:lnTo>
                    <a:pt x="2826" y="7452"/>
                  </a:lnTo>
                  <a:lnTo>
                    <a:pt x="3286" y="7720"/>
                  </a:lnTo>
                  <a:lnTo>
                    <a:pt x="3717" y="7989"/>
                  </a:lnTo>
                  <a:lnTo>
                    <a:pt x="4512" y="8506"/>
                  </a:lnTo>
                  <a:lnTo>
                    <a:pt x="4856" y="8736"/>
                  </a:lnTo>
                  <a:lnTo>
                    <a:pt x="5153" y="8918"/>
                  </a:lnTo>
                  <a:lnTo>
                    <a:pt x="5278" y="8994"/>
                  </a:lnTo>
                  <a:lnTo>
                    <a:pt x="5402" y="9052"/>
                  </a:lnTo>
                  <a:lnTo>
                    <a:pt x="5498" y="9100"/>
                  </a:lnTo>
                  <a:lnTo>
                    <a:pt x="5594" y="9128"/>
                  </a:lnTo>
                  <a:lnTo>
                    <a:pt x="5661" y="9148"/>
                  </a:lnTo>
                  <a:lnTo>
                    <a:pt x="5728" y="9138"/>
                  </a:lnTo>
                  <a:lnTo>
                    <a:pt x="5747" y="9128"/>
                  </a:lnTo>
                  <a:lnTo>
                    <a:pt x="5766" y="9109"/>
                  </a:lnTo>
                  <a:lnTo>
                    <a:pt x="5776" y="9090"/>
                  </a:lnTo>
                  <a:lnTo>
                    <a:pt x="5786" y="9061"/>
                  </a:lnTo>
                  <a:lnTo>
                    <a:pt x="5795" y="1361"/>
                  </a:lnTo>
                  <a:lnTo>
                    <a:pt x="3573" y="1"/>
                  </a:lnTo>
                  <a:close/>
                </a:path>
              </a:pathLst>
            </a:custGeom>
            <a:solidFill>
              <a:srgbClr val="FFAF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16"/>
            <p:cNvSpPr/>
            <p:nvPr/>
          </p:nvSpPr>
          <p:spPr>
            <a:xfrm>
              <a:off x="4350256" y="2323134"/>
              <a:ext cx="50733" cy="169027"/>
            </a:xfrm>
            <a:custGeom>
              <a:avLst/>
              <a:gdLst/>
              <a:ahLst/>
              <a:cxnLst/>
              <a:rect l="l" t="t" r="r" b="b"/>
              <a:pathLst>
                <a:path w="1429" h="4761" extrusionOk="0">
                  <a:moveTo>
                    <a:pt x="384" y="0"/>
                  </a:moveTo>
                  <a:lnTo>
                    <a:pt x="365" y="10"/>
                  </a:lnTo>
                  <a:lnTo>
                    <a:pt x="346" y="29"/>
                  </a:lnTo>
                  <a:lnTo>
                    <a:pt x="336" y="48"/>
                  </a:lnTo>
                  <a:lnTo>
                    <a:pt x="307" y="106"/>
                  </a:lnTo>
                  <a:lnTo>
                    <a:pt x="240" y="269"/>
                  </a:lnTo>
                  <a:lnTo>
                    <a:pt x="183" y="441"/>
                  </a:lnTo>
                  <a:lnTo>
                    <a:pt x="135" y="613"/>
                  </a:lnTo>
                  <a:lnTo>
                    <a:pt x="97" y="786"/>
                  </a:lnTo>
                  <a:lnTo>
                    <a:pt x="58" y="958"/>
                  </a:lnTo>
                  <a:lnTo>
                    <a:pt x="30" y="1140"/>
                  </a:lnTo>
                  <a:lnTo>
                    <a:pt x="20" y="1313"/>
                  </a:lnTo>
                  <a:lnTo>
                    <a:pt x="11" y="1495"/>
                  </a:lnTo>
                  <a:lnTo>
                    <a:pt x="1" y="1667"/>
                  </a:lnTo>
                  <a:lnTo>
                    <a:pt x="11" y="1849"/>
                  </a:lnTo>
                  <a:lnTo>
                    <a:pt x="20" y="2021"/>
                  </a:lnTo>
                  <a:lnTo>
                    <a:pt x="39" y="2194"/>
                  </a:lnTo>
                  <a:lnTo>
                    <a:pt x="58" y="2366"/>
                  </a:lnTo>
                  <a:lnTo>
                    <a:pt x="97" y="2539"/>
                  </a:lnTo>
                  <a:lnTo>
                    <a:pt x="125" y="2711"/>
                  </a:lnTo>
                  <a:lnTo>
                    <a:pt x="173" y="2874"/>
                  </a:lnTo>
                  <a:lnTo>
                    <a:pt x="221" y="3037"/>
                  </a:lnTo>
                  <a:lnTo>
                    <a:pt x="269" y="3190"/>
                  </a:lnTo>
                  <a:lnTo>
                    <a:pt x="327" y="3343"/>
                  </a:lnTo>
                  <a:lnTo>
                    <a:pt x="394" y="3496"/>
                  </a:lnTo>
                  <a:lnTo>
                    <a:pt x="461" y="3640"/>
                  </a:lnTo>
                  <a:lnTo>
                    <a:pt x="528" y="3774"/>
                  </a:lnTo>
                  <a:lnTo>
                    <a:pt x="604" y="3908"/>
                  </a:lnTo>
                  <a:lnTo>
                    <a:pt x="681" y="4033"/>
                  </a:lnTo>
                  <a:lnTo>
                    <a:pt x="767" y="4157"/>
                  </a:lnTo>
                  <a:lnTo>
                    <a:pt x="853" y="4263"/>
                  </a:lnTo>
                  <a:lnTo>
                    <a:pt x="940" y="4368"/>
                  </a:lnTo>
                  <a:lnTo>
                    <a:pt x="1035" y="4464"/>
                  </a:lnTo>
                  <a:lnTo>
                    <a:pt x="1122" y="4560"/>
                  </a:lnTo>
                  <a:lnTo>
                    <a:pt x="1217" y="4636"/>
                  </a:lnTo>
                  <a:lnTo>
                    <a:pt x="1323" y="4703"/>
                  </a:lnTo>
                  <a:lnTo>
                    <a:pt x="1419" y="4761"/>
                  </a:lnTo>
                  <a:lnTo>
                    <a:pt x="1428" y="1092"/>
                  </a:lnTo>
                  <a:lnTo>
                    <a:pt x="1237" y="872"/>
                  </a:lnTo>
                  <a:lnTo>
                    <a:pt x="1055" y="652"/>
                  </a:lnTo>
                  <a:lnTo>
                    <a:pt x="882" y="431"/>
                  </a:lnTo>
                  <a:lnTo>
                    <a:pt x="719" y="240"/>
                  </a:lnTo>
                  <a:lnTo>
                    <a:pt x="643" y="163"/>
                  </a:lnTo>
                  <a:lnTo>
                    <a:pt x="576" y="96"/>
                  </a:lnTo>
                  <a:lnTo>
                    <a:pt x="509" y="48"/>
                  </a:lnTo>
                  <a:lnTo>
                    <a:pt x="451" y="20"/>
                  </a:lnTo>
                  <a:lnTo>
                    <a:pt x="403" y="0"/>
                  </a:lnTo>
                  <a:close/>
                </a:path>
              </a:pathLst>
            </a:custGeom>
            <a:solidFill>
              <a:srgbClr val="FF96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16"/>
            <p:cNvSpPr/>
            <p:nvPr/>
          </p:nvSpPr>
          <p:spPr>
            <a:xfrm>
              <a:off x="4349262" y="2111972"/>
              <a:ext cx="225121" cy="345865"/>
            </a:xfrm>
            <a:custGeom>
              <a:avLst/>
              <a:gdLst/>
              <a:ahLst/>
              <a:cxnLst/>
              <a:rect l="l" t="t" r="r" b="b"/>
              <a:pathLst>
                <a:path w="6341" h="9742" extrusionOk="0">
                  <a:moveTo>
                    <a:pt x="153" y="0"/>
                  </a:moveTo>
                  <a:lnTo>
                    <a:pt x="96" y="20"/>
                  </a:lnTo>
                  <a:lnTo>
                    <a:pt x="58" y="39"/>
                  </a:lnTo>
                  <a:lnTo>
                    <a:pt x="29" y="67"/>
                  </a:lnTo>
                  <a:lnTo>
                    <a:pt x="10" y="106"/>
                  </a:lnTo>
                  <a:lnTo>
                    <a:pt x="0" y="154"/>
                  </a:lnTo>
                  <a:lnTo>
                    <a:pt x="10" y="211"/>
                  </a:lnTo>
                  <a:lnTo>
                    <a:pt x="39" y="364"/>
                  </a:lnTo>
                  <a:lnTo>
                    <a:pt x="106" y="556"/>
                  </a:lnTo>
                  <a:lnTo>
                    <a:pt x="182" y="795"/>
                  </a:lnTo>
                  <a:lnTo>
                    <a:pt x="268" y="1083"/>
                  </a:lnTo>
                  <a:lnTo>
                    <a:pt x="355" y="1428"/>
                  </a:lnTo>
                  <a:lnTo>
                    <a:pt x="393" y="1610"/>
                  </a:lnTo>
                  <a:lnTo>
                    <a:pt x="431" y="1811"/>
                  </a:lnTo>
                  <a:lnTo>
                    <a:pt x="470" y="2031"/>
                  </a:lnTo>
                  <a:lnTo>
                    <a:pt x="498" y="2261"/>
                  </a:lnTo>
                  <a:lnTo>
                    <a:pt x="517" y="2500"/>
                  </a:lnTo>
                  <a:lnTo>
                    <a:pt x="537" y="2759"/>
                  </a:lnTo>
                  <a:lnTo>
                    <a:pt x="537" y="3037"/>
                  </a:lnTo>
                  <a:lnTo>
                    <a:pt x="537" y="3324"/>
                  </a:lnTo>
                  <a:lnTo>
                    <a:pt x="527" y="3630"/>
                  </a:lnTo>
                  <a:lnTo>
                    <a:pt x="498" y="3947"/>
                  </a:lnTo>
                  <a:lnTo>
                    <a:pt x="460" y="4282"/>
                  </a:lnTo>
                  <a:lnTo>
                    <a:pt x="403" y="4636"/>
                  </a:lnTo>
                  <a:lnTo>
                    <a:pt x="364" y="4952"/>
                  </a:lnTo>
                  <a:lnTo>
                    <a:pt x="326" y="5268"/>
                  </a:lnTo>
                  <a:lnTo>
                    <a:pt x="316" y="5575"/>
                  </a:lnTo>
                  <a:lnTo>
                    <a:pt x="316" y="5872"/>
                  </a:lnTo>
                  <a:lnTo>
                    <a:pt x="326" y="6159"/>
                  </a:lnTo>
                  <a:lnTo>
                    <a:pt x="355" y="6437"/>
                  </a:lnTo>
                  <a:lnTo>
                    <a:pt x="393" y="6705"/>
                  </a:lnTo>
                  <a:lnTo>
                    <a:pt x="441" y="6964"/>
                  </a:lnTo>
                  <a:lnTo>
                    <a:pt x="498" y="7222"/>
                  </a:lnTo>
                  <a:lnTo>
                    <a:pt x="565" y="7462"/>
                  </a:lnTo>
                  <a:lnTo>
                    <a:pt x="652" y="7692"/>
                  </a:lnTo>
                  <a:lnTo>
                    <a:pt x="738" y="7912"/>
                  </a:lnTo>
                  <a:lnTo>
                    <a:pt x="824" y="8113"/>
                  </a:lnTo>
                  <a:lnTo>
                    <a:pt x="929" y="8314"/>
                  </a:lnTo>
                  <a:lnTo>
                    <a:pt x="1035" y="8496"/>
                  </a:lnTo>
                  <a:lnTo>
                    <a:pt x="1140" y="8678"/>
                  </a:lnTo>
                  <a:lnTo>
                    <a:pt x="1255" y="8831"/>
                  </a:lnTo>
                  <a:lnTo>
                    <a:pt x="1379" y="8985"/>
                  </a:lnTo>
                  <a:lnTo>
                    <a:pt x="1504" y="9119"/>
                  </a:lnTo>
                  <a:lnTo>
                    <a:pt x="1619" y="9243"/>
                  </a:lnTo>
                  <a:lnTo>
                    <a:pt x="1743" y="9358"/>
                  </a:lnTo>
                  <a:lnTo>
                    <a:pt x="1878" y="9454"/>
                  </a:lnTo>
                  <a:lnTo>
                    <a:pt x="2002" y="9540"/>
                  </a:lnTo>
                  <a:lnTo>
                    <a:pt x="2117" y="9607"/>
                  </a:lnTo>
                  <a:lnTo>
                    <a:pt x="2242" y="9665"/>
                  </a:lnTo>
                  <a:lnTo>
                    <a:pt x="2366" y="9703"/>
                  </a:lnTo>
                  <a:lnTo>
                    <a:pt x="2481" y="9732"/>
                  </a:lnTo>
                  <a:lnTo>
                    <a:pt x="2586" y="9741"/>
                  </a:lnTo>
                  <a:lnTo>
                    <a:pt x="2692" y="9741"/>
                  </a:lnTo>
                  <a:lnTo>
                    <a:pt x="2797" y="9722"/>
                  </a:lnTo>
                  <a:lnTo>
                    <a:pt x="2893" y="9684"/>
                  </a:lnTo>
                  <a:lnTo>
                    <a:pt x="2979" y="9626"/>
                  </a:lnTo>
                  <a:lnTo>
                    <a:pt x="3247" y="9416"/>
                  </a:lnTo>
                  <a:lnTo>
                    <a:pt x="3506" y="9186"/>
                  </a:lnTo>
                  <a:lnTo>
                    <a:pt x="3745" y="8946"/>
                  </a:lnTo>
                  <a:lnTo>
                    <a:pt x="3975" y="8688"/>
                  </a:lnTo>
                  <a:lnTo>
                    <a:pt x="4186" y="8420"/>
                  </a:lnTo>
                  <a:lnTo>
                    <a:pt x="4387" y="8132"/>
                  </a:lnTo>
                  <a:lnTo>
                    <a:pt x="4579" y="7845"/>
                  </a:lnTo>
                  <a:lnTo>
                    <a:pt x="4751" y="7548"/>
                  </a:lnTo>
                  <a:lnTo>
                    <a:pt x="4914" y="7251"/>
                  </a:lnTo>
                  <a:lnTo>
                    <a:pt x="5067" y="6945"/>
                  </a:lnTo>
                  <a:lnTo>
                    <a:pt x="5211" y="6638"/>
                  </a:lnTo>
                  <a:lnTo>
                    <a:pt x="5345" y="6332"/>
                  </a:lnTo>
                  <a:lnTo>
                    <a:pt x="5460" y="6015"/>
                  </a:lnTo>
                  <a:lnTo>
                    <a:pt x="5575" y="5709"/>
                  </a:lnTo>
                  <a:lnTo>
                    <a:pt x="5670" y="5412"/>
                  </a:lnTo>
                  <a:lnTo>
                    <a:pt x="5766" y="5115"/>
                  </a:lnTo>
                  <a:lnTo>
                    <a:pt x="5852" y="4818"/>
                  </a:lnTo>
                  <a:lnTo>
                    <a:pt x="5920" y="4531"/>
                  </a:lnTo>
                  <a:lnTo>
                    <a:pt x="6054" y="3994"/>
                  </a:lnTo>
                  <a:lnTo>
                    <a:pt x="6149" y="3506"/>
                  </a:lnTo>
                  <a:lnTo>
                    <a:pt x="6226" y="3075"/>
                  </a:lnTo>
                  <a:lnTo>
                    <a:pt x="6274" y="2730"/>
                  </a:lnTo>
                  <a:lnTo>
                    <a:pt x="6303" y="2462"/>
                  </a:lnTo>
                  <a:lnTo>
                    <a:pt x="6331" y="2232"/>
                  </a:lnTo>
                  <a:lnTo>
                    <a:pt x="6341" y="2146"/>
                  </a:lnTo>
                  <a:lnTo>
                    <a:pt x="6341" y="2069"/>
                  </a:lnTo>
                  <a:lnTo>
                    <a:pt x="6341" y="1993"/>
                  </a:lnTo>
                  <a:lnTo>
                    <a:pt x="6331" y="1916"/>
                  </a:lnTo>
                  <a:lnTo>
                    <a:pt x="6312" y="1849"/>
                  </a:lnTo>
                  <a:lnTo>
                    <a:pt x="6293" y="1772"/>
                  </a:lnTo>
                  <a:lnTo>
                    <a:pt x="6264" y="1705"/>
                  </a:lnTo>
                  <a:lnTo>
                    <a:pt x="6226" y="1638"/>
                  </a:lnTo>
                  <a:lnTo>
                    <a:pt x="6188" y="1571"/>
                  </a:lnTo>
                  <a:lnTo>
                    <a:pt x="6140" y="1514"/>
                  </a:lnTo>
                  <a:lnTo>
                    <a:pt x="6034" y="1389"/>
                  </a:lnTo>
                  <a:lnTo>
                    <a:pt x="5910" y="1284"/>
                  </a:lnTo>
                  <a:lnTo>
                    <a:pt x="5766" y="1178"/>
                  </a:lnTo>
                  <a:lnTo>
                    <a:pt x="5594" y="1083"/>
                  </a:lnTo>
                  <a:lnTo>
                    <a:pt x="5421" y="987"/>
                  </a:lnTo>
                  <a:lnTo>
                    <a:pt x="5220" y="910"/>
                  </a:lnTo>
                  <a:lnTo>
                    <a:pt x="5019" y="824"/>
                  </a:lnTo>
                  <a:lnTo>
                    <a:pt x="4799" y="757"/>
                  </a:lnTo>
                  <a:lnTo>
                    <a:pt x="4569" y="690"/>
                  </a:lnTo>
                  <a:lnTo>
                    <a:pt x="4339" y="623"/>
                  </a:lnTo>
                  <a:lnTo>
                    <a:pt x="4090" y="565"/>
                  </a:lnTo>
                  <a:lnTo>
                    <a:pt x="3592" y="470"/>
                  </a:lnTo>
                  <a:lnTo>
                    <a:pt x="3084" y="374"/>
                  </a:lnTo>
                  <a:lnTo>
                    <a:pt x="2586" y="307"/>
                  </a:lnTo>
                  <a:lnTo>
                    <a:pt x="2098" y="240"/>
                  </a:lnTo>
                  <a:lnTo>
                    <a:pt x="1217" y="134"/>
                  </a:lnTo>
                  <a:lnTo>
                    <a:pt x="853" y="87"/>
                  </a:lnTo>
                  <a:lnTo>
                    <a:pt x="546" y="39"/>
                  </a:lnTo>
                  <a:lnTo>
                    <a:pt x="316" y="0"/>
                  </a:lnTo>
                  <a:close/>
                </a:path>
              </a:pathLst>
            </a:custGeom>
            <a:solidFill>
              <a:srgbClr val="FFAF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16"/>
            <p:cNvSpPr/>
            <p:nvPr/>
          </p:nvSpPr>
          <p:spPr>
            <a:xfrm>
              <a:off x="4182618" y="1985800"/>
              <a:ext cx="505378" cy="302694"/>
            </a:xfrm>
            <a:custGeom>
              <a:avLst/>
              <a:gdLst/>
              <a:ahLst/>
              <a:cxnLst/>
              <a:rect l="l" t="t" r="r" b="b"/>
              <a:pathLst>
                <a:path w="14235" h="8526" extrusionOk="0">
                  <a:moveTo>
                    <a:pt x="4800" y="1"/>
                  </a:moveTo>
                  <a:lnTo>
                    <a:pt x="4646" y="10"/>
                  </a:lnTo>
                  <a:lnTo>
                    <a:pt x="4484" y="20"/>
                  </a:lnTo>
                  <a:lnTo>
                    <a:pt x="4302" y="49"/>
                  </a:lnTo>
                  <a:lnTo>
                    <a:pt x="4129" y="87"/>
                  </a:lnTo>
                  <a:lnTo>
                    <a:pt x="3957" y="125"/>
                  </a:lnTo>
                  <a:lnTo>
                    <a:pt x="3784" y="164"/>
                  </a:lnTo>
                  <a:lnTo>
                    <a:pt x="3621" y="221"/>
                  </a:lnTo>
                  <a:lnTo>
                    <a:pt x="3459" y="279"/>
                  </a:lnTo>
                  <a:lnTo>
                    <a:pt x="3305" y="336"/>
                  </a:lnTo>
                  <a:lnTo>
                    <a:pt x="3152" y="403"/>
                  </a:lnTo>
                  <a:lnTo>
                    <a:pt x="2999" y="480"/>
                  </a:lnTo>
                  <a:lnTo>
                    <a:pt x="2855" y="556"/>
                  </a:lnTo>
                  <a:lnTo>
                    <a:pt x="2712" y="643"/>
                  </a:lnTo>
                  <a:lnTo>
                    <a:pt x="2568" y="729"/>
                  </a:lnTo>
                  <a:lnTo>
                    <a:pt x="2434" y="825"/>
                  </a:lnTo>
                  <a:lnTo>
                    <a:pt x="2309" y="920"/>
                  </a:lnTo>
                  <a:lnTo>
                    <a:pt x="2051" y="1131"/>
                  </a:lnTo>
                  <a:lnTo>
                    <a:pt x="1811" y="1361"/>
                  </a:lnTo>
                  <a:lnTo>
                    <a:pt x="1591" y="1600"/>
                  </a:lnTo>
                  <a:lnTo>
                    <a:pt x="1380" y="1849"/>
                  </a:lnTo>
                  <a:lnTo>
                    <a:pt x="1189" y="2118"/>
                  </a:lnTo>
                  <a:lnTo>
                    <a:pt x="1007" y="2395"/>
                  </a:lnTo>
                  <a:lnTo>
                    <a:pt x="844" y="2683"/>
                  </a:lnTo>
                  <a:lnTo>
                    <a:pt x="691" y="2980"/>
                  </a:lnTo>
                  <a:lnTo>
                    <a:pt x="557" y="3286"/>
                  </a:lnTo>
                  <a:lnTo>
                    <a:pt x="442" y="3593"/>
                  </a:lnTo>
                  <a:lnTo>
                    <a:pt x="336" y="3909"/>
                  </a:lnTo>
                  <a:lnTo>
                    <a:pt x="240" y="4225"/>
                  </a:lnTo>
                  <a:lnTo>
                    <a:pt x="164" y="4551"/>
                  </a:lnTo>
                  <a:lnTo>
                    <a:pt x="106" y="4876"/>
                  </a:lnTo>
                  <a:lnTo>
                    <a:pt x="58" y="5192"/>
                  </a:lnTo>
                  <a:lnTo>
                    <a:pt x="20" y="5518"/>
                  </a:lnTo>
                  <a:lnTo>
                    <a:pt x="1" y="5834"/>
                  </a:lnTo>
                  <a:lnTo>
                    <a:pt x="1" y="6150"/>
                  </a:lnTo>
                  <a:lnTo>
                    <a:pt x="11" y="6457"/>
                  </a:lnTo>
                  <a:lnTo>
                    <a:pt x="39" y="6763"/>
                  </a:lnTo>
                  <a:lnTo>
                    <a:pt x="78" y="7050"/>
                  </a:lnTo>
                  <a:lnTo>
                    <a:pt x="135" y="7338"/>
                  </a:lnTo>
                  <a:lnTo>
                    <a:pt x="202" y="7616"/>
                  </a:lnTo>
                  <a:lnTo>
                    <a:pt x="288" y="7884"/>
                  </a:lnTo>
                  <a:lnTo>
                    <a:pt x="394" y="8133"/>
                  </a:lnTo>
                  <a:lnTo>
                    <a:pt x="432" y="8229"/>
                  </a:lnTo>
                  <a:lnTo>
                    <a:pt x="489" y="8305"/>
                  </a:lnTo>
                  <a:lnTo>
                    <a:pt x="547" y="8372"/>
                  </a:lnTo>
                  <a:lnTo>
                    <a:pt x="604" y="8430"/>
                  </a:lnTo>
                  <a:lnTo>
                    <a:pt x="662" y="8468"/>
                  </a:lnTo>
                  <a:lnTo>
                    <a:pt x="729" y="8497"/>
                  </a:lnTo>
                  <a:lnTo>
                    <a:pt x="806" y="8516"/>
                  </a:lnTo>
                  <a:lnTo>
                    <a:pt x="882" y="8525"/>
                  </a:lnTo>
                  <a:lnTo>
                    <a:pt x="959" y="8525"/>
                  </a:lnTo>
                  <a:lnTo>
                    <a:pt x="1045" y="8516"/>
                  </a:lnTo>
                  <a:lnTo>
                    <a:pt x="1131" y="8487"/>
                  </a:lnTo>
                  <a:lnTo>
                    <a:pt x="1217" y="8458"/>
                  </a:lnTo>
                  <a:lnTo>
                    <a:pt x="1313" y="8420"/>
                  </a:lnTo>
                  <a:lnTo>
                    <a:pt x="1409" y="8372"/>
                  </a:lnTo>
                  <a:lnTo>
                    <a:pt x="1610" y="8257"/>
                  </a:lnTo>
                  <a:lnTo>
                    <a:pt x="1830" y="8114"/>
                  </a:lnTo>
                  <a:lnTo>
                    <a:pt x="2051" y="7951"/>
                  </a:lnTo>
                  <a:lnTo>
                    <a:pt x="2290" y="7759"/>
                  </a:lnTo>
                  <a:lnTo>
                    <a:pt x="2539" y="7558"/>
                  </a:lnTo>
                  <a:lnTo>
                    <a:pt x="3066" y="7127"/>
                  </a:lnTo>
                  <a:lnTo>
                    <a:pt x="3621" y="6667"/>
                  </a:lnTo>
                  <a:lnTo>
                    <a:pt x="3909" y="6447"/>
                  </a:lnTo>
                  <a:lnTo>
                    <a:pt x="4196" y="6227"/>
                  </a:lnTo>
                  <a:lnTo>
                    <a:pt x="4493" y="6016"/>
                  </a:lnTo>
                  <a:lnTo>
                    <a:pt x="4800" y="5824"/>
                  </a:lnTo>
                  <a:lnTo>
                    <a:pt x="5106" y="5642"/>
                  </a:lnTo>
                  <a:lnTo>
                    <a:pt x="5413" y="5489"/>
                  </a:lnTo>
                  <a:lnTo>
                    <a:pt x="5566" y="5422"/>
                  </a:lnTo>
                  <a:lnTo>
                    <a:pt x="5729" y="5355"/>
                  </a:lnTo>
                  <a:lnTo>
                    <a:pt x="5882" y="5298"/>
                  </a:lnTo>
                  <a:lnTo>
                    <a:pt x="6035" y="5250"/>
                  </a:lnTo>
                  <a:lnTo>
                    <a:pt x="6198" y="5211"/>
                  </a:lnTo>
                  <a:lnTo>
                    <a:pt x="6351" y="5183"/>
                  </a:lnTo>
                  <a:lnTo>
                    <a:pt x="6514" y="5154"/>
                  </a:lnTo>
                  <a:lnTo>
                    <a:pt x="6667" y="5144"/>
                  </a:lnTo>
                  <a:lnTo>
                    <a:pt x="6983" y="5144"/>
                  </a:lnTo>
                  <a:lnTo>
                    <a:pt x="7137" y="5164"/>
                  </a:lnTo>
                  <a:lnTo>
                    <a:pt x="7290" y="5192"/>
                  </a:lnTo>
                  <a:lnTo>
                    <a:pt x="7443" y="5231"/>
                  </a:lnTo>
                  <a:lnTo>
                    <a:pt x="7596" y="5288"/>
                  </a:lnTo>
                  <a:lnTo>
                    <a:pt x="7750" y="5355"/>
                  </a:lnTo>
                  <a:lnTo>
                    <a:pt x="7903" y="5432"/>
                  </a:lnTo>
                  <a:lnTo>
                    <a:pt x="8056" y="5527"/>
                  </a:lnTo>
                  <a:lnTo>
                    <a:pt x="8209" y="5633"/>
                  </a:lnTo>
                  <a:lnTo>
                    <a:pt x="8363" y="5748"/>
                  </a:lnTo>
                  <a:lnTo>
                    <a:pt x="8506" y="5882"/>
                  </a:lnTo>
                  <a:lnTo>
                    <a:pt x="8765" y="6121"/>
                  </a:lnTo>
                  <a:lnTo>
                    <a:pt x="9014" y="6322"/>
                  </a:lnTo>
                  <a:lnTo>
                    <a:pt x="9263" y="6504"/>
                  </a:lnTo>
                  <a:lnTo>
                    <a:pt x="9502" y="6667"/>
                  </a:lnTo>
                  <a:lnTo>
                    <a:pt x="9742" y="6801"/>
                  </a:lnTo>
                  <a:lnTo>
                    <a:pt x="9981" y="6916"/>
                  </a:lnTo>
                  <a:lnTo>
                    <a:pt x="10211" y="7003"/>
                  </a:lnTo>
                  <a:lnTo>
                    <a:pt x="10441" y="7079"/>
                  </a:lnTo>
                  <a:lnTo>
                    <a:pt x="10661" y="7127"/>
                  </a:lnTo>
                  <a:lnTo>
                    <a:pt x="10882" y="7165"/>
                  </a:lnTo>
                  <a:lnTo>
                    <a:pt x="11102" y="7175"/>
                  </a:lnTo>
                  <a:lnTo>
                    <a:pt x="11303" y="7175"/>
                  </a:lnTo>
                  <a:lnTo>
                    <a:pt x="11514" y="7156"/>
                  </a:lnTo>
                  <a:lnTo>
                    <a:pt x="11705" y="7127"/>
                  </a:lnTo>
                  <a:lnTo>
                    <a:pt x="11897" y="7079"/>
                  </a:lnTo>
                  <a:lnTo>
                    <a:pt x="12089" y="7022"/>
                  </a:lnTo>
                  <a:lnTo>
                    <a:pt x="12271" y="6945"/>
                  </a:lnTo>
                  <a:lnTo>
                    <a:pt x="12443" y="6859"/>
                  </a:lnTo>
                  <a:lnTo>
                    <a:pt x="12606" y="6763"/>
                  </a:lnTo>
                  <a:lnTo>
                    <a:pt x="12769" y="6658"/>
                  </a:lnTo>
                  <a:lnTo>
                    <a:pt x="12922" y="6543"/>
                  </a:lnTo>
                  <a:lnTo>
                    <a:pt x="13065" y="6418"/>
                  </a:lnTo>
                  <a:lnTo>
                    <a:pt x="13200" y="6294"/>
                  </a:lnTo>
                  <a:lnTo>
                    <a:pt x="13324" y="6150"/>
                  </a:lnTo>
                  <a:lnTo>
                    <a:pt x="13449" y="6016"/>
                  </a:lnTo>
                  <a:lnTo>
                    <a:pt x="13564" y="5863"/>
                  </a:lnTo>
                  <a:lnTo>
                    <a:pt x="13669" y="5709"/>
                  </a:lnTo>
                  <a:lnTo>
                    <a:pt x="13765" y="5556"/>
                  </a:lnTo>
                  <a:lnTo>
                    <a:pt x="13851" y="5403"/>
                  </a:lnTo>
                  <a:lnTo>
                    <a:pt x="13928" y="5240"/>
                  </a:lnTo>
                  <a:lnTo>
                    <a:pt x="13995" y="5077"/>
                  </a:lnTo>
                  <a:lnTo>
                    <a:pt x="14052" y="4924"/>
                  </a:lnTo>
                  <a:lnTo>
                    <a:pt x="14100" y="4742"/>
                  </a:lnTo>
                  <a:lnTo>
                    <a:pt x="14148" y="4531"/>
                  </a:lnTo>
                  <a:lnTo>
                    <a:pt x="14196" y="4292"/>
                  </a:lnTo>
                  <a:lnTo>
                    <a:pt x="14224" y="4033"/>
                  </a:lnTo>
                  <a:lnTo>
                    <a:pt x="14234" y="3765"/>
                  </a:lnTo>
                  <a:lnTo>
                    <a:pt x="14234" y="3478"/>
                  </a:lnTo>
                  <a:lnTo>
                    <a:pt x="14224" y="3334"/>
                  </a:lnTo>
                  <a:lnTo>
                    <a:pt x="14205" y="3190"/>
                  </a:lnTo>
                  <a:lnTo>
                    <a:pt x="14177" y="3047"/>
                  </a:lnTo>
                  <a:lnTo>
                    <a:pt x="14148" y="2903"/>
                  </a:lnTo>
                  <a:lnTo>
                    <a:pt x="14110" y="2759"/>
                  </a:lnTo>
                  <a:lnTo>
                    <a:pt x="14071" y="2616"/>
                  </a:lnTo>
                  <a:lnTo>
                    <a:pt x="14014" y="2472"/>
                  </a:lnTo>
                  <a:lnTo>
                    <a:pt x="13956" y="2338"/>
                  </a:lnTo>
                  <a:lnTo>
                    <a:pt x="13880" y="2204"/>
                  </a:lnTo>
                  <a:lnTo>
                    <a:pt x="13803" y="2070"/>
                  </a:lnTo>
                  <a:lnTo>
                    <a:pt x="13707" y="1945"/>
                  </a:lnTo>
                  <a:lnTo>
                    <a:pt x="13602" y="1830"/>
                  </a:lnTo>
                  <a:lnTo>
                    <a:pt x="13497" y="1715"/>
                  </a:lnTo>
                  <a:lnTo>
                    <a:pt x="13372" y="1610"/>
                  </a:lnTo>
                  <a:lnTo>
                    <a:pt x="13228" y="1514"/>
                  </a:lnTo>
                  <a:lnTo>
                    <a:pt x="13085" y="1418"/>
                  </a:lnTo>
                  <a:lnTo>
                    <a:pt x="12922" y="1332"/>
                  </a:lnTo>
                  <a:lnTo>
                    <a:pt x="12749" y="1265"/>
                  </a:lnTo>
                  <a:lnTo>
                    <a:pt x="12558" y="1198"/>
                  </a:lnTo>
                  <a:lnTo>
                    <a:pt x="12357" y="1141"/>
                  </a:lnTo>
                  <a:lnTo>
                    <a:pt x="12280" y="1131"/>
                  </a:lnTo>
                  <a:lnTo>
                    <a:pt x="12203" y="1122"/>
                  </a:lnTo>
                  <a:lnTo>
                    <a:pt x="12041" y="1122"/>
                  </a:lnTo>
                  <a:lnTo>
                    <a:pt x="11887" y="1150"/>
                  </a:lnTo>
                  <a:lnTo>
                    <a:pt x="11715" y="1189"/>
                  </a:lnTo>
                  <a:lnTo>
                    <a:pt x="11543" y="1246"/>
                  </a:lnTo>
                  <a:lnTo>
                    <a:pt x="11351" y="1304"/>
                  </a:lnTo>
                  <a:lnTo>
                    <a:pt x="11150" y="1371"/>
                  </a:lnTo>
                  <a:lnTo>
                    <a:pt x="10939" y="1438"/>
                  </a:lnTo>
                  <a:lnTo>
                    <a:pt x="10700" y="1505"/>
                  </a:lnTo>
                  <a:lnTo>
                    <a:pt x="10451" y="1562"/>
                  </a:lnTo>
                  <a:lnTo>
                    <a:pt x="10173" y="1610"/>
                  </a:lnTo>
                  <a:lnTo>
                    <a:pt x="9866" y="1639"/>
                  </a:lnTo>
                  <a:lnTo>
                    <a:pt x="9704" y="1639"/>
                  </a:lnTo>
                  <a:lnTo>
                    <a:pt x="9541" y="1648"/>
                  </a:lnTo>
                  <a:lnTo>
                    <a:pt x="9368" y="1639"/>
                  </a:lnTo>
                  <a:lnTo>
                    <a:pt x="9186" y="1629"/>
                  </a:lnTo>
                  <a:lnTo>
                    <a:pt x="8995" y="1610"/>
                  </a:lnTo>
                  <a:lnTo>
                    <a:pt x="8803" y="1591"/>
                  </a:lnTo>
                  <a:lnTo>
                    <a:pt x="8593" y="1553"/>
                  </a:lnTo>
                  <a:lnTo>
                    <a:pt x="8382" y="1514"/>
                  </a:lnTo>
                  <a:lnTo>
                    <a:pt x="8296" y="1495"/>
                  </a:lnTo>
                  <a:lnTo>
                    <a:pt x="8209" y="1466"/>
                  </a:lnTo>
                  <a:lnTo>
                    <a:pt x="8037" y="1390"/>
                  </a:lnTo>
                  <a:lnTo>
                    <a:pt x="7845" y="1284"/>
                  </a:lnTo>
                  <a:lnTo>
                    <a:pt x="7644" y="1169"/>
                  </a:lnTo>
                  <a:lnTo>
                    <a:pt x="7223" y="901"/>
                  </a:lnTo>
                  <a:lnTo>
                    <a:pt x="6993" y="758"/>
                  </a:lnTo>
                  <a:lnTo>
                    <a:pt x="6754" y="614"/>
                  </a:lnTo>
                  <a:lnTo>
                    <a:pt x="6504" y="480"/>
                  </a:lnTo>
                  <a:lnTo>
                    <a:pt x="6246" y="346"/>
                  </a:lnTo>
                  <a:lnTo>
                    <a:pt x="5978" y="231"/>
                  </a:lnTo>
                  <a:lnTo>
                    <a:pt x="5844" y="183"/>
                  </a:lnTo>
                  <a:lnTo>
                    <a:pt x="5700" y="135"/>
                  </a:lnTo>
                  <a:lnTo>
                    <a:pt x="5556" y="97"/>
                  </a:lnTo>
                  <a:lnTo>
                    <a:pt x="5413" y="58"/>
                  </a:lnTo>
                  <a:lnTo>
                    <a:pt x="5259" y="30"/>
                  </a:lnTo>
                  <a:lnTo>
                    <a:pt x="5116" y="10"/>
                  </a:lnTo>
                  <a:lnTo>
                    <a:pt x="495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16"/>
            <p:cNvSpPr/>
            <p:nvPr/>
          </p:nvSpPr>
          <p:spPr>
            <a:xfrm>
              <a:off x="4517219" y="2289124"/>
              <a:ext cx="35751" cy="87088"/>
            </a:xfrm>
            <a:custGeom>
              <a:avLst/>
              <a:gdLst/>
              <a:ahLst/>
              <a:cxnLst/>
              <a:rect l="l" t="t" r="r" b="b"/>
              <a:pathLst>
                <a:path w="1007" h="2453" extrusionOk="0">
                  <a:moveTo>
                    <a:pt x="1007" y="1"/>
                  </a:moveTo>
                  <a:lnTo>
                    <a:pt x="30" y="1907"/>
                  </a:lnTo>
                  <a:lnTo>
                    <a:pt x="10" y="1974"/>
                  </a:lnTo>
                  <a:lnTo>
                    <a:pt x="1" y="2041"/>
                  </a:lnTo>
                  <a:lnTo>
                    <a:pt x="1" y="2108"/>
                  </a:lnTo>
                  <a:lnTo>
                    <a:pt x="20" y="2175"/>
                  </a:lnTo>
                  <a:lnTo>
                    <a:pt x="49" y="2232"/>
                  </a:lnTo>
                  <a:lnTo>
                    <a:pt x="97" y="2290"/>
                  </a:lnTo>
                  <a:lnTo>
                    <a:pt x="144" y="2338"/>
                  </a:lnTo>
                  <a:lnTo>
                    <a:pt x="202" y="2366"/>
                  </a:lnTo>
                  <a:lnTo>
                    <a:pt x="326" y="2414"/>
                  </a:lnTo>
                  <a:lnTo>
                    <a:pt x="451" y="2443"/>
                  </a:lnTo>
                  <a:lnTo>
                    <a:pt x="499" y="2453"/>
                  </a:lnTo>
                  <a:lnTo>
                    <a:pt x="547" y="2453"/>
                  </a:lnTo>
                  <a:lnTo>
                    <a:pt x="643" y="2443"/>
                  </a:lnTo>
                  <a:lnTo>
                    <a:pt x="729" y="2405"/>
                  </a:lnTo>
                  <a:lnTo>
                    <a:pt x="805" y="2357"/>
                  </a:lnTo>
                  <a:lnTo>
                    <a:pt x="882" y="2290"/>
                  </a:lnTo>
                  <a:lnTo>
                    <a:pt x="930" y="2213"/>
                  </a:lnTo>
                  <a:lnTo>
                    <a:pt x="968" y="2127"/>
                  </a:lnTo>
                  <a:lnTo>
                    <a:pt x="987" y="2031"/>
                  </a:lnTo>
                  <a:lnTo>
                    <a:pt x="100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16"/>
            <p:cNvSpPr/>
            <p:nvPr/>
          </p:nvSpPr>
          <p:spPr>
            <a:xfrm>
              <a:off x="4495457" y="2269066"/>
              <a:ext cx="20804" cy="32343"/>
            </a:xfrm>
            <a:custGeom>
              <a:avLst/>
              <a:gdLst/>
              <a:ahLst/>
              <a:cxnLst/>
              <a:rect l="l" t="t" r="r" b="b"/>
              <a:pathLst>
                <a:path w="586" h="911" extrusionOk="0">
                  <a:moveTo>
                    <a:pt x="441" y="0"/>
                  </a:moveTo>
                  <a:lnTo>
                    <a:pt x="384" y="10"/>
                  </a:lnTo>
                  <a:lnTo>
                    <a:pt x="326" y="29"/>
                  </a:lnTo>
                  <a:lnTo>
                    <a:pt x="279" y="77"/>
                  </a:lnTo>
                  <a:lnTo>
                    <a:pt x="221" y="125"/>
                  </a:lnTo>
                  <a:lnTo>
                    <a:pt x="164" y="192"/>
                  </a:lnTo>
                  <a:lnTo>
                    <a:pt x="116" y="269"/>
                  </a:lnTo>
                  <a:lnTo>
                    <a:pt x="68" y="364"/>
                  </a:lnTo>
                  <a:lnTo>
                    <a:pt x="39" y="451"/>
                  </a:lnTo>
                  <a:lnTo>
                    <a:pt x="10" y="537"/>
                  </a:lnTo>
                  <a:lnTo>
                    <a:pt x="1" y="623"/>
                  </a:lnTo>
                  <a:lnTo>
                    <a:pt x="1" y="700"/>
                  </a:lnTo>
                  <a:lnTo>
                    <a:pt x="1" y="767"/>
                  </a:lnTo>
                  <a:lnTo>
                    <a:pt x="20" y="824"/>
                  </a:lnTo>
                  <a:lnTo>
                    <a:pt x="49" y="872"/>
                  </a:lnTo>
                  <a:lnTo>
                    <a:pt x="97" y="901"/>
                  </a:lnTo>
                  <a:lnTo>
                    <a:pt x="144" y="910"/>
                  </a:lnTo>
                  <a:lnTo>
                    <a:pt x="192" y="901"/>
                  </a:lnTo>
                  <a:lnTo>
                    <a:pt x="250" y="882"/>
                  </a:lnTo>
                  <a:lnTo>
                    <a:pt x="307" y="843"/>
                  </a:lnTo>
                  <a:lnTo>
                    <a:pt x="355" y="786"/>
                  </a:lnTo>
                  <a:lnTo>
                    <a:pt x="413" y="719"/>
                  </a:lnTo>
                  <a:lnTo>
                    <a:pt x="461" y="642"/>
                  </a:lnTo>
                  <a:lnTo>
                    <a:pt x="508" y="556"/>
                  </a:lnTo>
                  <a:lnTo>
                    <a:pt x="537" y="460"/>
                  </a:lnTo>
                  <a:lnTo>
                    <a:pt x="566" y="374"/>
                  </a:lnTo>
                  <a:lnTo>
                    <a:pt x="576" y="288"/>
                  </a:lnTo>
                  <a:lnTo>
                    <a:pt x="585" y="211"/>
                  </a:lnTo>
                  <a:lnTo>
                    <a:pt x="576" y="144"/>
                  </a:lnTo>
                  <a:lnTo>
                    <a:pt x="556" y="87"/>
                  </a:lnTo>
                  <a:lnTo>
                    <a:pt x="528" y="39"/>
                  </a:lnTo>
                  <a:lnTo>
                    <a:pt x="489" y="10"/>
                  </a:lnTo>
                  <a:lnTo>
                    <a:pt x="44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16"/>
            <p:cNvSpPr/>
            <p:nvPr/>
          </p:nvSpPr>
          <p:spPr>
            <a:xfrm>
              <a:off x="4493433" y="2231647"/>
              <a:ext cx="39798" cy="18745"/>
            </a:xfrm>
            <a:custGeom>
              <a:avLst/>
              <a:gdLst/>
              <a:ahLst/>
              <a:cxnLst/>
              <a:rect l="l" t="t" r="r" b="b"/>
              <a:pathLst>
                <a:path w="1121" h="528" extrusionOk="0">
                  <a:moveTo>
                    <a:pt x="403" y="1"/>
                  </a:moveTo>
                  <a:lnTo>
                    <a:pt x="307" y="10"/>
                  </a:lnTo>
                  <a:lnTo>
                    <a:pt x="221" y="30"/>
                  </a:lnTo>
                  <a:lnTo>
                    <a:pt x="134" y="68"/>
                  </a:lnTo>
                  <a:lnTo>
                    <a:pt x="96" y="97"/>
                  </a:lnTo>
                  <a:lnTo>
                    <a:pt x="67" y="125"/>
                  </a:lnTo>
                  <a:lnTo>
                    <a:pt x="0" y="192"/>
                  </a:lnTo>
                  <a:lnTo>
                    <a:pt x="163" y="250"/>
                  </a:lnTo>
                  <a:lnTo>
                    <a:pt x="297" y="307"/>
                  </a:lnTo>
                  <a:lnTo>
                    <a:pt x="537" y="394"/>
                  </a:lnTo>
                  <a:lnTo>
                    <a:pt x="671" y="432"/>
                  </a:lnTo>
                  <a:lnTo>
                    <a:pt x="805" y="470"/>
                  </a:lnTo>
                  <a:lnTo>
                    <a:pt x="949" y="509"/>
                  </a:lnTo>
                  <a:lnTo>
                    <a:pt x="1121" y="528"/>
                  </a:lnTo>
                  <a:lnTo>
                    <a:pt x="1102" y="441"/>
                  </a:lnTo>
                  <a:lnTo>
                    <a:pt x="1064" y="355"/>
                  </a:lnTo>
                  <a:lnTo>
                    <a:pt x="1016" y="288"/>
                  </a:lnTo>
                  <a:lnTo>
                    <a:pt x="958" y="221"/>
                  </a:lnTo>
                  <a:lnTo>
                    <a:pt x="891" y="164"/>
                  </a:lnTo>
                  <a:lnTo>
                    <a:pt x="824" y="116"/>
                  </a:lnTo>
                  <a:lnTo>
                    <a:pt x="747" y="68"/>
                  </a:lnTo>
                  <a:lnTo>
                    <a:pt x="661" y="39"/>
                  </a:lnTo>
                  <a:lnTo>
                    <a:pt x="575" y="10"/>
                  </a:lnTo>
                  <a:lnTo>
                    <a:pt x="48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16"/>
            <p:cNvSpPr/>
            <p:nvPr/>
          </p:nvSpPr>
          <p:spPr>
            <a:xfrm>
              <a:off x="4192168" y="2071500"/>
              <a:ext cx="302339" cy="282280"/>
            </a:xfrm>
            <a:custGeom>
              <a:avLst/>
              <a:gdLst/>
              <a:ahLst/>
              <a:cxnLst/>
              <a:rect l="l" t="t" r="r" b="b"/>
              <a:pathLst>
                <a:path w="8516" h="7951" extrusionOk="0">
                  <a:moveTo>
                    <a:pt x="4828" y="1"/>
                  </a:moveTo>
                  <a:lnTo>
                    <a:pt x="4569" y="10"/>
                  </a:lnTo>
                  <a:lnTo>
                    <a:pt x="4320" y="20"/>
                  </a:lnTo>
                  <a:lnTo>
                    <a:pt x="4080" y="29"/>
                  </a:lnTo>
                  <a:lnTo>
                    <a:pt x="3630" y="77"/>
                  </a:lnTo>
                  <a:lnTo>
                    <a:pt x="3218" y="135"/>
                  </a:lnTo>
                  <a:lnTo>
                    <a:pt x="2854" y="192"/>
                  </a:lnTo>
                  <a:lnTo>
                    <a:pt x="2567" y="259"/>
                  </a:lnTo>
                  <a:lnTo>
                    <a:pt x="2337" y="307"/>
                  </a:lnTo>
                  <a:lnTo>
                    <a:pt x="2146" y="355"/>
                  </a:lnTo>
                  <a:lnTo>
                    <a:pt x="1964" y="566"/>
                  </a:lnTo>
                  <a:lnTo>
                    <a:pt x="1763" y="815"/>
                  </a:lnTo>
                  <a:lnTo>
                    <a:pt x="1504" y="1150"/>
                  </a:lnTo>
                  <a:lnTo>
                    <a:pt x="1226" y="1543"/>
                  </a:lnTo>
                  <a:lnTo>
                    <a:pt x="1082" y="1763"/>
                  </a:lnTo>
                  <a:lnTo>
                    <a:pt x="939" y="2002"/>
                  </a:lnTo>
                  <a:lnTo>
                    <a:pt x="795" y="2251"/>
                  </a:lnTo>
                  <a:lnTo>
                    <a:pt x="651" y="2510"/>
                  </a:lnTo>
                  <a:lnTo>
                    <a:pt x="517" y="2778"/>
                  </a:lnTo>
                  <a:lnTo>
                    <a:pt x="402" y="3056"/>
                  </a:lnTo>
                  <a:lnTo>
                    <a:pt x="288" y="3343"/>
                  </a:lnTo>
                  <a:lnTo>
                    <a:pt x="192" y="3631"/>
                  </a:lnTo>
                  <a:lnTo>
                    <a:pt x="115" y="3928"/>
                  </a:lnTo>
                  <a:lnTo>
                    <a:pt x="48" y="4225"/>
                  </a:lnTo>
                  <a:lnTo>
                    <a:pt x="10" y="4521"/>
                  </a:lnTo>
                  <a:lnTo>
                    <a:pt x="0" y="4665"/>
                  </a:lnTo>
                  <a:lnTo>
                    <a:pt x="0" y="4818"/>
                  </a:lnTo>
                  <a:lnTo>
                    <a:pt x="0" y="4972"/>
                  </a:lnTo>
                  <a:lnTo>
                    <a:pt x="10" y="5115"/>
                  </a:lnTo>
                  <a:lnTo>
                    <a:pt x="29" y="5269"/>
                  </a:lnTo>
                  <a:lnTo>
                    <a:pt x="48" y="5412"/>
                  </a:lnTo>
                  <a:lnTo>
                    <a:pt x="77" y="5556"/>
                  </a:lnTo>
                  <a:lnTo>
                    <a:pt x="115" y="5709"/>
                  </a:lnTo>
                  <a:lnTo>
                    <a:pt x="163" y="5853"/>
                  </a:lnTo>
                  <a:lnTo>
                    <a:pt x="220" y="5996"/>
                  </a:lnTo>
                  <a:lnTo>
                    <a:pt x="288" y="6131"/>
                  </a:lnTo>
                  <a:lnTo>
                    <a:pt x="364" y="6274"/>
                  </a:lnTo>
                  <a:lnTo>
                    <a:pt x="441" y="6408"/>
                  </a:lnTo>
                  <a:lnTo>
                    <a:pt x="537" y="6542"/>
                  </a:lnTo>
                  <a:lnTo>
                    <a:pt x="642" y="6677"/>
                  </a:lnTo>
                  <a:lnTo>
                    <a:pt x="757" y="6811"/>
                  </a:lnTo>
                  <a:lnTo>
                    <a:pt x="881" y="6945"/>
                  </a:lnTo>
                  <a:lnTo>
                    <a:pt x="1015" y="7069"/>
                  </a:lnTo>
                  <a:lnTo>
                    <a:pt x="1159" y="7184"/>
                  </a:lnTo>
                  <a:lnTo>
                    <a:pt x="1322" y="7309"/>
                  </a:lnTo>
                  <a:lnTo>
                    <a:pt x="1494" y="7424"/>
                  </a:lnTo>
                  <a:lnTo>
                    <a:pt x="1676" y="7539"/>
                  </a:lnTo>
                  <a:lnTo>
                    <a:pt x="1916" y="7673"/>
                  </a:lnTo>
                  <a:lnTo>
                    <a:pt x="2146" y="7768"/>
                  </a:lnTo>
                  <a:lnTo>
                    <a:pt x="2366" y="7855"/>
                  </a:lnTo>
                  <a:lnTo>
                    <a:pt x="2577" y="7903"/>
                  </a:lnTo>
                  <a:lnTo>
                    <a:pt x="2778" y="7941"/>
                  </a:lnTo>
                  <a:lnTo>
                    <a:pt x="2979" y="7950"/>
                  </a:lnTo>
                  <a:lnTo>
                    <a:pt x="3161" y="7941"/>
                  </a:lnTo>
                  <a:lnTo>
                    <a:pt x="3343" y="7922"/>
                  </a:lnTo>
                  <a:lnTo>
                    <a:pt x="3515" y="7874"/>
                  </a:lnTo>
                  <a:lnTo>
                    <a:pt x="3678" y="7816"/>
                  </a:lnTo>
                  <a:lnTo>
                    <a:pt x="3831" y="7740"/>
                  </a:lnTo>
                  <a:lnTo>
                    <a:pt x="3985" y="7644"/>
                  </a:lnTo>
                  <a:lnTo>
                    <a:pt x="4119" y="7548"/>
                  </a:lnTo>
                  <a:lnTo>
                    <a:pt x="4253" y="7433"/>
                  </a:lnTo>
                  <a:lnTo>
                    <a:pt x="4377" y="7309"/>
                  </a:lnTo>
                  <a:lnTo>
                    <a:pt x="4502" y="7175"/>
                  </a:lnTo>
                  <a:lnTo>
                    <a:pt x="4607" y="7031"/>
                  </a:lnTo>
                  <a:lnTo>
                    <a:pt x="4713" y="6887"/>
                  </a:lnTo>
                  <a:lnTo>
                    <a:pt x="4808" y="6734"/>
                  </a:lnTo>
                  <a:lnTo>
                    <a:pt x="4895" y="6581"/>
                  </a:lnTo>
                  <a:lnTo>
                    <a:pt x="4971" y="6418"/>
                  </a:lnTo>
                  <a:lnTo>
                    <a:pt x="5048" y="6255"/>
                  </a:lnTo>
                  <a:lnTo>
                    <a:pt x="5115" y="6092"/>
                  </a:lnTo>
                  <a:lnTo>
                    <a:pt x="5172" y="5929"/>
                  </a:lnTo>
                  <a:lnTo>
                    <a:pt x="5230" y="5767"/>
                  </a:lnTo>
                  <a:lnTo>
                    <a:pt x="5278" y="5604"/>
                  </a:lnTo>
                  <a:lnTo>
                    <a:pt x="5345" y="5307"/>
                  </a:lnTo>
                  <a:lnTo>
                    <a:pt x="5393" y="5029"/>
                  </a:lnTo>
                  <a:lnTo>
                    <a:pt x="5412" y="4780"/>
                  </a:lnTo>
                  <a:lnTo>
                    <a:pt x="5431" y="4579"/>
                  </a:lnTo>
                  <a:lnTo>
                    <a:pt x="5460" y="4387"/>
                  </a:lnTo>
                  <a:lnTo>
                    <a:pt x="5508" y="4196"/>
                  </a:lnTo>
                  <a:lnTo>
                    <a:pt x="5565" y="4014"/>
                  </a:lnTo>
                  <a:lnTo>
                    <a:pt x="5642" y="3841"/>
                  </a:lnTo>
                  <a:lnTo>
                    <a:pt x="5728" y="3679"/>
                  </a:lnTo>
                  <a:lnTo>
                    <a:pt x="5814" y="3516"/>
                  </a:lnTo>
                  <a:lnTo>
                    <a:pt x="5919" y="3363"/>
                  </a:lnTo>
                  <a:lnTo>
                    <a:pt x="6034" y="3219"/>
                  </a:lnTo>
                  <a:lnTo>
                    <a:pt x="6149" y="3085"/>
                  </a:lnTo>
                  <a:lnTo>
                    <a:pt x="6274" y="2951"/>
                  </a:lnTo>
                  <a:lnTo>
                    <a:pt x="6408" y="2826"/>
                  </a:lnTo>
                  <a:lnTo>
                    <a:pt x="6542" y="2711"/>
                  </a:lnTo>
                  <a:lnTo>
                    <a:pt x="6676" y="2596"/>
                  </a:lnTo>
                  <a:lnTo>
                    <a:pt x="6820" y="2500"/>
                  </a:lnTo>
                  <a:lnTo>
                    <a:pt x="6954" y="2395"/>
                  </a:lnTo>
                  <a:lnTo>
                    <a:pt x="7241" y="2223"/>
                  </a:lnTo>
                  <a:lnTo>
                    <a:pt x="7509" y="2069"/>
                  </a:lnTo>
                  <a:lnTo>
                    <a:pt x="7758" y="1945"/>
                  </a:lnTo>
                  <a:lnTo>
                    <a:pt x="7979" y="1840"/>
                  </a:lnTo>
                  <a:lnTo>
                    <a:pt x="8170" y="1763"/>
                  </a:lnTo>
                  <a:lnTo>
                    <a:pt x="8314" y="1715"/>
                  </a:lnTo>
                  <a:lnTo>
                    <a:pt x="8448" y="1667"/>
                  </a:lnTo>
                  <a:lnTo>
                    <a:pt x="8515" y="1370"/>
                  </a:lnTo>
                  <a:lnTo>
                    <a:pt x="8410" y="1265"/>
                  </a:lnTo>
                  <a:lnTo>
                    <a:pt x="8314" y="1169"/>
                  </a:lnTo>
                  <a:lnTo>
                    <a:pt x="8103" y="987"/>
                  </a:lnTo>
                  <a:lnTo>
                    <a:pt x="7883" y="815"/>
                  </a:lnTo>
                  <a:lnTo>
                    <a:pt x="7653" y="671"/>
                  </a:lnTo>
                  <a:lnTo>
                    <a:pt x="7414" y="537"/>
                  </a:lnTo>
                  <a:lnTo>
                    <a:pt x="7174" y="432"/>
                  </a:lnTo>
                  <a:lnTo>
                    <a:pt x="6916" y="326"/>
                  </a:lnTo>
                  <a:lnTo>
                    <a:pt x="6657" y="250"/>
                  </a:lnTo>
                  <a:lnTo>
                    <a:pt x="6398" y="173"/>
                  </a:lnTo>
                  <a:lnTo>
                    <a:pt x="6140" y="125"/>
                  </a:lnTo>
                  <a:lnTo>
                    <a:pt x="5872" y="77"/>
                  </a:lnTo>
                  <a:lnTo>
                    <a:pt x="5603" y="48"/>
                  </a:lnTo>
                  <a:lnTo>
                    <a:pt x="5345" y="20"/>
                  </a:lnTo>
                  <a:lnTo>
                    <a:pt x="5077" y="10"/>
                  </a:lnTo>
                  <a:lnTo>
                    <a:pt x="482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16"/>
            <p:cNvSpPr/>
            <p:nvPr/>
          </p:nvSpPr>
          <p:spPr>
            <a:xfrm>
              <a:off x="4192168" y="2071500"/>
              <a:ext cx="302339" cy="282280"/>
            </a:xfrm>
            <a:custGeom>
              <a:avLst/>
              <a:gdLst/>
              <a:ahLst/>
              <a:cxnLst/>
              <a:rect l="l" t="t" r="r" b="b"/>
              <a:pathLst>
                <a:path w="8516" h="7951" fill="none" extrusionOk="0">
                  <a:moveTo>
                    <a:pt x="8448" y="1667"/>
                  </a:moveTo>
                  <a:lnTo>
                    <a:pt x="8448" y="1667"/>
                  </a:lnTo>
                  <a:lnTo>
                    <a:pt x="8314" y="1715"/>
                  </a:lnTo>
                  <a:lnTo>
                    <a:pt x="8170" y="1763"/>
                  </a:lnTo>
                  <a:lnTo>
                    <a:pt x="7979" y="1840"/>
                  </a:lnTo>
                  <a:lnTo>
                    <a:pt x="7758" y="1945"/>
                  </a:lnTo>
                  <a:lnTo>
                    <a:pt x="7509" y="2069"/>
                  </a:lnTo>
                  <a:lnTo>
                    <a:pt x="7241" y="2223"/>
                  </a:lnTo>
                  <a:lnTo>
                    <a:pt x="6954" y="2395"/>
                  </a:lnTo>
                  <a:lnTo>
                    <a:pt x="6820" y="2500"/>
                  </a:lnTo>
                  <a:lnTo>
                    <a:pt x="6676" y="2596"/>
                  </a:lnTo>
                  <a:lnTo>
                    <a:pt x="6542" y="2711"/>
                  </a:lnTo>
                  <a:lnTo>
                    <a:pt x="6408" y="2826"/>
                  </a:lnTo>
                  <a:lnTo>
                    <a:pt x="6274" y="2951"/>
                  </a:lnTo>
                  <a:lnTo>
                    <a:pt x="6149" y="3085"/>
                  </a:lnTo>
                  <a:lnTo>
                    <a:pt x="6034" y="3219"/>
                  </a:lnTo>
                  <a:lnTo>
                    <a:pt x="5919" y="3363"/>
                  </a:lnTo>
                  <a:lnTo>
                    <a:pt x="5814" y="3516"/>
                  </a:lnTo>
                  <a:lnTo>
                    <a:pt x="5728" y="3679"/>
                  </a:lnTo>
                  <a:lnTo>
                    <a:pt x="5642" y="3841"/>
                  </a:lnTo>
                  <a:lnTo>
                    <a:pt x="5565" y="4014"/>
                  </a:lnTo>
                  <a:lnTo>
                    <a:pt x="5508" y="4196"/>
                  </a:lnTo>
                  <a:lnTo>
                    <a:pt x="5460" y="4387"/>
                  </a:lnTo>
                  <a:lnTo>
                    <a:pt x="5431" y="4579"/>
                  </a:lnTo>
                  <a:lnTo>
                    <a:pt x="5412" y="4780"/>
                  </a:lnTo>
                  <a:lnTo>
                    <a:pt x="5412" y="4780"/>
                  </a:lnTo>
                  <a:lnTo>
                    <a:pt x="5393" y="5029"/>
                  </a:lnTo>
                  <a:lnTo>
                    <a:pt x="5345" y="5307"/>
                  </a:lnTo>
                  <a:lnTo>
                    <a:pt x="5278" y="5604"/>
                  </a:lnTo>
                  <a:lnTo>
                    <a:pt x="5230" y="5767"/>
                  </a:lnTo>
                  <a:lnTo>
                    <a:pt x="5172" y="5929"/>
                  </a:lnTo>
                  <a:lnTo>
                    <a:pt x="5115" y="6092"/>
                  </a:lnTo>
                  <a:lnTo>
                    <a:pt x="5048" y="6255"/>
                  </a:lnTo>
                  <a:lnTo>
                    <a:pt x="4971" y="6418"/>
                  </a:lnTo>
                  <a:lnTo>
                    <a:pt x="4895" y="6581"/>
                  </a:lnTo>
                  <a:lnTo>
                    <a:pt x="4808" y="6734"/>
                  </a:lnTo>
                  <a:lnTo>
                    <a:pt x="4713" y="6887"/>
                  </a:lnTo>
                  <a:lnTo>
                    <a:pt x="4607" y="7031"/>
                  </a:lnTo>
                  <a:lnTo>
                    <a:pt x="4502" y="7175"/>
                  </a:lnTo>
                  <a:lnTo>
                    <a:pt x="4377" y="7309"/>
                  </a:lnTo>
                  <a:lnTo>
                    <a:pt x="4253" y="7433"/>
                  </a:lnTo>
                  <a:lnTo>
                    <a:pt x="4119" y="7548"/>
                  </a:lnTo>
                  <a:lnTo>
                    <a:pt x="3985" y="7644"/>
                  </a:lnTo>
                  <a:lnTo>
                    <a:pt x="3831" y="7740"/>
                  </a:lnTo>
                  <a:lnTo>
                    <a:pt x="3678" y="7816"/>
                  </a:lnTo>
                  <a:lnTo>
                    <a:pt x="3515" y="7874"/>
                  </a:lnTo>
                  <a:lnTo>
                    <a:pt x="3343" y="7922"/>
                  </a:lnTo>
                  <a:lnTo>
                    <a:pt x="3161" y="7941"/>
                  </a:lnTo>
                  <a:lnTo>
                    <a:pt x="2979" y="7950"/>
                  </a:lnTo>
                  <a:lnTo>
                    <a:pt x="2778" y="7941"/>
                  </a:lnTo>
                  <a:lnTo>
                    <a:pt x="2577" y="7903"/>
                  </a:lnTo>
                  <a:lnTo>
                    <a:pt x="2366" y="7855"/>
                  </a:lnTo>
                  <a:lnTo>
                    <a:pt x="2146" y="7768"/>
                  </a:lnTo>
                  <a:lnTo>
                    <a:pt x="1916" y="7673"/>
                  </a:lnTo>
                  <a:lnTo>
                    <a:pt x="1676" y="7539"/>
                  </a:lnTo>
                  <a:lnTo>
                    <a:pt x="1676" y="7539"/>
                  </a:lnTo>
                  <a:lnTo>
                    <a:pt x="1494" y="7424"/>
                  </a:lnTo>
                  <a:lnTo>
                    <a:pt x="1322" y="7309"/>
                  </a:lnTo>
                  <a:lnTo>
                    <a:pt x="1159" y="7184"/>
                  </a:lnTo>
                  <a:lnTo>
                    <a:pt x="1015" y="7069"/>
                  </a:lnTo>
                  <a:lnTo>
                    <a:pt x="881" y="6945"/>
                  </a:lnTo>
                  <a:lnTo>
                    <a:pt x="757" y="6811"/>
                  </a:lnTo>
                  <a:lnTo>
                    <a:pt x="642" y="6677"/>
                  </a:lnTo>
                  <a:lnTo>
                    <a:pt x="537" y="6542"/>
                  </a:lnTo>
                  <a:lnTo>
                    <a:pt x="441" y="6408"/>
                  </a:lnTo>
                  <a:lnTo>
                    <a:pt x="364" y="6274"/>
                  </a:lnTo>
                  <a:lnTo>
                    <a:pt x="288" y="6131"/>
                  </a:lnTo>
                  <a:lnTo>
                    <a:pt x="220" y="5996"/>
                  </a:lnTo>
                  <a:lnTo>
                    <a:pt x="163" y="5853"/>
                  </a:lnTo>
                  <a:lnTo>
                    <a:pt x="115" y="5709"/>
                  </a:lnTo>
                  <a:lnTo>
                    <a:pt x="77" y="5556"/>
                  </a:lnTo>
                  <a:lnTo>
                    <a:pt x="48" y="5412"/>
                  </a:lnTo>
                  <a:lnTo>
                    <a:pt x="29" y="5269"/>
                  </a:lnTo>
                  <a:lnTo>
                    <a:pt x="10" y="5115"/>
                  </a:lnTo>
                  <a:lnTo>
                    <a:pt x="0" y="4972"/>
                  </a:lnTo>
                  <a:lnTo>
                    <a:pt x="0" y="4818"/>
                  </a:lnTo>
                  <a:lnTo>
                    <a:pt x="0" y="4665"/>
                  </a:lnTo>
                  <a:lnTo>
                    <a:pt x="10" y="4521"/>
                  </a:lnTo>
                  <a:lnTo>
                    <a:pt x="48" y="4225"/>
                  </a:lnTo>
                  <a:lnTo>
                    <a:pt x="115" y="3928"/>
                  </a:lnTo>
                  <a:lnTo>
                    <a:pt x="192" y="3631"/>
                  </a:lnTo>
                  <a:lnTo>
                    <a:pt x="288" y="3343"/>
                  </a:lnTo>
                  <a:lnTo>
                    <a:pt x="402" y="3056"/>
                  </a:lnTo>
                  <a:lnTo>
                    <a:pt x="517" y="2778"/>
                  </a:lnTo>
                  <a:lnTo>
                    <a:pt x="651" y="2510"/>
                  </a:lnTo>
                  <a:lnTo>
                    <a:pt x="795" y="2251"/>
                  </a:lnTo>
                  <a:lnTo>
                    <a:pt x="939" y="2002"/>
                  </a:lnTo>
                  <a:lnTo>
                    <a:pt x="1082" y="1763"/>
                  </a:lnTo>
                  <a:lnTo>
                    <a:pt x="1226" y="1543"/>
                  </a:lnTo>
                  <a:lnTo>
                    <a:pt x="1504" y="1150"/>
                  </a:lnTo>
                  <a:lnTo>
                    <a:pt x="1763" y="815"/>
                  </a:lnTo>
                  <a:lnTo>
                    <a:pt x="1964" y="566"/>
                  </a:lnTo>
                  <a:lnTo>
                    <a:pt x="2146" y="355"/>
                  </a:lnTo>
                  <a:lnTo>
                    <a:pt x="2146" y="355"/>
                  </a:lnTo>
                  <a:lnTo>
                    <a:pt x="2337" y="307"/>
                  </a:lnTo>
                  <a:lnTo>
                    <a:pt x="2567" y="259"/>
                  </a:lnTo>
                  <a:lnTo>
                    <a:pt x="2854" y="192"/>
                  </a:lnTo>
                  <a:lnTo>
                    <a:pt x="3218" y="135"/>
                  </a:lnTo>
                  <a:lnTo>
                    <a:pt x="3630" y="77"/>
                  </a:lnTo>
                  <a:lnTo>
                    <a:pt x="4080" y="29"/>
                  </a:lnTo>
                  <a:lnTo>
                    <a:pt x="4320" y="20"/>
                  </a:lnTo>
                  <a:lnTo>
                    <a:pt x="4569" y="10"/>
                  </a:lnTo>
                  <a:lnTo>
                    <a:pt x="4828" y="1"/>
                  </a:lnTo>
                  <a:lnTo>
                    <a:pt x="5077" y="10"/>
                  </a:lnTo>
                  <a:lnTo>
                    <a:pt x="5345" y="20"/>
                  </a:lnTo>
                  <a:lnTo>
                    <a:pt x="5603" y="48"/>
                  </a:lnTo>
                  <a:lnTo>
                    <a:pt x="5872" y="77"/>
                  </a:lnTo>
                  <a:lnTo>
                    <a:pt x="6140" y="125"/>
                  </a:lnTo>
                  <a:lnTo>
                    <a:pt x="6398" y="173"/>
                  </a:lnTo>
                  <a:lnTo>
                    <a:pt x="6657" y="250"/>
                  </a:lnTo>
                  <a:lnTo>
                    <a:pt x="6916" y="326"/>
                  </a:lnTo>
                  <a:lnTo>
                    <a:pt x="7174" y="432"/>
                  </a:lnTo>
                  <a:lnTo>
                    <a:pt x="7414" y="537"/>
                  </a:lnTo>
                  <a:lnTo>
                    <a:pt x="7653" y="671"/>
                  </a:lnTo>
                  <a:lnTo>
                    <a:pt x="7883" y="815"/>
                  </a:lnTo>
                  <a:lnTo>
                    <a:pt x="8103" y="987"/>
                  </a:lnTo>
                  <a:lnTo>
                    <a:pt x="8314" y="1169"/>
                  </a:lnTo>
                  <a:lnTo>
                    <a:pt x="8410" y="1265"/>
                  </a:lnTo>
                  <a:lnTo>
                    <a:pt x="8515" y="137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16"/>
            <p:cNvSpPr/>
            <p:nvPr/>
          </p:nvSpPr>
          <p:spPr>
            <a:xfrm>
              <a:off x="4351286" y="2191211"/>
              <a:ext cx="65999" cy="113253"/>
            </a:xfrm>
            <a:custGeom>
              <a:avLst/>
              <a:gdLst/>
              <a:ahLst/>
              <a:cxnLst/>
              <a:rect l="l" t="t" r="r" b="b"/>
              <a:pathLst>
                <a:path w="1859" h="3190" extrusionOk="0">
                  <a:moveTo>
                    <a:pt x="1188" y="0"/>
                  </a:moveTo>
                  <a:lnTo>
                    <a:pt x="1093" y="19"/>
                  </a:lnTo>
                  <a:lnTo>
                    <a:pt x="987" y="48"/>
                  </a:lnTo>
                  <a:lnTo>
                    <a:pt x="891" y="86"/>
                  </a:lnTo>
                  <a:lnTo>
                    <a:pt x="796" y="134"/>
                  </a:lnTo>
                  <a:lnTo>
                    <a:pt x="690" y="211"/>
                  </a:lnTo>
                  <a:lnTo>
                    <a:pt x="595" y="287"/>
                  </a:lnTo>
                  <a:lnTo>
                    <a:pt x="499" y="393"/>
                  </a:lnTo>
                  <a:lnTo>
                    <a:pt x="403" y="508"/>
                  </a:lnTo>
                  <a:lnTo>
                    <a:pt x="317" y="642"/>
                  </a:lnTo>
                  <a:lnTo>
                    <a:pt x="240" y="795"/>
                  </a:lnTo>
                  <a:lnTo>
                    <a:pt x="164" y="967"/>
                  </a:lnTo>
                  <a:lnTo>
                    <a:pt x="96" y="1159"/>
                  </a:lnTo>
                  <a:lnTo>
                    <a:pt x="39" y="1370"/>
                  </a:lnTo>
                  <a:lnTo>
                    <a:pt x="10" y="1523"/>
                  </a:lnTo>
                  <a:lnTo>
                    <a:pt x="1" y="1676"/>
                  </a:lnTo>
                  <a:lnTo>
                    <a:pt x="1" y="1830"/>
                  </a:lnTo>
                  <a:lnTo>
                    <a:pt x="20" y="1983"/>
                  </a:lnTo>
                  <a:lnTo>
                    <a:pt x="49" y="2126"/>
                  </a:lnTo>
                  <a:lnTo>
                    <a:pt x="87" y="2270"/>
                  </a:lnTo>
                  <a:lnTo>
                    <a:pt x="135" y="2404"/>
                  </a:lnTo>
                  <a:lnTo>
                    <a:pt x="183" y="2538"/>
                  </a:lnTo>
                  <a:lnTo>
                    <a:pt x="250" y="2653"/>
                  </a:lnTo>
                  <a:lnTo>
                    <a:pt x="317" y="2768"/>
                  </a:lnTo>
                  <a:lnTo>
                    <a:pt x="393" y="2874"/>
                  </a:lnTo>
                  <a:lnTo>
                    <a:pt x="460" y="2960"/>
                  </a:lnTo>
                  <a:lnTo>
                    <a:pt x="547" y="3036"/>
                  </a:lnTo>
                  <a:lnTo>
                    <a:pt x="623" y="3103"/>
                  </a:lnTo>
                  <a:lnTo>
                    <a:pt x="700" y="3151"/>
                  </a:lnTo>
                  <a:lnTo>
                    <a:pt x="777" y="3180"/>
                  </a:lnTo>
                  <a:lnTo>
                    <a:pt x="853" y="3190"/>
                  </a:lnTo>
                  <a:lnTo>
                    <a:pt x="930" y="3190"/>
                  </a:lnTo>
                  <a:lnTo>
                    <a:pt x="997" y="3161"/>
                  </a:lnTo>
                  <a:lnTo>
                    <a:pt x="1064" y="3123"/>
                  </a:lnTo>
                  <a:lnTo>
                    <a:pt x="1131" y="3075"/>
                  </a:lnTo>
                  <a:lnTo>
                    <a:pt x="1198" y="3008"/>
                  </a:lnTo>
                  <a:lnTo>
                    <a:pt x="1255" y="2921"/>
                  </a:lnTo>
                  <a:lnTo>
                    <a:pt x="1313" y="2826"/>
                  </a:lnTo>
                  <a:lnTo>
                    <a:pt x="1370" y="2720"/>
                  </a:lnTo>
                  <a:lnTo>
                    <a:pt x="1428" y="2605"/>
                  </a:lnTo>
                  <a:lnTo>
                    <a:pt x="1533" y="2347"/>
                  </a:lnTo>
                  <a:lnTo>
                    <a:pt x="1639" y="2069"/>
                  </a:lnTo>
                  <a:lnTo>
                    <a:pt x="1734" y="1762"/>
                  </a:lnTo>
                  <a:lnTo>
                    <a:pt x="1773" y="1600"/>
                  </a:lnTo>
                  <a:lnTo>
                    <a:pt x="1811" y="1446"/>
                  </a:lnTo>
                  <a:lnTo>
                    <a:pt x="1830" y="1303"/>
                  </a:lnTo>
                  <a:lnTo>
                    <a:pt x="1849" y="1149"/>
                  </a:lnTo>
                  <a:lnTo>
                    <a:pt x="1859" y="1015"/>
                  </a:lnTo>
                  <a:lnTo>
                    <a:pt x="1859" y="881"/>
                  </a:lnTo>
                  <a:lnTo>
                    <a:pt x="1849" y="747"/>
                  </a:lnTo>
                  <a:lnTo>
                    <a:pt x="1840" y="623"/>
                  </a:lnTo>
                  <a:lnTo>
                    <a:pt x="1811" y="517"/>
                  </a:lnTo>
                  <a:lnTo>
                    <a:pt x="1782" y="412"/>
                  </a:lnTo>
                  <a:lnTo>
                    <a:pt x="1744" y="316"/>
                  </a:lnTo>
                  <a:lnTo>
                    <a:pt x="1696" y="230"/>
                  </a:lnTo>
                  <a:lnTo>
                    <a:pt x="1648" y="163"/>
                  </a:lnTo>
                  <a:lnTo>
                    <a:pt x="1581" y="105"/>
                  </a:lnTo>
                  <a:lnTo>
                    <a:pt x="1514" y="58"/>
                  </a:lnTo>
                  <a:lnTo>
                    <a:pt x="1447" y="29"/>
                  </a:lnTo>
                  <a:lnTo>
                    <a:pt x="1361" y="10"/>
                  </a:lnTo>
                  <a:lnTo>
                    <a:pt x="1275" y="0"/>
                  </a:lnTo>
                  <a:close/>
                </a:path>
              </a:pathLst>
            </a:custGeom>
            <a:solidFill>
              <a:srgbClr val="FFAF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16"/>
            <p:cNvSpPr/>
            <p:nvPr/>
          </p:nvSpPr>
          <p:spPr>
            <a:xfrm>
              <a:off x="4401272" y="2145308"/>
              <a:ext cx="55455" cy="109170"/>
            </a:xfrm>
            <a:custGeom>
              <a:avLst/>
              <a:gdLst/>
              <a:ahLst/>
              <a:cxnLst/>
              <a:rect l="l" t="t" r="r" b="b"/>
              <a:pathLst>
                <a:path w="1562" h="3075" extrusionOk="0">
                  <a:moveTo>
                    <a:pt x="1514" y="0"/>
                  </a:moveTo>
                  <a:lnTo>
                    <a:pt x="1390" y="10"/>
                  </a:lnTo>
                  <a:lnTo>
                    <a:pt x="1294" y="19"/>
                  </a:lnTo>
                  <a:lnTo>
                    <a:pt x="1188" y="48"/>
                  </a:lnTo>
                  <a:lnTo>
                    <a:pt x="1083" y="77"/>
                  </a:lnTo>
                  <a:lnTo>
                    <a:pt x="958" y="115"/>
                  </a:lnTo>
                  <a:lnTo>
                    <a:pt x="834" y="172"/>
                  </a:lnTo>
                  <a:lnTo>
                    <a:pt x="700" y="239"/>
                  </a:lnTo>
                  <a:lnTo>
                    <a:pt x="575" y="326"/>
                  </a:lnTo>
                  <a:lnTo>
                    <a:pt x="441" y="441"/>
                  </a:lnTo>
                  <a:lnTo>
                    <a:pt x="326" y="565"/>
                  </a:lnTo>
                  <a:lnTo>
                    <a:pt x="211" y="718"/>
                  </a:lnTo>
                  <a:lnTo>
                    <a:pt x="154" y="795"/>
                  </a:lnTo>
                  <a:lnTo>
                    <a:pt x="106" y="891"/>
                  </a:lnTo>
                  <a:lnTo>
                    <a:pt x="58" y="987"/>
                  </a:lnTo>
                  <a:lnTo>
                    <a:pt x="10" y="1092"/>
                  </a:lnTo>
                  <a:lnTo>
                    <a:pt x="1" y="1379"/>
                  </a:lnTo>
                  <a:lnTo>
                    <a:pt x="1" y="1676"/>
                  </a:lnTo>
                  <a:lnTo>
                    <a:pt x="10" y="2021"/>
                  </a:lnTo>
                  <a:lnTo>
                    <a:pt x="29" y="2375"/>
                  </a:lnTo>
                  <a:lnTo>
                    <a:pt x="49" y="2538"/>
                  </a:lnTo>
                  <a:lnTo>
                    <a:pt x="68" y="2691"/>
                  </a:lnTo>
                  <a:lnTo>
                    <a:pt x="96" y="2826"/>
                  </a:lnTo>
                  <a:lnTo>
                    <a:pt x="135" y="2941"/>
                  </a:lnTo>
                  <a:lnTo>
                    <a:pt x="173" y="3017"/>
                  </a:lnTo>
                  <a:lnTo>
                    <a:pt x="202" y="3046"/>
                  </a:lnTo>
                  <a:lnTo>
                    <a:pt x="231" y="3075"/>
                  </a:lnTo>
                  <a:lnTo>
                    <a:pt x="259" y="3075"/>
                  </a:lnTo>
                  <a:lnTo>
                    <a:pt x="288" y="3065"/>
                  </a:lnTo>
                  <a:lnTo>
                    <a:pt x="326" y="3036"/>
                  </a:lnTo>
                  <a:lnTo>
                    <a:pt x="374" y="2988"/>
                  </a:lnTo>
                  <a:lnTo>
                    <a:pt x="460" y="2845"/>
                  </a:lnTo>
                  <a:lnTo>
                    <a:pt x="566" y="2663"/>
                  </a:lnTo>
                  <a:lnTo>
                    <a:pt x="671" y="2433"/>
                  </a:lnTo>
                  <a:lnTo>
                    <a:pt x="786" y="2174"/>
                  </a:lnTo>
                  <a:lnTo>
                    <a:pt x="1006" y="1600"/>
                  </a:lnTo>
                  <a:lnTo>
                    <a:pt x="1217" y="1015"/>
                  </a:lnTo>
                  <a:lnTo>
                    <a:pt x="1399" y="508"/>
                  </a:lnTo>
                  <a:lnTo>
                    <a:pt x="15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16"/>
            <p:cNvSpPr/>
            <p:nvPr/>
          </p:nvSpPr>
          <p:spPr>
            <a:xfrm>
              <a:off x="4969826" y="2855300"/>
              <a:ext cx="235666" cy="113928"/>
            </a:xfrm>
            <a:custGeom>
              <a:avLst/>
              <a:gdLst/>
              <a:ahLst/>
              <a:cxnLst/>
              <a:rect l="l" t="t" r="r" b="b"/>
              <a:pathLst>
                <a:path w="6638" h="3209" extrusionOk="0">
                  <a:moveTo>
                    <a:pt x="3190" y="0"/>
                  </a:moveTo>
                  <a:lnTo>
                    <a:pt x="3113" y="10"/>
                  </a:lnTo>
                  <a:lnTo>
                    <a:pt x="3037" y="48"/>
                  </a:lnTo>
                  <a:lnTo>
                    <a:pt x="2912" y="115"/>
                  </a:lnTo>
                  <a:lnTo>
                    <a:pt x="2519" y="335"/>
                  </a:lnTo>
                  <a:lnTo>
                    <a:pt x="1466" y="968"/>
                  </a:lnTo>
                  <a:lnTo>
                    <a:pt x="0" y="1849"/>
                  </a:lnTo>
                  <a:lnTo>
                    <a:pt x="326" y="3046"/>
                  </a:lnTo>
                  <a:lnTo>
                    <a:pt x="680" y="3094"/>
                  </a:lnTo>
                  <a:lnTo>
                    <a:pt x="1073" y="3132"/>
                  </a:lnTo>
                  <a:lnTo>
                    <a:pt x="1542" y="3170"/>
                  </a:lnTo>
                  <a:lnTo>
                    <a:pt x="2040" y="3199"/>
                  </a:lnTo>
                  <a:lnTo>
                    <a:pt x="2289" y="3199"/>
                  </a:lnTo>
                  <a:lnTo>
                    <a:pt x="2538" y="3209"/>
                  </a:lnTo>
                  <a:lnTo>
                    <a:pt x="2768" y="3199"/>
                  </a:lnTo>
                  <a:lnTo>
                    <a:pt x="2979" y="3180"/>
                  </a:lnTo>
                  <a:lnTo>
                    <a:pt x="3161" y="3161"/>
                  </a:lnTo>
                  <a:lnTo>
                    <a:pt x="3324" y="3123"/>
                  </a:lnTo>
                  <a:lnTo>
                    <a:pt x="3650" y="3046"/>
                  </a:lnTo>
                  <a:lnTo>
                    <a:pt x="4052" y="2950"/>
                  </a:lnTo>
                  <a:lnTo>
                    <a:pt x="4981" y="2759"/>
                  </a:lnTo>
                  <a:lnTo>
                    <a:pt x="5450" y="2653"/>
                  </a:lnTo>
                  <a:lnTo>
                    <a:pt x="5881" y="2538"/>
                  </a:lnTo>
                  <a:lnTo>
                    <a:pt x="6082" y="2481"/>
                  </a:lnTo>
                  <a:lnTo>
                    <a:pt x="6255" y="2414"/>
                  </a:lnTo>
                  <a:lnTo>
                    <a:pt x="6408" y="2356"/>
                  </a:lnTo>
                  <a:lnTo>
                    <a:pt x="6533" y="2289"/>
                  </a:lnTo>
                  <a:lnTo>
                    <a:pt x="6561" y="2270"/>
                  </a:lnTo>
                  <a:lnTo>
                    <a:pt x="6590" y="2241"/>
                  </a:lnTo>
                  <a:lnTo>
                    <a:pt x="6619" y="2194"/>
                  </a:lnTo>
                  <a:lnTo>
                    <a:pt x="6638" y="2126"/>
                  </a:lnTo>
                  <a:lnTo>
                    <a:pt x="6638" y="2069"/>
                  </a:lnTo>
                  <a:lnTo>
                    <a:pt x="6619" y="2012"/>
                  </a:lnTo>
                  <a:lnTo>
                    <a:pt x="6580" y="1964"/>
                  </a:lnTo>
                  <a:lnTo>
                    <a:pt x="6533" y="1925"/>
                  </a:lnTo>
                  <a:lnTo>
                    <a:pt x="6494" y="1906"/>
                  </a:lnTo>
                  <a:lnTo>
                    <a:pt x="6465" y="1906"/>
                  </a:lnTo>
                  <a:lnTo>
                    <a:pt x="6092" y="1858"/>
                  </a:lnTo>
                  <a:lnTo>
                    <a:pt x="5603" y="1810"/>
                  </a:lnTo>
                  <a:lnTo>
                    <a:pt x="4473" y="1705"/>
                  </a:lnTo>
                  <a:lnTo>
                    <a:pt x="3927" y="1638"/>
                  </a:lnTo>
                  <a:lnTo>
                    <a:pt x="3678" y="1600"/>
                  </a:lnTo>
                  <a:lnTo>
                    <a:pt x="3458" y="1561"/>
                  </a:lnTo>
                  <a:lnTo>
                    <a:pt x="3276" y="1523"/>
                  </a:lnTo>
                  <a:lnTo>
                    <a:pt x="3132" y="1485"/>
                  </a:lnTo>
                  <a:lnTo>
                    <a:pt x="3075" y="1456"/>
                  </a:lnTo>
                  <a:lnTo>
                    <a:pt x="3027" y="1437"/>
                  </a:lnTo>
                  <a:lnTo>
                    <a:pt x="2998" y="1408"/>
                  </a:lnTo>
                  <a:lnTo>
                    <a:pt x="2989" y="1389"/>
                  </a:lnTo>
                  <a:lnTo>
                    <a:pt x="2979" y="1341"/>
                  </a:lnTo>
                  <a:lnTo>
                    <a:pt x="2989" y="1284"/>
                  </a:lnTo>
                  <a:lnTo>
                    <a:pt x="3017" y="1236"/>
                  </a:lnTo>
                  <a:lnTo>
                    <a:pt x="3056" y="1178"/>
                  </a:lnTo>
                  <a:lnTo>
                    <a:pt x="3113" y="1121"/>
                  </a:lnTo>
                  <a:lnTo>
                    <a:pt x="3180" y="1073"/>
                  </a:lnTo>
                  <a:lnTo>
                    <a:pt x="3343" y="958"/>
                  </a:lnTo>
                  <a:lnTo>
                    <a:pt x="3544" y="853"/>
                  </a:lnTo>
                  <a:lnTo>
                    <a:pt x="3755" y="747"/>
                  </a:lnTo>
                  <a:lnTo>
                    <a:pt x="3975" y="651"/>
                  </a:lnTo>
                  <a:lnTo>
                    <a:pt x="4176" y="565"/>
                  </a:lnTo>
                  <a:lnTo>
                    <a:pt x="4234" y="537"/>
                  </a:lnTo>
                  <a:lnTo>
                    <a:pt x="4272" y="489"/>
                  </a:lnTo>
                  <a:lnTo>
                    <a:pt x="4291" y="441"/>
                  </a:lnTo>
                  <a:lnTo>
                    <a:pt x="4301" y="383"/>
                  </a:lnTo>
                  <a:lnTo>
                    <a:pt x="4291" y="326"/>
                  </a:lnTo>
                  <a:lnTo>
                    <a:pt x="4263" y="278"/>
                  </a:lnTo>
                  <a:lnTo>
                    <a:pt x="4224" y="240"/>
                  </a:lnTo>
                  <a:lnTo>
                    <a:pt x="4167" y="211"/>
                  </a:lnTo>
                  <a:lnTo>
                    <a:pt x="3860" y="125"/>
                  </a:lnTo>
                  <a:lnTo>
                    <a:pt x="3554" y="48"/>
                  </a:lnTo>
                  <a:lnTo>
                    <a:pt x="3410" y="19"/>
                  </a:lnTo>
                  <a:lnTo>
                    <a:pt x="3286" y="0"/>
                  </a:lnTo>
                  <a:close/>
                </a:path>
              </a:pathLst>
            </a:custGeom>
            <a:solidFill>
              <a:srgbClr val="FFAF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16"/>
            <p:cNvSpPr/>
            <p:nvPr/>
          </p:nvSpPr>
          <p:spPr>
            <a:xfrm>
              <a:off x="4092516" y="2444194"/>
              <a:ext cx="542407" cy="686583"/>
            </a:xfrm>
            <a:custGeom>
              <a:avLst/>
              <a:gdLst/>
              <a:ahLst/>
              <a:cxnLst/>
              <a:rect l="l" t="t" r="r" b="b"/>
              <a:pathLst>
                <a:path w="15278" h="19339" extrusionOk="0">
                  <a:moveTo>
                    <a:pt x="4455" y="0"/>
                  </a:moveTo>
                  <a:lnTo>
                    <a:pt x="4301" y="10"/>
                  </a:lnTo>
                  <a:lnTo>
                    <a:pt x="4148" y="19"/>
                  </a:lnTo>
                  <a:lnTo>
                    <a:pt x="3995" y="29"/>
                  </a:lnTo>
                  <a:lnTo>
                    <a:pt x="3842" y="48"/>
                  </a:lnTo>
                  <a:lnTo>
                    <a:pt x="3688" y="77"/>
                  </a:lnTo>
                  <a:lnTo>
                    <a:pt x="3535" y="115"/>
                  </a:lnTo>
                  <a:lnTo>
                    <a:pt x="3382" y="153"/>
                  </a:lnTo>
                  <a:lnTo>
                    <a:pt x="3219" y="201"/>
                  </a:lnTo>
                  <a:lnTo>
                    <a:pt x="3066" y="259"/>
                  </a:lnTo>
                  <a:lnTo>
                    <a:pt x="2913" y="316"/>
                  </a:lnTo>
                  <a:lnTo>
                    <a:pt x="2750" y="383"/>
                  </a:lnTo>
                  <a:lnTo>
                    <a:pt x="2577" y="460"/>
                  </a:lnTo>
                  <a:lnTo>
                    <a:pt x="2443" y="527"/>
                  </a:lnTo>
                  <a:lnTo>
                    <a:pt x="2319" y="594"/>
                  </a:lnTo>
                  <a:lnTo>
                    <a:pt x="2194" y="671"/>
                  </a:lnTo>
                  <a:lnTo>
                    <a:pt x="2070" y="747"/>
                  </a:lnTo>
                  <a:lnTo>
                    <a:pt x="1849" y="910"/>
                  </a:lnTo>
                  <a:lnTo>
                    <a:pt x="1629" y="1102"/>
                  </a:lnTo>
                  <a:lnTo>
                    <a:pt x="1428" y="1303"/>
                  </a:lnTo>
                  <a:lnTo>
                    <a:pt x="1246" y="1523"/>
                  </a:lnTo>
                  <a:lnTo>
                    <a:pt x="1074" y="1753"/>
                  </a:lnTo>
                  <a:lnTo>
                    <a:pt x="920" y="2002"/>
                  </a:lnTo>
                  <a:lnTo>
                    <a:pt x="777" y="2261"/>
                  </a:lnTo>
                  <a:lnTo>
                    <a:pt x="652" y="2529"/>
                  </a:lnTo>
                  <a:lnTo>
                    <a:pt x="528" y="2816"/>
                  </a:lnTo>
                  <a:lnTo>
                    <a:pt x="432" y="3113"/>
                  </a:lnTo>
                  <a:lnTo>
                    <a:pt x="336" y="3420"/>
                  </a:lnTo>
                  <a:lnTo>
                    <a:pt x="259" y="3745"/>
                  </a:lnTo>
                  <a:lnTo>
                    <a:pt x="192" y="4071"/>
                  </a:lnTo>
                  <a:lnTo>
                    <a:pt x="135" y="4406"/>
                  </a:lnTo>
                  <a:lnTo>
                    <a:pt x="87" y="4761"/>
                  </a:lnTo>
                  <a:lnTo>
                    <a:pt x="49" y="5115"/>
                  </a:lnTo>
                  <a:lnTo>
                    <a:pt x="20" y="5469"/>
                  </a:lnTo>
                  <a:lnTo>
                    <a:pt x="10" y="5843"/>
                  </a:lnTo>
                  <a:lnTo>
                    <a:pt x="1" y="6216"/>
                  </a:lnTo>
                  <a:lnTo>
                    <a:pt x="1" y="6600"/>
                  </a:lnTo>
                  <a:lnTo>
                    <a:pt x="10" y="6983"/>
                  </a:lnTo>
                  <a:lnTo>
                    <a:pt x="39" y="7366"/>
                  </a:lnTo>
                  <a:lnTo>
                    <a:pt x="58" y="7758"/>
                  </a:lnTo>
                  <a:lnTo>
                    <a:pt x="97" y="8161"/>
                  </a:lnTo>
                  <a:lnTo>
                    <a:pt x="144" y="8553"/>
                  </a:lnTo>
                  <a:lnTo>
                    <a:pt x="192" y="8956"/>
                  </a:lnTo>
                  <a:lnTo>
                    <a:pt x="250" y="9358"/>
                  </a:lnTo>
                  <a:lnTo>
                    <a:pt x="307" y="9760"/>
                  </a:lnTo>
                  <a:lnTo>
                    <a:pt x="384" y="10163"/>
                  </a:lnTo>
                  <a:lnTo>
                    <a:pt x="451" y="10565"/>
                  </a:lnTo>
                  <a:lnTo>
                    <a:pt x="623" y="11360"/>
                  </a:lnTo>
                  <a:lnTo>
                    <a:pt x="805" y="12145"/>
                  </a:lnTo>
                  <a:lnTo>
                    <a:pt x="1006" y="12911"/>
                  </a:lnTo>
                  <a:lnTo>
                    <a:pt x="1217" y="13668"/>
                  </a:lnTo>
                  <a:lnTo>
                    <a:pt x="1437" y="14396"/>
                  </a:lnTo>
                  <a:lnTo>
                    <a:pt x="1667" y="15086"/>
                  </a:lnTo>
                  <a:lnTo>
                    <a:pt x="1897" y="15747"/>
                  </a:lnTo>
                  <a:lnTo>
                    <a:pt x="2137" y="16369"/>
                  </a:lnTo>
                  <a:lnTo>
                    <a:pt x="2376" y="16944"/>
                  </a:lnTo>
                  <a:lnTo>
                    <a:pt x="2606" y="17471"/>
                  </a:lnTo>
                  <a:lnTo>
                    <a:pt x="2826" y="17940"/>
                  </a:lnTo>
                  <a:lnTo>
                    <a:pt x="3047" y="18342"/>
                  </a:lnTo>
                  <a:lnTo>
                    <a:pt x="3248" y="18687"/>
                  </a:lnTo>
                  <a:lnTo>
                    <a:pt x="3344" y="18840"/>
                  </a:lnTo>
                  <a:lnTo>
                    <a:pt x="3439" y="18965"/>
                  </a:lnTo>
                  <a:lnTo>
                    <a:pt x="3526" y="19070"/>
                  </a:lnTo>
                  <a:lnTo>
                    <a:pt x="3612" y="19166"/>
                  </a:lnTo>
                  <a:lnTo>
                    <a:pt x="3688" y="19233"/>
                  </a:lnTo>
                  <a:lnTo>
                    <a:pt x="3765" y="19281"/>
                  </a:lnTo>
                  <a:lnTo>
                    <a:pt x="3851" y="19319"/>
                  </a:lnTo>
                  <a:lnTo>
                    <a:pt x="3947" y="19338"/>
                  </a:lnTo>
                  <a:lnTo>
                    <a:pt x="4052" y="19338"/>
                  </a:lnTo>
                  <a:lnTo>
                    <a:pt x="4167" y="19329"/>
                  </a:lnTo>
                  <a:lnTo>
                    <a:pt x="4301" y="19300"/>
                  </a:lnTo>
                  <a:lnTo>
                    <a:pt x="4435" y="19252"/>
                  </a:lnTo>
                  <a:lnTo>
                    <a:pt x="4589" y="19195"/>
                  </a:lnTo>
                  <a:lnTo>
                    <a:pt x="4742" y="19118"/>
                  </a:lnTo>
                  <a:lnTo>
                    <a:pt x="4914" y="19032"/>
                  </a:lnTo>
                  <a:lnTo>
                    <a:pt x="5087" y="18936"/>
                  </a:lnTo>
                  <a:lnTo>
                    <a:pt x="5269" y="18821"/>
                  </a:lnTo>
                  <a:lnTo>
                    <a:pt x="5460" y="18697"/>
                  </a:lnTo>
                  <a:lnTo>
                    <a:pt x="5853" y="18419"/>
                  </a:lnTo>
                  <a:lnTo>
                    <a:pt x="6274" y="18093"/>
                  </a:lnTo>
                  <a:lnTo>
                    <a:pt x="6725" y="17739"/>
                  </a:lnTo>
                  <a:lnTo>
                    <a:pt x="7184" y="17346"/>
                  </a:lnTo>
                  <a:lnTo>
                    <a:pt x="7663" y="16925"/>
                  </a:lnTo>
                  <a:lnTo>
                    <a:pt x="8152" y="16484"/>
                  </a:lnTo>
                  <a:lnTo>
                    <a:pt x="8650" y="16015"/>
                  </a:lnTo>
                  <a:lnTo>
                    <a:pt x="9148" y="15545"/>
                  </a:lnTo>
                  <a:lnTo>
                    <a:pt x="9655" y="15047"/>
                  </a:lnTo>
                  <a:lnTo>
                    <a:pt x="10154" y="14559"/>
                  </a:lnTo>
                  <a:lnTo>
                    <a:pt x="11140" y="13553"/>
                  </a:lnTo>
                  <a:lnTo>
                    <a:pt x="12079" y="12586"/>
                  </a:lnTo>
                  <a:lnTo>
                    <a:pt x="12950" y="11666"/>
                  </a:lnTo>
                  <a:lnTo>
                    <a:pt x="13717" y="10833"/>
                  </a:lnTo>
                  <a:lnTo>
                    <a:pt x="14358" y="10134"/>
                  </a:lnTo>
                  <a:lnTo>
                    <a:pt x="14847" y="9588"/>
                  </a:lnTo>
                  <a:lnTo>
                    <a:pt x="15278" y="9119"/>
                  </a:lnTo>
                  <a:lnTo>
                    <a:pt x="15249" y="8917"/>
                  </a:lnTo>
                  <a:lnTo>
                    <a:pt x="15211" y="8726"/>
                  </a:lnTo>
                  <a:lnTo>
                    <a:pt x="15153" y="8544"/>
                  </a:lnTo>
                  <a:lnTo>
                    <a:pt x="15077" y="8371"/>
                  </a:lnTo>
                  <a:lnTo>
                    <a:pt x="15000" y="8209"/>
                  </a:lnTo>
                  <a:lnTo>
                    <a:pt x="14904" y="8046"/>
                  </a:lnTo>
                  <a:lnTo>
                    <a:pt x="14799" y="7902"/>
                  </a:lnTo>
                  <a:lnTo>
                    <a:pt x="14694" y="7768"/>
                  </a:lnTo>
                  <a:lnTo>
                    <a:pt x="14579" y="7644"/>
                  </a:lnTo>
                  <a:lnTo>
                    <a:pt x="14473" y="7519"/>
                  </a:lnTo>
                  <a:lnTo>
                    <a:pt x="14358" y="7414"/>
                  </a:lnTo>
                  <a:lnTo>
                    <a:pt x="14253" y="7327"/>
                  </a:lnTo>
                  <a:lnTo>
                    <a:pt x="14052" y="7174"/>
                  </a:lnTo>
                  <a:lnTo>
                    <a:pt x="13889" y="7069"/>
                  </a:lnTo>
                  <a:lnTo>
                    <a:pt x="7280" y="11724"/>
                  </a:lnTo>
                  <a:lnTo>
                    <a:pt x="7318" y="11293"/>
                  </a:lnTo>
                  <a:lnTo>
                    <a:pt x="7376" y="10891"/>
                  </a:lnTo>
                  <a:lnTo>
                    <a:pt x="7443" y="10507"/>
                  </a:lnTo>
                  <a:lnTo>
                    <a:pt x="7520" y="10153"/>
                  </a:lnTo>
                  <a:lnTo>
                    <a:pt x="7606" y="9799"/>
                  </a:lnTo>
                  <a:lnTo>
                    <a:pt x="7692" y="9454"/>
                  </a:lnTo>
                  <a:lnTo>
                    <a:pt x="7893" y="8783"/>
                  </a:lnTo>
                  <a:lnTo>
                    <a:pt x="8113" y="8084"/>
                  </a:lnTo>
                  <a:lnTo>
                    <a:pt x="8219" y="7720"/>
                  </a:lnTo>
                  <a:lnTo>
                    <a:pt x="8334" y="7337"/>
                  </a:lnTo>
                  <a:lnTo>
                    <a:pt x="8439" y="6925"/>
                  </a:lnTo>
                  <a:lnTo>
                    <a:pt x="8544" y="6485"/>
                  </a:lnTo>
                  <a:lnTo>
                    <a:pt x="8650" y="6015"/>
                  </a:lnTo>
                  <a:lnTo>
                    <a:pt x="8746" y="5508"/>
                  </a:lnTo>
                  <a:lnTo>
                    <a:pt x="8793" y="5182"/>
                  </a:lnTo>
                  <a:lnTo>
                    <a:pt x="8813" y="4866"/>
                  </a:lnTo>
                  <a:lnTo>
                    <a:pt x="8813" y="4540"/>
                  </a:lnTo>
                  <a:lnTo>
                    <a:pt x="8803" y="4234"/>
                  </a:lnTo>
                  <a:lnTo>
                    <a:pt x="8765" y="3927"/>
                  </a:lnTo>
                  <a:lnTo>
                    <a:pt x="8707" y="3621"/>
                  </a:lnTo>
                  <a:lnTo>
                    <a:pt x="8631" y="3324"/>
                  </a:lnTo>
                  <a:lnTo>
                    <a:pt x="8535" y="3036"/>
                  </a:lnTo>
                  <a:lnTo>
                    <a:pt x="8420" y="2759"/>
                  </a:lnTo>
                  <a:lnTo>
                    <a:pt x="8295" y="2491"/>
                  </a:lnTo>
                  <a:lnTo>
                    <a:pt x="8152" y="2222"/>
                  </a:lnTo>
                  <a:lnTo>
                    <a:pt x="7998" y="1973"/>
                  </a:lnTo>
                  <a:lnTo>
                    <a:pt x="7826" y="1734"/>
                  </a:lnTo>
                  <a:lnTo>
                    <a:pt x="7644" y="1504"/>
                  </a:lnTo>
                  <a:lnTo>
                    <a:pt x="7443" y="1293"/>
                  </a:lnTo>
                  <a:lnTo>
                    <a:pt x="7232" y="1092"/>
                  </a:lnTo>
                  <a:lnTo>
                    <a:pt x="7012" y="901"/>
                  </a:lnTo>
                  <a:lnTo>
                    <a:pt x="6772" y="728"/>
                  </a:lnTo>
                  <a:lnTo>
                    <a:pt x="6533" y="575"/>
                  </a:lnTo>
                  <a:lnTo>
                    <a:pt x="6274" y="441"/>
                  </a:lnTo>
                  <a:lnTo>
                    <a:pt x="6016" y="316"/>
                  </a:lnTo>
                  <a:lnTo>
                    <a:pt x="5748" y="211"/>
                  </a:lnTo>
                  <a:lnTo>
                    <a:pt x="5470" y="134"/>
                  </a:lnTo>
                  <a:lnTo>
                    <a:pt x="5183" y="67"/>
                  </a:lnTo>
                  <a:lnTo>
                    <a:pt x="4895" y="29"/>
                  </a:lnTo>
                  <a:lnTo>
                    <a:pt x="459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16"/>
            <p:cNvSpPr/>
            <p:nvPr/>
          </p:nvSpPr>
          <p:spPr>
            <a:xfrm>
              <a:off x="3891223" y="3263673"/>
              <a:ext cx="1204138" cy="596833"/>
            </a:xfrm>
            <a:custGeom>
              <a:avLst/>
              <a:gdLst/>
              <a:ahLst/>
              <a:cxnLst/>
              <a:rect l="l" t="t" r="r" b="b"/>
              <a:pathLst>
                <a:path w="33917" h="16811" extrusionOk="0">
                  <a:moveTo>
                    <a:pt x="13314" y="0"/>
                  </a:moveTo>
                  <a:lnTo>
                    <a:pt x="12644" y="125"/>
                  </a:lnTo>
                  <a:lnTo>
                    <a:pt x="11887" y="278"/>
                  </a:lnTo>
                  <a:lnTo>
                    <a:pt x="10910" y="489"/>
                  </a:lnTo>
                  <a:lnTo>
                    <a:pt x="9761" y="748"/>
                  </a:lnTo>
                  <a:lnTo>
                    <a:pt x="9138" y="901"/>
                  </a:lnTo>
                  <a:lnTo>
                    <a:pt x="8496" y="1064"/>
                  </a:lnTo>
                  <a:lnTo>
                    <a:pt x="7835" y="1236"/>
                  </a:lnTo>
                  <a:lnTo>
                    <a:pt x="7165" y="1428"/>
                  </a:lnTo>
                  <a:lnTo>
                    <a:pt x="6485" y="1629"/>
                  </a:lnTo>
                  <a:lnTo>
                    <a:pt x="5814" y="1839"/>
                  </a:lnTo>
                  <a:lnTo>
                    <a:pt x="5144" y="2060"/>
                  </a:lnTo>
                  <a:lnTo>
                    <a:pt x="4493" y="2290"/>
                  </a:lnTo>
                  <a:lnTo>
                    <a:pt x="3861" y="2529"/>
                  </a:lnTo>
                  <a:lnTo>
                    <a:pt x="3248" y="2778"/>
                  </a:lnTo>
                  <a:lnTo>
                    <a:pt x="2960" y="2912"/>
                  </a:lnTo>
                  <a:lnTo>
                    <a:pt x="2673" y="3046"/>
                  </a:lnTo>
                  <a:lnTo>
                    <a:pt x="2405" y="3180"/>
                  </a:lnTo>
                  <a:lnTo>
                    <a:pt x="2146" y="3314"/>
                  </a:lnTo>
                  <a:lnTo>
                    <a:pt x="1887" y="3449"/>
                  </a:lnTo>
                  <a:lnTo>
                    <a:pt x="1658" y="3592"/>
                  </a:lnTo>
                  <a:lnTo>
                    <a:pt x="1428" y="3736"/>
                  </a:lnTo>
                  <a:lnTo>
                    <a:pt x="1217" y="3880"/>
                  </a:lnTo>
                  <a:lnTo>
                    <a:pt x="1016" y="4023"/>
                  </a:lnTo>
                  <a:lnTo>
                    <a:pt x="834" y="4177"/>
                  </a:lnTo>
                  <a:lnTo>
                    <a:pt x="671" y="4330"/>
                  </a:lnTo>
                  <a:lnTo>
                    <a:pt x="518" y="4483"/>
                  </a:lnTo>
                  <a:lnTo>
                    <a:pt x="384" y="4636"/>
                  </a:lnTo>
                  <a:lnTo>
                    <a:pt x="269" y="4790"/>
                  </a:lnTo>
                  <a:lnTo>
                    <a:pt x="173" y="4952"/>
                  </a:lnTo>
                  <a:lnTo>
                    <a:pt x="106" y="5115"/>
                  </a:lnTo>
                  <a:lnTo>
                    <a:pt x="48" y="5278"/>
                  </a:lnTo>
                  <a:lnTo>
                    <a:pt x="10" y="5441"/>
                  </a:lnTo>
                  <a:lnTo>
                    <a:pt x="1" y="5604"/>
                  </a:lnTo>
                  <a:lnTo>
                    <a:pt x="10" y="5690"/>
                  </a:lnTo>
                  <a:lnTo>
                    <a:pt x="20" y="5776"/>
                  </a:lnTo>
                  <a:lnTo>
                    <a:pt x="29" y="5853"/>
                  </a:lnTo>
                  <a:lnTo>
                    <a:pt x="48" y="5939"/>
                  </a:lnTo>
                  <a:lnTo>
                    <a:pt x="77" y="6025"/>
                  </a:lnTo>
                  <a:lnTo>
                    <a:pt x="115" y="6111"/>
                  </a:lnTo>
                  <a:lnTo>
                    <a:pt x="202" y="6284"/>
                  </a:lnTo>
                  <a:lnTo>
                    <a:pt x="307" y="6456"/>
                  </a:lnTo>
                  <a:lnTo>
                    <a:pt x="259" y="6743"/>
                  </a:lnTo>
                  <a:lnTo>
                    <a:pt x="230" y="7012"/>
                  </a:lnTo>
                  <a:lnTo>
                    <a:pt x="221" y="7280"/>
                  </a:lnTo>
                  <a:lnTo>
                    <a:pt x="221" y="7529"/>
                  </a:lnTo>
                  <a:lnTo>
                    <a:pt x="240" y="7778"/>
                  </a:lnTo>
                  <a:lnTo>
                    <a:pt x="269" y="8008"/>
                  </a:lnTo>
                  <a:lnTo>
                    <a:pt x="317" y="8238"/>
                  </a:lnTo>
                  <a:lnTo>
                    <a:pt x="374" y="8458"/>
                  </a:lnTo>
                  <a:lnTo>
                    <a:pt x="451" y="8669"/>
                  </a:lnTo>
                  <a:lnTo>
                    <a:pt x="547" y="8870"/>
                  </a:lnTo>
                  <a:lnTo>
                    <a:pt x="642" y="9061"/>
                  </a:lnTo>
                  <a:lnTo>
                    <a:pt x="757" y="9253"/>
                  </a:lnTo>
                  <a:lnTo>
                    <a:pt x="882" y="9425"/>
                  </a:lnTo>
                  <a:lnTo>
                    <a:pt x="1025" y="9598"/>
                  </a:lnTo>
                  <a:lnTo>
                    <a:pt x="1169" y="9761"/>
                  </a:lnTo>
                  <a:lnTo>
                    <a:pt x="1332" y="9914"/>
                  </a:lnTo>
                  <a:lnTo>
                    <a:pt x="1504" y="10067"/>
                  </a:lnTo>
                  <a:lnTo>
                    <a:pt x="1677" y="10211"/>
                  </a:lnTo>
                  <a:lnTo>
                    <a:pt x="1868" y="10345"/>
                  </a:lnTo>
                  <a:lnTo>
                    <a:pt x="2069" y="10469"/>
                  </a:lnTo>
                  <a:lnTo>
                    <a:pt x="2271" y="10594"/>
                  </a:lnTo>
                  <a:lnTo>
                    <a:pt x="2491" y="10709"/>
                  </a:lnTo>
                  <a:lnTo>
                    <a:pt x="2711" y="10824"/>
                  </a:lnTo>
                  <a:lnTo>
                    <a:pt x="2941" y="10929"/>
                  </a:lnTo>
                  <a:lnTo>
                    <a:pt x="3180" y="11025"/>
                  </a:lnTo>
                  <a:lnTo>
                    <a:pt x="3420" y="11121"/>
                  </a:lnTo>
                  <a:lnTo>
                    <a:pt x="3669" y="11207"/>
                  </a:lnTo>
                  <a:lnTo>
                    <a:pt x="3918" y="11293"/>
                  </a:lnTo>
                  <a:lnTo>
                    <a:pt x="4177" y="11370"/>
                  </a:lnTo>
                  <a:lnTo>
                    <a:pt x="4435" y="11446"/>
                  </a:lnTo>
                  <a:lnTo>
                    <a:pt x="4972" y="11580"/>
                  </a:lnTo>
                  <a:lnTo>
                    <a:pt x="5527" y="11705"/>
                  </a:lnTo>
                  <a:lnTo>
                    <a:pt x="6083" y="11810"/>
                  </a:lnTo>
                  <a:lnTo>
                    <a:pt x="6638" y="11896"/>
                  </a:lnTo>
                  <a:lnTo>
                    <a:pt x="7203" y="11983"/>
                  </a:lnTo>
                  <a:lnTo>
                    <a:pt x="7768" y="12050"/>
                  </a:lnTo>
                  <a:lnTo>
                    <a:pt x="8324" y="12107"/>
                  </a:lnTo>
                  <a:lnTo>
                    <a:pt x="9397" y="12213"/>
                  </a:lnTo>
                  <a:lnTo>
                    <a:pt x="10412" y="12299"/>
                  </a:lnTo>
                  <a:lnTo>
                    <a:pt x="11331" y="12375"/>
                  </a:lnTo>
                  <a:lnTo>
                    <a:pt x="11743" y="12423"/>
                  </a:lnTo>
                  <a:lnTo>
                    <a:pt x="12126" y="12462"/>
                  </a:lnTo>
                  <a:lnTo>
                    <a:pt x="12471" y="12519"/>
                  </a:lnTo>
                  <a:lnTo>
                    <a:pt x="12768" y="12567"/>
                  </a:lnTo>
                  <a:lnTo>
                    <a:pt x="13898" y="12806"/>
                  </a:lnTo>
                  <a:lnTo>
                    <a:pt x="15393" y="13132"/>
                  </a:lnTo>
                  <a:lnTo>
                    <a:pt x="16235" y="13324"/>
                  </a:lnTo>
                  <a:lnTo>
                    <a:pt x="17117" y="13525"/>
                  </a:lnTo>
                  <a:lnTo>
                    <a:pt x="18007" y="13755"/>
                  </a:lnTo>
                  <a:lnTo>
                    <a:pt x="18889" y="13985"/>
                  </a:lnTo>
                  <a:lnTo>
                    <a:pt x="19760" y="14234"/>
                  </a:lnTo>
                  <a:lnTo>
                    <a:pt x="20182" y="14358"/>
                  </a:lnTo>
                  <a:lnTo>
                    <a:pt x="20584" y="14492"/>
                  </a:lnTo>
                  <a:lnTo>
                    <a:pt x="20977" y="14626"/>
                  </a:lnTo>
                  <a:lnTo>
                    <a:pt x="21350" y="14760"/>
                  </a:lnTo>
                  <a:lnTo>
                    <a:pt x="21695" y="14894"/>
                  </a:lnTo>
                  <a:lnTo>
                    <a:pt x="22030" y="15029"/>
                  </a:lnTo>
                  <a:lnTo>
                    <a:pt x="22337" y="15172"/>
                  </a:lnTo>
                  <a:lnTo>
                    <a:pt x="22614" y="15306"/>
                  </a:lnTo>
                  <a:lnTo>
                    <a:pt x="22854" y="15450"/>
                  </a:lnTo>
                  <a:lnTo>
                    <a:pt x="23074" y="15594"/>
                  </a:lnTo>
                  <a:lnTo>
                    <a:pt x="23256" y="15737"/>
                  </a:lnTo>
                  <a:lnTo>
                    <a:pt x="23333" y="15804"/>
                  </a:lnTo>
                  <a:lnTo>
                    <a:pt x="23400" y="15871"/>
                  </a:lnTo>
                  <a:lnTo>
                    <a:pt x="23457" y="15948"/>
                  </a:lnTo>
                  <a:lnTo>
                    <a:pt x="23505" y="16015"/>
                  </a:lnTo>
                  <a:lnTo>
                    <a:pt x="23534" y="16092"/>
                  </a:lnTo>
                  <a:lnTo>
                    <a:pt x="23563" y="16159"/>
                  </a:lnTo>
                  <a:lnTo>
                    <a:pt x="23601" y="16245"/>
                  </a:lnTo>
                  <a:lnTo>
                    <a:pt x="23649" y="16331"/>
                  </a:lnTo>
                  <a:lnTo>
                    <a:pt x="23706" y="16398"/>
                  </a:lnTo>
                  <a:lnTo>
                    <a:pt x="23783" y="16465"/>
                  </a:lnTo>
                  <a:lnTo>
                    <a:pt x="23869" y="16532"/>
                  </a:lnTo>
                  <a:lnTo>
                    <a:pt x="23965" y="16590"/>
                  </a:lnTo>
                  <a:lnTo>
                    <a:pt x="24080" y="16638"/>
                  </a:lnTo>
                  <a:lnTo>
                    <a:pt x="24204" y="16676"/>
                  </a:lnTo>
                  <a:lnTo>
                    <a:pt x="24338" y="16714"/>
                  </a:lnTo>
                  <a:lnTo>
                    <a:pt x="24482" y="16743"/>
                  </a:lnTo>
                  <a:lnTo>
                    <a:pt x="24635" y="16772"/>
                  </a:lnTo>
                  <a:lnTo>
                    <a:pt x="24798" y="16791"/>
                  </a:lnTo>
                  <a:lnTo>
                    <a:pt x="24971" y="16800"/>
                  </a:lnTo>
                  <a:lnTo>
                    <a:pt x="25153" y="16810"/>
                  </a:lnTo>
                  <a:lnTo>
                    <a:pt x="25536" y="16810"/>
                  </a:lnTo>
                  <a:lnTo>
                    <a:pt x="25948" y="16781"/>
                  </a:lnTo>
                  <a:lnTo>
                    <a:pt x="26388" y="16733"/>
                  </a:lnTo>
                  <a:lnTo>
                    <a:pt x="26838" y="16666"/>
                  </a:lnTo>
                  <a:lnTo>
                    <a:pt x="27317" y="16580"/>
                  </a:lnTo>
                  <a:lnTo>
                    <a:pt x="27796" y="16475"/>
                  </a:lnTo>
                  <a:lnTo>
                    <a:pt x="28285" y="16350"/>
                  </a:lnTo>
                  <a:lnTo>
                    <a:pt x="28783" y="16207"/>
                  </a:lnTo>
                  <a:lnTo>
                    <a:pt x="29271" y="16044"/>
                  </a:lnTo>
                  <a:lnTo>
                    <a:pt x="29760" y="15862"/>
                  </a:lnTo>
                  <a:lnTo>
                    <a:pt x="30239" y="15661"/>
                  </a:lnTo>
                  <a:lnTo>
                    <a:pt x="30708" y="15440"/>
                  </a:lnTo>
                  <a:lnTo>
                    <a:pt x="31158" y="15211"/>
                  </a:lnTo>
                  <a:lnTo>
                    <a:pt x="31378" y="15096"/>
                  </a:lnTo>
                  <a:lnTo>
                    <a:pt x="31589" y="14961"/>
                  </a:lnTo>
                  <a:lnTo>
                    <a:pt x="31800" y="14837"/>
                  </a:lnTo>
                  <a:lnTo>
                    <a:pt x="32001" y="14703"/>
                  </a:lnTo>
                  <a:lnTo>
                    <a:pt x="32193" y="14569"/>
                  </a:lnTo>
                  <a:lnTo>
                    <a:pt x="32375" y="14425"/>
                  </a:lnTo>
                  <a:lnTo>
                    <a:pt x="32556" y="14281"/>
                  </a:lnTo>
                  <a:lnTo>
                    <a:pt x="32729" y="14138"/>
                  </a:lnTo>
                  <a:lnTo>
                    <a:pt x="32882" y="13985"/>
                  </a:lnTo>
                  <a:lnTo>
                    <a:pt x="33035" y="13831"/>
                  </a:lnTo>
                  <a:lnTo>
                    <a:pt x="33179" y="13678"/>
                  </a:lnTo>
                  <a:lnTo>
                    <a:pt x="33304" y="13515"/>
                  </a:lnTo>
                  <a:lnTo>
                    <a:pt x="33428" y="13362"/>
                  </a:lnTo>
                  <a:lnTo>
                    <a:pt x="33533" y="13190"/>
                  </a:lnTo>
                  <a:lnTo>
                    <a:pt x="33629" y="13027"/>
                  </a:lnTo>
                  <a:lnTo>
                    <a:pt x="33706" y="12854"/>
                  </a:lnTo>
                  <a:lnTo>
                    <a:pt x="33782" y="12682"/>
                  </a:lnTo>
                  <a:lnTo>
                    <a:pt x="33830" y="12500"/>
                  </a:lnTo>
                  <a:lnTo>
                    <a:pt x="33878" y="12318"/>
                  </a:lnTo>
                  <a:lnTo>
                    <a:pt x="33907" y="12136"/>
                  </a:lnTo>
                  <a:lnTo>
                    <a:pt x="33917" y="11954"/>
                  </a:lnTo>
                  <a:lnTo>
                    <a:pt x="33917" y="11772"/>
                  </a:lnTo>
                  <a:lnTo>
                    <a:pt x="33897" y="11580"/>
                  </a:lnTo>
                  <a:lnTo>
                    <a:pt x="33859" y="11389"/>
                  </a:lnTo>
                  <a:lnTo>
                    <a:pt x="33821" y="11245"/>
                  </a:lnTo>
                  <a:lnTo>
                    <a:pt x="33782" y="11101"/>
                  </a:lnTo>
                  <a:lnTo>
                    <a:pt x="33735" y="10958"/>
                  </a:lnTo>
                  <a:lnTo>
                    <a:pt x="33677" y="10805"/>
                  </a:lnTo>
                  <a:lnTo>
                    <a:pt x="33543" y="10517"/>
                  </a:lnTo>
                  <a:lnTo>
                    <a:pt x="33390" y="10239"/>
                  </a:lnTo>
                  <a:lnTo>
                    <a:pt x="33217" y="9952"/>
                  </a:lnTo>
                  <a:lnTo>
                    <a:pt x="33026" y="9665"/>
                  </a:lnTo>
                  <a:lnTo>
                    <a:pt x="32806" y="9387"/>
                  </a:lnTo>
                  <a:lnTo>
                    <a:pt x="32566" y="9109"/>
                  </a:lnTo>
                  <a:lnTo>
                    <a:pt x="32307" y="8841"/>
                  </a:lnTo>
                  <a:lnTo>
                    <a:pt x="32039" y="8563"/>
                  </a:lnTo>
                  <a:lnTo>
                    <a:pt x="31742" y="8295"/>
                  </a:lnTo>
                  <a:lnTo>
                    <a:pt x="31436" y="8027"/>
                  </a:lnTo>
                  <a:lnTo>
                    <a:pt x="31110" y="7759"/>
                  </a:lnTo>
                  <a:lnTo>
                    <a:pt x="30765" y="7500"/>
                  </a:lnTo>
                  <a:lnTo>
                    <a:pt x="30411" y="7242"/>
                  </a:lnTo>
                  <a:lnTo>
                    <a:pt x="30047" y="6983"/>
                  </a:lnTo>
                  <a:lnTo>
                    <a:pt x="29664" y="6734"/>
                  </a:lnTo>
                  <a:lnTo>
                    <a:pt x="29281" y="6475"/>
                  </a:lnTo>
                  <a:lnTo>
                    <a:pt x="28878" y="6236"/>
                  </a:lnTo>
                  <a:lnTo>
                    <a:pt x="28467" y="5987"/>
                  </a:lnTo>
                  <a:lnTo>
                    <a:pt x="28045" y="5747"/>
                  </a:lnTo>
                  <a:lnTo>
                    <a:pt x="27614" y="5508"/>
                  </a:lnTo>
                  <a:lnTo>
                    <a:pt x="27174" y="5278"/>
                  </a:lnTo>
                  <a:lnTo>
                    <a:pt x="26733" y="5048"/>
                  </a:lnTo>
                  <a:lnTo>
                    <a:pt x="26283" y="4828"/>
                  </a:lnTo>
                  <a:lnTo>
                    <a:pt x="25833" y="4608"/>
                  </a:lnTo>
                  <a:lnTo>
                    <a:pt x="24913" y="4167"/>
                  </a:lnTo>
                  <a:lnTo>
                    <a:pt x="23984" y="3755"/>
                  </a:lnTo>
                  <a:lnTo>
                    <a:pt x="23055" y="3362"/>
                  </a:lnTo>
                  <a:lnTo>
                    <a:pt x="22126" y="2979"/>
                  </a:lnTo>
                  <a:lnTo>
                    <a:pt x="21206" y="2625"/>
                  </a:lnTo>
                  <a:lnTo>
                    <a:pt x="20316" y="2280"/>
                  </a:lnTo>
                  <a:lnTo>
                    <a:pt x="19434" y="1964"/>
                  </a:lnTo>
                  <a:lnTo>
                    <a:pt x="18592" y="1667"/>
                  </a:lnTo>
                  <a:lnTo>
                    <a:pt x="17787" y="1389"/>
                  </a:lnTo>
                  <a:lnTo>
                    <a:pt x="17030" y="1131"/>
                  </a:lnTo>
                  <a:lnTo>
                    <a:pt x="16322" y="901"/>
                  </a:lnTo>
                  <a:lnTo>
                    <a:pt x="15086" y="518"/>
                  </a:lnTo>
                  <a:lnTo>
                    <a:pt x="14138" y="230"/>
                  </a:lnTo>
                  <a:lnTo>
                    <a:pt x="13525" y="58"/>
                  </a:lnTo>
                  <a:lnTo>
                    <a:pt x="1331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16"/>
            <p:cNvSpPr/>
            <p:nvPr/>
          </p:nvSpPr>
          <p:spPr>
            <a:xfrm>
              <a:off x="3800446" y="2426514"/>
              <a:ext cx="754570" cy="1205842"/>
            </a:xfrm>
            <a:custGeom>
              <a:avLst/>
              <a:gdLst/>
              <a:ahLst/>
              <a:cxnLst/>
              <a:rect l="l" t="t" r="r" b="b"/>
              <a:pathLst>
                <a:path w="21254" h="33965" extrusionOk="0">
                  <a:moveTo>
                    <a:pt x="10709" y="0"/>
                  </a:moveTo>
                  <a:lnTo>
                    <a:pt x="10431" y="10"/>
                  </a:lnTo>
                  <a:lnTo>
                    <a:pt x="10134" y="10"/>
                  </a:lnTo>
                  <a:lnTo>
                    <a:pt x="9846" y="29"/>
                  </a:lnTo>
                  <a:lnTo>
                    <a:pt x="9550" y="58"/>
                  </a:lnTo>
                  <a:lnTo>
                    <a:pt x="9253" y="96"/>
                  </a:lnTo>
                  <a:lnTo>
                    <a:pt x="8956" y="144"/>
                  </a:lnTo>
                  <a:lnTo>
                    <a:pt x="8649" y="201"/>
                  </a:lnTo>
                  <a:lnTo>
                    <a:pt x="8352" y="268"/>
                  </a:lnTo>
                  <a:lnTo>
                    <a:pt x="8046" y="345"/>
                  </a:lnTo>
                  <a:lnTo>
                    <a:pt x="7749" y="441"/>
                  </a:lnTo>
                  <a:lnTo>
                    <a:pt x="7442" y="556"/>
                  </a:lnTo>
                  <a:lnTo>
                    <a:pt x="7136" y="671"/>
                  </a:lnTo>
                  <a:lnTo>
                    <a:pt x="6839" y="814"/>
                  </a:lnTo>
                  <a:lnTo>
                    <a:pt x="6542" y="958"/>
                  </a:lnTo>
                  <a:lnTo>
                    <a:pt x="6236" y="1130"/>
                  </a:lnTo>
                  <a:lnTo>
                    <a:pt x="5939" y="1312"/>
                  </a:lnTo>
                  <a:lnTo>
                    <a:pt x="5651" y="1513"/>
                  </a:lnTo>
                  <a:lnTo>
                    <a:pt x="5354" y="1734"/>
                  </a:lnTo>
                  <a:lnTo>
                    <a:pt x="5067" y="1973"/>
                  </a:lnTo>
                  <a:lnTo>
                    <a:pt x="4789" y="2232"/>
                  </a:lnTo>
                  <a:lnTo>
                    <a:pt x="4502" y="2510"/>
                  </a:lnTo>
                  <a:lnTo>
                    <a:pt x="4234" y="2807"/>
                  </a:lnTo>
                  <a:lnTo>
                    <a:pt x="3956" y="3123"/>
                  </a:lnTo>
                  <a:lnTo>
                    <a:pt x="3697" y="3467"/>
                  </a:lnTo>
                  <a:lnTo>
                    <a:pt x="3439" y="3831"/>
                  </a:lnTo>
                  <a:lnTo>
                    <a:pt x="3180" y="4215"/>
                  </a:lnTo>
                  <a:lnTo>
                    <a:pt x="2931" y="4626"/>
                  </a:lnTo>
                  <a:lnTo>
                    <a:pt x="2692" y="5057"/>
                  </a:lnTo>
                  <a:lnTo>
                    <a:pt x="2462" y="5517"/>
                  </a:lnTo>
                  <a:lnTo>
                    <a:pt x="2241" y="5996"/>
                  </a:lnTo>
                  <a:lnTo>
                    <a:pt x="2021" y="6513"/>
                  </a:lnTo>
                  <a:lnTo>
                    <a:pt x="1810" y="7050"/>
                  </a:lnTo>
                  <a:lnTo>
                    <a:pt x="1619" y="7605"/>
                  </a:lnTo>
                  <a:lnTo>
                    <a:pt x="1427" y="8199"/>
                  </a:lnTo>
                  <a:lnTo>
                    <a:pt x="1245" y="8822"/>
                  </a:lnTo>
                  <a:lnTo>
                    <a:pt x="1083" y="9473"/>
                  </a:lnTo>
                  <a:lnTo>
                    <a:pt x="920" y="10153"/>
                  </a:lnTo>
                  <a:lnTo>
                    <a:pt x="776" y="10862"/>
                  </a:lnTo>
                  <a:lnTo>
                    <a:pt x="642" y="11609"/>
                  </a:lnTo>
                  <a:lnTo>
                    <a:pt x="517" y="12375"/>
                  </a:lnTo>
                  <a:lnTo>
                    <a:pt x="402" y="13180"/>
                  </a:lnTo>
                  <a:lnTo>
                    <a:pt x="307" y="14022"/>
                  </a:lnTo>
                  <a:lnTo>
                    <a:pt x="220" y="14894"/>
                  </a:lnTo>
                  <a:lnTo>
                    <a:pt x="144" y="15804"/>
                  </a:lnTo>
                  <a:lnTo>
                    <a:pt x="86" y="16743"/>
                  </a:lnTo>
                  <a:lnTo>
                    <a:pt x="48" y="17720"/>
                  </a:lnTo>
                  <a:lnTo>
                    <a:pt x="19" y="18735"/>
                  </a:lnTo>
                  <a:lnTo>
                    <a:pt x="0" y="19645"/>
                  </a:lnTo>
                  <a:lnTo>
                    <a:pt x="0" y="20516"/>
                  </a:lnTo>
                  <a:lnTo>
                    <a:pt x="19" y="21350"/>
                  </a:lnTo>
                  <a:lnTo>
                    <a:pt x="39" y="22135"/>
                  </a:lnTo>
                  <a:lnTo>
                    <a:pt x="77" y="22892"/>
                  </a:lnTo>
                  <a:lnTo>
                    <a:pt x="115" y="23601"/>
                  </a:lnTo>
                  <a:lnTo>
                    <a:pt x="173" y="24271"/>
                  </a:lnTo>
                  <a:lnTo>
                    <a:pt x="230" y="24913"/>
                  </a:lnTo>
                  <a:lnTo>
                    <a:pt x="297" y="25507"/>
                  </a:lnTo>
                  <a:lnTo>
                    <a:pt x="374" y="26072"/>
                  </a:lnTo>
                  <a:lnTo>
                    <a:pt x="460" y="26608"/>
                  </a:lnTo>
                  <a:lnTo>
                    <a:pt x="546" y="27106"/>
                  </a:lnTo>
                  <a:lnTo>
                    <a:pt x="632" y="27566"/>
                  </a:lnTo>
                  <a:lnTo>
                    <a:pt x="728" y="28007"/>
                  </a:lnTo>
                  <a:lnTo>
                    <a:pt x="824" y="28409"/>
                  </a:lnTo>
                  <a:lnTo>
                    <a:pt x="920" y="28773"/>
                  </a:lnTo>
                  <a:lnTo>
                    <a:pt x="1006" y="29079"/>
                  </a:lnTo>
                  <a:lnTo>
                    <a:pt x="1121" y="29376"/>
                  </a:lnTo>
                  <a:lnTo>
                    <a:pt x="1236" y="29664"/>
                  </a:lnTo>
                  <a:lnTo>
                    <a:pt x="1379" y="29941"/>
                  </a:lnTo>
                  <a:lnTo>
                    <a:pt x="1533" y="30210"/>
                  </a:lnTo>
                  <a:lnTo>
                    <a:pt x="1705" y="30468"/>
                  </a:lnTo>
                  <a:lnTo>
                    <a:pt x="1887" y="30717"/>
                  </a:lnTo>
                  <a:lnTo>
                    <a:pt x="2079" y="30957"/>
                  </a:lnTo>
                  <a:lnTo>
                    <a:pt x="2289" y="31186"/>
                  </a:lnTo>
                  <a:lnTo>
                    <a:pt x="2510" y="31407"/>
                  </a:lnTo>
                  <a:lnTo>
                    <a:pt x="2740" y="31608"/>
                  </a:lnTo>
                  <a:lnTo>
                    <a:pt x="2989" y="31799"/>
                  </a:lnTo>
                  <a:lnTo>
                    <a:pt x="3238" y="31981"/>
                  </a:lnTo>
                  <a:lnTo>
                    <a:pt x="3506" y="32144"/>
                  </a:lnTo>
                  <a:lnTo>
                    <a:pt x="3784" y="32298"/>
                  </a:lnTo>
                  <a:lnTo>
                    <a:pt x="4061" y="32432"/>
                  </a:lnTo>
                  <a:lnTo>
                    <a:pt x="4626" y="32671"/>
                  </a:lnTo>
                  <a:lnTo>
                    <a:pt x="5172" y="32882"/>
                  </a:lnTo>
                  <a:lnTo>
                    <a:pt x="5718" y="33073"/>
                  </a:lnTo>
                  <a:lnTo>
                    <a:pt x="6264" y="33246"/>
                  </a:lnTo>
                  <a:lnTo>
                    <a:pt x="6791" y="33399"/>
                  </a:lnTo>
                  <a:lnTo>
                    <a:pt x="7318" y="33533"/>
                  </a:lnTo>
                  <a:lnTo>
                    <a:pt x="7835" y="33648"/>
                  </a:lnTo>
                  <a:lnTo>
                    <a:pt x="8343" y="33744"/>
                  </a:lnTo>
                  <a:lnTo>
                    <a:pt x="8841" y="33820"/>
                  </a:lnTo>
                  <a:lnTo>
                    <a:pt x="9339" y="33878"/>
                  </a:lnTo>
                  <a:lnTo>
                    <a:pt x="9818" y="33916"/>
                  </a:lnTo>
                  <a:lnTo>
                    <a:pt x="10297" y="33945"/>
                  </a:lnTo>
                  <a:lnTo>
                    <a:pt x="10766" y="33964"/>
                  </a:lnTo>
                  <a:lnTo>
                    <a:pt x="11235" y="33955"/>
                  </a:lnTo>
                  <a:lnTo>
                    <a:pt x="11685" y="33945"/>
                  </a:lnTo>
                  <a:lnTo>
                    <a:pt x="12126" y="33916"/>
                  </a:lnTo>
                  <a:lnTo>
                    <a:pt x="12567" y="33868"/>
                  </a:lnTo>
                  <a:lnTo>
                    <a:pt x="12988" y="33820"/>
                  </a:lnTo>
                  <a:lnTo>
                    <a:pt x="13410" y="33753"/>
                  </a:lnTo>
                  <a:lnTo>
                    <a:pt x="13821" y="33686"/>
                  </a:lnTo>
                  <a:lnTo>
                    <a:pt x="14214" y="33600"/>
                  </a:lnTo>
                  <a:lnTo>
                    <a:pt x="14607" y="33504"/>
                  </a:lnTo>
                  <a:lnTo>
                    <a:pt x="14990" y="33409"/>
                  </a:lnTo>
                  <a:lnTo>
                    <a:pt x="15363" y="33294"/>
                  </a:lnTo>
                  <a:lnTo>
                    <a:pt x="15718" y="33179"/>
                  </a:lnTo>
                  <a:lnTo>
                    <a:pt x="16072" y="33064"/>
                  </a:lnTo>
                  <a:lnTo>
                    <a:pt x="16417" y="32930"/>
                  </a:lnTo>
                  <a:lnTo>
                    <a:pt x="16752" y="32805"/>
                  </a:lnTo>
                  <a:lnTo>
                    <a:pt x="17068" y="32662"/>
                  </a:lnTo>
                  <a:lnTo>
                    <a:pt x="17384" y="32527"/>
                  </a:lnTo>
                  <a:lnTo>
                    <a:pt x="17681" y="32384"/>
                  </a:lnTo>
                  <a:lnTo>
                    <a:pt x="17969" y="32240"/>
                  </a:lnTo>
                  <a:lnTo>
                    <a:pt x="18199" y="32116"/>
                  </a:lnTo>
                  <a:lnTo>
                    <a:pt x="18409" y="31981"/>
                  </a:lnTo>
                  <a:lnTo>
                    <a:pt x="18610" y="31847"/>
                  </a:lnTo>
                  <a:lnTo>
                    <a:pt x="18802" y="31704"/>
                  </a:lnTo>
                  <a:lnTo>
                    <a:pt x="18984" y="31550"/>
                  </a:lnTo>
                  <a:lnTo>
                    <a:pt x="19156" y="31388"/>
                  </a:lnTo>
                  <a:lnTo>
                    <a:pt x="19319" y="31215"/>
                  </a:lnTo>
                  <a:lnTo>
                    <a:pt x="19472" y="31043"/>
                  </a:lnTo>
                  <a:lnTo>
                    <a:pt x="19616" y="30861"/>
                  </a:lnTo>
                  <a:lnTo>
                    <a:pt x="19750" y="30679"/>
                  </a:lnTo>
                  <a:lnTo>
                    <a:pt x="19884" y="30478"/>
                  </a:lnTo>
                  <a:lnTo>
                    <a:pt x="19999" y="30286"/>
                  </a:lnTo>
                  <a:lnTo>
                    <a:pt x="20114" y="30075"/>
                  </a:lnTo>
                  <a:lnTo>
                    <a:pt x="20220" y="29865"/>
                  </a:lnTo>
                  <a:lnTo>
                    <a:pt x="20315" y="29654"/>
                  </a:lnTo>
                  <a:lnTo>
                    <a:pt x="20411" y="29434"/>
                  </a:lnTo>
                  <a:lnTo>
                    <a:pt x="20488" y="29213"/>
                  </a:lnTo>
                  <a:lnTo>
                    <a:pt x="20564" y="28984"/>
                  </a:lnTo>
                  <a:lnTo>
                    <a:pt x="20641" y="28754"/>
                  </a:lnTo>
                  <a:lnTo>
                    <a:pt x="20708" y="28514"/>
                  </a:lnTo>
                  <a:lnTo>
                    <a:pt x="20766" y="28284"/>
                  </a:lnTo>
                  <a:lnTo>
                    <a:pt x="20823" y="28035"/>
                  </a:lnTo>
                  <a:lnTo>
                    <a:pt x="20919" y="27547"/>
                  </a:lnTo>
                  <a:lnTo>
                    <a:pt x="20995" y="27049"/>
                  </a:lnTo>
                  <a:lnTo>
                    <a:pt x="21053" y="26541"/>
                  </a:lnTo>
                  <a:lnTo>
                    <a:pt x="21101" y="26033"/>
                  </a:lnTo>
                  <a:lnTo>
                    <a:pt x="21139" y="25526"/>
                  </a:lnTo>
                  <a:lnTo>
                    <a:pt x="21187" y="24434"/>
                  </a:lnTo>
                  <a:lnTo>
                    <a:pt x="21216" y="23811"/>
                  </a:lnTo>
                  <a:lnTo>
                    <a:pt x="21235" y="23150"/>
                  </a:lnTo>
                  <a:lnTo>
                    <a:pt x="21244" y="22432"/>
                  </a:lnTo>
                  <a:lnTo>
                    <a:pt x="21254" y="21675"/>
                  </a:lnTo>
                  <a:lnTo>
                    <a:pt x="21254" y="20880"/>
                  </a:lnTo>
                  <a:lnTo>
                    <a:pt x="21254" y="20047"/>
                  </a:lnTo>
                  <a:lnTo>
                    <a:pt x="21235" y="19185"/>
                  </a:lnTo>
                  <a:lnTo>
                    <a:pt x="21206" y="18285"/>
                  </a:lnTo>
                  <a:lnTo>
                    <a:pt x="21168" y="17356"/>
                  </a:lnTo>
                  <a:lnTo>
                    <a:pt x="21110" y="16398"/>
                  </a:lnTo>
                  <a:lnTo>
                    <a:pt x="21043" y="15421"/>
                  </a:lnTo>
                  <a:lnTo>
                    <a:pt x="20967" y="14415"/>
                  </a:lnTo>
                  <a:lnTo>
                    <a:pt x="20871" y="13390"/>
                  </a:lnTo>
                  <a:lnTo>
                    <a:pt x="20756" y="12356"/>
                  </a:lnTo>
                  <a:lnTo>
                    <a:pt x="20631" y="11398"/>
                  </a:lnTo>
                  <a:lnTo>
                    <a:pt x="20497" y="10488"/>
                  </a:lnTo>
                  <a:lnTo>
                    <a:pt x="20344" y="9636"/>
                  </a:lnTo>
                  <a:lnTo>
                    <a:pt x="20191" y="8841"/>
                  </a:lnTo>
                  <a:lnTo>
                    <a:pt x="20018" y="8084"/>
                  </a:lnTo>
                  <a:lnTo>
                    <a:pt x="19836" y="7385"/>
                  </a:lnTo>
                  <a:lnTo>
                    <a:pt x="19645" y="6724"/>
                  </a:lnTo>
                  <a:lnTo>
                    <a:pt x="19453" y="6111"/>
                  </a:lnTo>
                  <a:lnTo>
                    <a:pt x="19243" y="5536"/>
                  </a:lnTo>
                  <a:lnTo>
                    <a:pt x="19032" y="5009"/>
                  </a:lnTo>
                  <a:lnTo>
                    <a:pt x="18821" y="4521"/>
                  </a:lnTo>
                  <a:lnTo>
                    <a:pt x="18601" y="4071"/>
                  </a:lnTo>
                  <a:lnTo>
                    <a:pt x="18371" y="3649"/>
                  </a:lnTo>
                  <a:lnTo>
                    <a:pt x="18151" y="3276"/>
                  </a:lnTo>
                  <a:lnTo>
                    <a:pt x="17921" y="2921"/>
                  </a:lnTo>
                  <a:lnTo>
                    <a:pt x="17691" y="2605"/>
                  </a:lnTo>
                  <a:lnTo>
                    <a:pt x="17461" y="2328"/>
                  </a:lnTo>
                  <a:lnTo>
                    <a:pt x="17231" y="2069"/>
                  </a:lnTo>
                  <a:lnTo>
                    <a:pt x="17001" y="1839"/>
                  </a:lnTo>
                  <a:lnTo>
                    <a:pt x="16781" y="1628"/>
                  </a:lnTo>
                  <a:lnTo>
                    <a:pt x="16561" y="1456"/>
                  </a:lnTo>
                  <a:lnTo>
                    <a:pt x="16340" y="1293"/>
                  </a:lnTo>
                  <a:lnTo>
                    <a:pt x="16130" y="1159"/>
                  </a:lnTo>
                  <a:lnTo>
                    <a:pt x="15929" y="1035"/>
                  </a:lnTo>
                  <a:lnTo>
                    <a:pt x="15727" y="929"/>
                  </a:lnTo>
                  <a:lnTo>
                    <a:pt x="15536" y="843"/>
                  </a:lnTo>
                  <a:lnTo>
                    <a:pt x="15354" y="776"/>
                  </a:lnTo>
                  <a:lnTo>
                    <a:pt x="15181" y="709"/>
                  </a:lnTo>
                  <a:lnTo>
                    <a:pt x="15019" y="661"/>
                  </a:lnTo>
                  <a:lnTo>
                    <a:pt x="14875" y="623"/>
                  </a:lnTo>
                  <a:lnTo>
                    <a:pt x="14607" y="565"/>
                  </a:lnTo>
                  <a:lnTo>
                    <a:pt x="13908" y="412"/>
                  </a:lnTo>
                  <a:lnTo>
                    <a:pt x="13496" y="326"/>
                  </a:lnTo>
                  <a:lnTo>
                    <a:pt x="13046" y="240"/>
                  </a:lnTo>
                  <a:lnTo>
                    <a:pt x="12576" y="163"/>
                  </a:lnTo>
                  <a:lnTo>
                    <a:pt x="12069" y="96"/>
                  </a:lnTo>
                  <a:lnTo>
                    <a:pt x="11542" y="38"/>
                  </a:lnTo>
                  <a:lnTo>
                    <a:pt x="11274" y="19"/>
                  </a:lnTo>
                  <a:lnTo>
                    <a:pt x="10996" y="10"/>
                  </a:lnTo>
                  <a:lnTo>
                    <a:pt x="1070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16"/>
            <p:cNvSpPr/>
            <p:nvPr/>
          </p:nvSpPr>
          <p:spPr>
            <a:xfrm>
              <a:off x="4210168" y="2562520"/>
              <a:ext cx="792345" cy="706642"/>
            </a:xfrm>
            <a:custGeom>
              <a:avLst/>
              <a:gdLst/>
              <a:ahLst/>
              <a:cxnLst/>
              <a:rect l="l" t="t" r="r" b="b"/>
              <a:pathLst>
                <a:path w="22318" h="19904" extrusionOk="0">
                  <a:moveTo>
                    <a:pt x="3602" y="0"/>
                  </a:moveTo>
                  <a:lnTo>
                    <a:pt x="3353" y="10"/>
                  </a:lnTo>
                  <a:lnTo>
                    <a:pt x="3095" y="29"/>
                  </a:lnTo>
                  <a:lnTo>
                    <a:pt x="2845" y="77"/>
                  </a:lnTo>
                  <a:lnTo>
                    <a:pt x="2596" y="154"/>
                  </a:lnTo>
                  <a:lnTo>
                    <a:pt x="2357" y="240"/>
                  </a:lnTo>
                  <a:lnTo>
                    <a:pt x="2118" y="355"/>
                  </a:lnTo>
                  <a:lnTo>
                    <a:pt x="1888" y="498"/>
                  </a:lnTo>
                  <a:lnTo>
                    <a:pt x="1658" y="652"/>
                  </a:lnTo>
                  <a:lnTo>
                    <a:pt x="1447" y="834"/>
                  </a:lnTo>
                  <a:lnTo>
                    <a:pt x="1236" y="1035"/>
                  </a:lnTo>
                  <a:lnTo>
                    <a:pt x="1045" y="1255"/>
                  </a:lnTo>
                  <a:lnTo>
                    <a:pt x="853" y="1495"/>
                  </a:lnTo>
                  <a:lnTo>
                    <a:pt x="767" y="1629"/>
                  </a:lnTo>
                  <a:lnTo>
                    <a:pt x="690" y="1763"/>
                  </a:lnTo>
                  <a:lnTo>
                    <a:pt x="604" y="1897"/>
                  </a:lnTo>
                  <a:lnTo>
                    <a:pt x="528" y="2050"/>
                  </a:lnTo>
                  <a:lnTo>
                    <a:pt x="461" y="2194"/>
                  </a:lnTo>
                  <a:lnTo>
                    <a:pt x="394" y="2347"/>
                  </a:lnTo>
                  <a:lnTo>
                    <a:pt x="326" y="2510"/>
                  </a:lnTo>
                  <a:lnTo>
                    <a:pt x="269" y="2673"/>
                  </a:lnTo>
                  <a:lnTo>
                    <a:pt x="212" y="2845"/>
                  </a:lnTo>
                  <a:lnTo>
                    <a:pt x="164" y="3017"/>
                  </a:lnTo>
                  <a:lnTo>
                    <a:pt x="116" y="3199"/>
                  </a:lnTo>
                  <a:lnTo>
                    <a:pt x="77" y="3391"/>
                  </a:lnTo>
                  <a:lnTo>
                    <a:pt x="39" y="3583"/>
                  </a:lnTo>
                  <a:lnTo>
                    <a:pt x="10" y="3774"/>
                  </a:lnTo>
                  <a:lnTo>
                    <a:pt x="1" y="3908"/>
                  </a:lnTo>
                  <a:lnTo>
                    <a:pt x="1" y="4062"/>
                  </a:lnTo>
                  <a:lnTo>
                    <a:pt x="20" y="4224"/>
                  </a:lnTo>
                  <a:lnTo>
                    <a:pt x="49" y="4406"/>
                  </a:lnTo>
                  <a:lnTo>
                    <a:pt x="87" y="4598"/>
                  </a:lnTo>
                  <a:lnTo>
                    <a:pt x="144" y="4799"/>
                  </a:lnTo>
                  <a:lnTo>
                    <a:pt x="202" y="5019"/>
                  </a:lnTo>
                  <a:lnTo>
                    <a:pt x="279" y="5249"/>
                  </a:lnTo>
                  <a:lnTo>
                    <a:pt x="365" y="5498"/>
                  </a:lnTo>
                  <a:lnTo>
                    <a:pt x="470" y="5747"/>
                  </a:lnTo>
                  <a:lnTo>
                    <a:pt x="690" y="6284"/>
                  </a:lnTo>
                  <a:lnTo>
                    <a:pt x="949" y="6868"/>
                  </a:lnTo>
                  <a:lnTo>
                    <a:pt x="1246" y="7471"/>
                  </a:lnTo>
                  <a:lnTo>
                    <a:pt x="1581" y="8103"/>
                  </a:lnTo>
                  <a:lnTo>
                    <a:pt x="1936" y="8764"/>
                  </a:lnTo>
                  <a:lnTo>
                    <a:pt x="2309" y="9444"/>
                  </a:lnTo>
                  <a:lnTo>
                    <a:pt x="2711" y="10134"/>
                  </a:lnTo>
                  <a:lnTo>
                    <a:pt x="3133" y="10843"/>
                  </a:lnTo>
                  <a:lnTo>
                    <a:pt x="3573" y="11542"/>
                  </a:lnTo>
                  <a:lnTo>
                    <a:pt x="4014" y="12251"/>
                  </a:lnTo>
                  <a:lnTo>
                    <a:pt x="4474" y="12960"/>
                  </a:lnTo>
                  <a:lnTo>
                    <a:pt x="4934" y="13649"/>
                  </a:lnTo>
                  <a:lnTo>
                    <a:pt x="5403" y="14329"/>
                  </a:lnTo>
                  <a:lnTo>
                    <a:pt x="5872" y="14990"/>
                  </a:lnTo>
                  <a:lnTo>
                    <a:pt x="6332" y="15632"/>
                  </a:lnTo>
                  <a:lnTo>
                    <a:pt x="6792" y="16245"/>
                  </a:lnTo>
                  <a:lnTo>
                    <a:pt x="7232" y="16829"/>
                  </a:lnTo>
                  <a:lnTo>
                    <a:pt x="7663" y="17375"/>
                  </a:lnTo>
                  <a:lnTo>
                    <a:pt x="8085" y="17883"/>
                  </a:lnTo>
                  <a:lnTo>
                    <a:pt x="8487" y="18342"/>
                  </a:lnTo>
                  <a:lnTo>
                    <a:pt x="8861" y="18754"/>
                  </a:lnTo>
                  <a:lnTo>
                    <a:pt x="9215" y="19109"/>
                  </a:lnTo>
                  <a:lnTo>
                    <a:pt x="9378" y="19262"/>
                  </a:lnTo>
                  <a:lnTo>
                    <a:pt x="9541" y="19396"/>
                  </a:lnTo>
                  <a:lnTo>
                    <a:pt x="9684" y="19521"/>
                  </a:lnTo>
                  <a:lnTo>
                    <a:pt x="9828" y="19636"/>
                  </a:lnTo>
                  <a:lnTo>
                    <a:pt x="9962" y="19722"/>
                  </a:lnTo>
                  <a:lnTo>
                    <a:pt x="10087" y="19798"/>
                  </a:lnTo>
                  <a:lnTo>
                    <a:pt x="10201" y="19856"/>
                  </a:lnTo>
                  <a:lnTo>
                    <a:pt x="10307" y="19885"/>
                  </a:lnTo>
                  <a:lnTo>
                    <a:pt x="10403" y="19904"/>
                  </a:lnTo>
                  <a:lnTo>
                    <a:pt x="10489" y="19904"/>
                  </a:lnTo>
                  <a:lnTo>
                    <a:pt x="10585" y="19885"/>
                  </a:lnTo>
                  <a:lnTo>
                    <a:pt x="10690" y="19846"/>
                  </a:lnTo>
                  <a:lnTo>
                    <a:pt x="10939" y="19760"/>
                  </a:lnTo>
                  <a:lnTo>
                    <a:pt x="11226" y="19626"/>
                  </a:lnTo>
                  <a:lnTo>
                    <a:pt x="11542" y="19463"/>
                  </a:lnTo>
                  <a:lnTo>
                    <a:pt x="11906" y="19262"/>
                  </a:lnTo>
                  <a:lnTo>
                    <a:pt x="12289" y="19042"/>
                  </a:lnTo>
                  <a:lnTo>
                    <a:pt x="12711" y="18793"/>
                  </a:lnTo>
                  <a:lnTo>
                    <a:pt x="13142" y="18515"/>
                  </a:lnTo>
                  <a:lnTo>
                    <a:pt x="13602" y="18218"/>
                  </a:lnTo>
                  <a:lnTo>
                    <a:pt x="14081" y="17902"/>
                  </a:lnTo>
                  <a:lnTo>
                    <a:pt x="15077" y="17222"/>
                  </a:lnTo>
                  <a:lnTo>
                    <a:pt x="16092" y="16503"/>
                  </a:lnTo>
                  <a:lnTo>
                    <a:pt x="17117" y="15776"/>
                  </a:lnTo>
                  <a:lnTo>
                    <a:pt x="18123" y="15048"/>
                  </a:lnTo>
                  <a:lnTo>
                    <a:pt x="19080" y="14339"/>
                  </a:lnTo>
                  <a:lnTo>
                    <a:pt x="20737" y="13094"/>
                  </a:lnTo>
                  <a:lnTo>
                    <a:pt x="21887" y="12222"/>
                  </a:lnTo>
                  <a:lnTo>
                    <a:pt x="22318" y="11896"/>
                  </a:lnTo>
                  <a:lnTo>
                    <a:pt x="22318" y="11762"/>
                  </a:lnTo>
                  <a:lnTo>
                    <a:pt x="22308" y="11609"/>
                  </a:lnTo>
                  <a:lnTo>
                    <a:pt x="22279" y="11456"/>
                  </a:lnTo>
                  <a:lnTo>
                    <a:pt x="22241" y="11283"/>
                  </a:lnTo>
                  <a:lnTo>
                    <a:pt x="22184" y="11111"/>
                  </a:lnTo>
                  <a:lnTo>
                    <a:pt x="22126" y="10939"/>
                  </a:lnTo>
                  <a:lnTo>
                    <a:pt x="22050" y="10776"/>
                  </a:lnTo>
                  <a:lnTo>
                    <a:pt x="21973" y="10603"/>
                  </a:lnTo>
                  <a:lnTo>
                    <a:pt x="21887" y="10450"/>
                  </a:lnTo>
                  <a:lnTo>
                    <a:pt x="21791" y="10306"/>
                  </a:lnTo>
                  <a:lnTo>
                    <a:pt x="21695" y="10172"/>
                  </a:lnTo>
                  <a:lnTo>
                    <a:pt x="21599" y="10067"/>
                  </a:lnTo>
                  <a:lnTo>
                    <a:pt x="21513" y="9981"/>
                  </a:lnTo>
                  <a:lnTo>
                    <a:pt x="21417" y="9914"/>
                  </a:lnTo>
                  <a:lnTo>
                    <a:pt x="21379" y="9885"/>
                  </a:lnTo>
                  <a:lnTo>
                    <a:pt x="21331" y="9875"/>
                  </a:lnTo>
                  <a:lnTo>
                    <a:pt x="21293" y="9866"/>
                  </a:lnTo>
                  <a:lnTo>
                    <a:pt x="21255" y="9866"/>
                  </a:lnTo>
                  <a:lnTo>
                    <a:pt x="20967" y="10038"/>
                  </a:lnTo>
                  <a:lnTo>
                    <a:pt x="20201" y="10498"/>
                  </a:lnTo>
                  <a:lnTo>
                    <a:pt x="19684" y="10795"/>
                  </a:lnTo>
                  <a:lnTo>
                    <a:pt x="19090" y="11140"/>
                  </a:lnTo>
                  <a:lnTo>
                    <a:pt x="18439" y="11494"/>
                  </a:lnTo>
                  <a:lnTo>
                    <a:pt x="17749" y="11868"/>
                  </a:lnTo>
                  <a:lnTo>
                    <a:pt x="17040" y="12241"/>
                  </a:lnTo>
                  <a:lnTo>
                    <a:pt x="16322" y="12605"/>
                  </a:lnTo>
                  <a:lnTo>
                    <a:pt x="15604" y="12950"/>
                  </a:lnTo>
                  <a:lnTo>
                    <a:pt x="15259" y="13103"/>
                  </a:lnTo>
                  <a:lnTo>
                    <a:pt x="14923" y="13247"/>
                  </a:lnTo>
                  <a:lnTo>
                    <a:pt x="14598" y="13391"/>
                  </a:lnTo>
                  <a:lnTo>
                    <a:pt x="14282" y="13506"/>
                  </a:lnTo>
                  <a:lnTo>
                    <a:pt x="13975" y="13620"/>
                  </a:lnTo>
                  <a:lnTo>
                    <a:pt x="13688" y="13707"/>
                  </a:lnTo>
                  <a:lnTo>
                    <a:pt x="13420" y="13783"/>
                  </a:lnTo>
                  <a:lnTo>
                    <a:pt x="13171" y="13841"/>
                  </a:lnTo>
                  <a:lnTo>
                    <a:pt x="12950" y="13879"/>
                  </a:lnTo>
                  <a:lnTo>
                    <a:pt x="12749" y="13889"/>
                  </a:lnTo>
                  <a:lnTo>
                    <a:pt x="12730" y="13879"/>
                  </a:lnTo>
                  <a:lnTo>
                    <a:pt x="12701" y="13860"/>
                  </a:lnTo>
                  <a:lnTo>
                    <a:pt x="12615" y="13764"/>
                  </a:lnTo>
                  <a:lnTo>
                    <a:pt x="12510" y="13611"/>
                  </a:lnTo>
                  <a:lnTo>
                    <a:pt x="12376" y="13400"/>
                  </a:lnTo>
                  <a:lnTo>
                    <a:pt x="12031" y="12835"/>
                  </a:lnTo>
                  <a:lnTo>
                    <a:pt x="11619" y="12098"/>
                  </a:lnTo>
                  <a:lnTo>
                    <a:pt x="11131" y="11226"/>
                  </a:lnTo>
                  <a:lnTo>
                    <a:pt x="10604" y="10249"/>
                  </a:lnTo>
                  <a:lnTo>
                    <a:pt x="9474" y="8113"/>
                  </a:lnTo>
                  <a:lnTo>
                    <a:pt x="8353" y="5968"/>
                  </a:lnTo>
                  <a:lnTo>
                    <a:pt x="7376" y="4071"/>
                  </a:lnTo>
                  <a:lnTo>
                    <a:pt x="6667" y="2682"/>
                  </a:lnTo>
                  <a:lnTo>
                    <a:pt x="6361" y="2069"/>
                  </a:lnTo>
                  <a:lnTo>
                    <a:pt x="6284" y="1916"/>
                  </a:lnTo>
                  <a:lnTo>
                    <a:pt x="6217" y="1763"/>
                  </a:lnTo>
                  <a:lnTo>
                    <a:pt x="6131" y="1619"/>
                  </a:lnTo>
                  <a:lnTo>
                    <a:pt x="6054" y="1485"/>
                  </a:lnTo>
                  <a:lnTo>
                    <a:pt x="5968" y="1360"/>
                  </a:lnTo>
                  <a:lnTo>
                    <a:pt x="5872" y="1236"/>
                  </a:lnTo>
                  <a:lnTo>
                    <a:pt x="5776" y="1121"/>
                  </a:lnTo>
                  <a:lnTo>
                    <a:pt x="5681" y="1006"/>
                  </a:lnTo>
                  <a:lnTo>
                    <a:pt x="5585" y="901"/>
                  </a:lnTo>
                  <a:lnTo>
                    <a:pt x="5479" y="795"/>
                  </a:lnTo>
                  <a:lnTo>
                    <a:pt x="5384" y="709"/>
                  </a:lnTo>
                  <a:lnTo>
                    <a:pt x="5269" y="623"/>
                  </a:lnTo>
                  <a:lnTo>
                    <a:pt x="5163" y="537"/>
                  </a:lnTo>
                  <a:lnTo>
                    <a:pt x="5048" y="460"/>
                  </a:lnTo>
                  <a:lnTo>
                    <a:pt x="4934" y="393"/>
                  </a:lnTo>
                  <a:lnTo>
                    <a:pt x="4819" y="326"/>
                  </a:lnTo>
                  <a:lnTo>
                    <a:pt x="4704" y="269"/>
                  </a:lnTo>
                  <a:lnTo>
                    <a:pt x="4589" y="211"/>
                  </a:lnTo>
                  <a:lnTo>
                    <a:pt x="4464" y="173"/>
                  </a:lnTo>
                  <a:lnTo>
                    <a:pt x="4349" y="125"/>
                  </a:lnTo>
                  <a:lnTo>
                    <a:pt x="4225" y="96"/>
                  </a:lnTo>
                  <a:lnTo>
                    <a:pt x="4100" y="67"/>
                  </a:lnTo>
                  <a:lnTo>
                    <a:pt x="3976" y="39"/>
                  </a:lnTo>
                  <a:lnTo>
                    <a:pt x="3851" y="20"/>
                  </a:lnTo>
                  <a:lnTo>
                    <a:pt x="360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16"/>
            <p:cNvSpPr/>
            <p:nvPr/>
          </p:nvSpPr>
          <p:spPr>
            <a:xfrm>
              <a:off x="4068730" y="3625822"/>
              <a:ext cx="995348" cy="923917"/>
            </a:xfrm>
            <a:custGeom>
              <a:avLst/>
              <a:gdLst/>
              <a:ahLst/>
              <a:cxnLst/>
              <a:rect l="l" t="t" r="r" b="b"/>
              <a:pathLst>
                <a:path w="28036" h="26024" extrusionOk="0">
                  <a:moveTo>
                    <a:pt x="16044" y="0"/>
                  </a:moveTo>
                  <a:lnTo>
                    <a:pt x="0" y="24453"/>
                  </a:lnTo>
                  <a:lnTo>
                    <a:pt x="2213" y="26024"/>
                  </a:lnTo>
                  <a:lnTo>
                    <a:pt x="28035" y="3640"/>
                  </a:lnTo>
                  <a:lnTo>
                    <a:pt x="1604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16"/>
            <p:cNvSpPr/>
            <p:nvPr/>
          </p:nvSpPr>
          <p:spPr>
            <a:xfrm>
              <a:off x="3800446" y="2784226"/>
              <a:ext cx="646465" cy="598501"/>
            </a:xfrm>
            <a:custGeom>
              <a:avLst/>
              <a:gdLst/>
              <a:ahLst/>
              <a:cxnLst/>
              <a:rect l="l" t="t" r="r" b="b"/>
              <a:pathLst>
                <a:path w="18209" h="16858" extrusionOk="0">
                  <a:moveTo>
                    <a:pt x="3161" y="0"/>
                  </a:moveTo>
                  <a:lnTo>
                    <a:pt x="2998" y="10"/>
                  </a:lnTo>
                  <a:lnTo>
                    <a:pt x="2835" y="19"/>
                  </a:lnTo>
                  <a:lnTo>
                    <a:pt x="2672" y="39"/>
                  </a:lnTo>
                  <a:lnTo>
                    <a:pt x="2519" y="67"/>
                  </a:lnTo>
                  <a:lnTo>
                    <a:pt x="2366" y="106"/>
                  </a:lnTo>
                  <a:lnTo>
                    <a:pt x="2213" y="144"/>
                  </a:lnTo>
                  <a:lnTo>
                    <a:pt x="2069" y="192"/>
                  </a:lnTo>
                  <a:lnTo>
                    <a:pt x="1925" y="249"/>
                  </a:lnTo>
                  <a:lnTo>
                    <a:pt x="1791" y="316"/>
                  </a:lnTo>
                  <a:lnTo>
                    <a:pt x="1648" y="383"/>
                  </a:lnTo>
                  <a:lnTo>
                    <a:pt x="1514" y="460"/>
                  </a:lnTo>
                  <a:lnTo>
                    <a:pt x="1389" y="546"/>
                  </a:lnTo>
                  <a:lnTo>
                    <a:pt x="1265" y="632"/>
                  </a:lnTo>
                  <a:lnTo>
                    <a:pt x="1150" y="728"/>
                  </a:lnTo>
                  <a:lnTo>
                    <a:pt x="1035" y="824"/>
                  </a:lnTo>
                  <a:lnTo>
                    <a:pt x="920" y="929"/>
                  </a:lnTo>
                  <a:lnTo>
                    <a:pt x="814" y="1044"/>
                  </a:lnTo>
                  <a:lnTo>
                    <a:pt x="719" y="1159"/>
                  </a:lnTo>
                  <a:lnTo>
                    <a:pt x="623" y="1274"/>
                  </a:lnTo>
                  <a:lnTo>
                    <a:pt x="537" y="1399"/>
                  </a:lnTo>
                  <a:lnTo>
                    <a:pt x="450" y="1523"/>
                  </a:lnTo>
                  <a:lnTo>
                    <a:pt x="374" y="1657"/>
                  </a:lnTo>
                  <a:lnTo>
                    <a:pt x="307" y="1791"/>
                  </a:lnTo>
                  <a:lnTo>
                    <a:pt x="249" y="1935"/>
                  </a:lnTo>
                  <a:lnTo>
                    <a:pt x="192" y="2079"/>
                  </a:lnTo>
                  <a:lnTo>
                    <a:pt x="134" y="2222"/>
                  </a:lnTo>
                  <a:lnTo>
                    <a:pt x="96" y="2376"/>
                  </a:lnTo>
                  <a:lnTo>
                    <a:pt x="58" y="2529"/>
                  </a:lnTo>
                  <a:lnTo>
                    <a:pt x="29" y="2682"/>
                  </a:lnTo>
                  <a:lnTo>
                    <a:pt x="10" y="2845"/>
                  </a:lnTo>
                  <a:lnTo>
                    <a:pt x="0" y="3008"/>
                  </a:lnTo>
                  <a:lnTo>
                    <a:pt x="0" y="3161"/>
                  </a:lnTo>
                  <a:lnTo>
                    <a:pt x="0" y="13697"/>
                  </a:lnTo>
                  <a:lnTo>
                    <a:pt x="0" y="13860"/>
                  </a:lnTo>
                  <a:lnTo>
                    <a:pt x="10" y="14023"/>
                  </a:lnTo>
                  <a:lnTo>
                    <a:pt x="29" y="14176"/>
                  </a:lnTo>
                  <a:lnTo>
                    <a:pt x="58" y="14329"/>
                  </a:lnTo>
                  <a:lnTo>
                    <a:pt x="96" y="14482"/>
                  </a:lnTo>
                  <a:lnTo>
                    <a:pt x="134" y="14636"/>
                  </a:lnTo>
                  <a:lnTo>
                    <a:pt x="192" y="14779"/>
                  </a:lnTo>
                  <a:lnTo>
                    <a:pt x="249" y="14923"/>
                  </a:lnTo>
                  <a:lnTo>
                    <a:pt x="307" y="15067"/>
                  </a:lnTo>
                  <a:lnTo>
                    <a:pt x="374" y="15201"/>
                  </a:lnTo>
                  <a:lnTo>
                    <a:pt x="450" y="15335"/>
                  </a:lnTo>
                  <a:lnTo>
                    <a:pt x="537" y="15459"/>
                  </a:lnTo>
                  <a:lnTo>
                    <a:pt x="623" y="15584"/>
                  </a:lnTo>
                  <a:lnTo>
                    <a:pt x="719" y="15708"/>
                  </a:lnTo>
                  <a:lnTo>
                    <a:pt x="814" y="15823"/>
                  </a:lnTo>
                  <a:lnTo>
                    <a:pt x="920" y="15929"/>
                  </a:lnTo>
                  <a:lnTo>
                    <a:pt x="1035" y="16034"/>
                  </a:lnTo>
                  <a:lnTo>
                    <a:pt x="1150" y="16139"/>
                  </a:lnTo>
                  <a:lnTo>
                    <a:pt x="1265" y="16226"/>
                  </a:lnTo>
                  <a:lnTo>
                    <a:pt x="1389" y="16321"/>
                  </a:lnTo>
                  <a:lnTo>
                    <a:pt x="1514" y="16398"/>
                  </a:lnTo>
                  <a:lnTo>
                    <a:pt x="1648" y="16475"/>
                  </a:lnTo>
                  <a:lnTo>
                    <a:pt x="1791" y="16542"/>
                  </a:lnTo>
                  <a:lnTo>
                    <a:pt x="1925" y="16609"/>
                  </a:lnTo>
                  <a:lnTo>
                    <a:pt x="2069" y="16666"/>
                  </a:lnTo>
                  <a:lnTo>
                    <a:pt x="2213" y="16714"/>
                  </a:lnTo>
                  <a:lnTo>
                    <a:pt x="2366" y="16762"/>
                  </a:lnTo>
                  <a:lnTo>
                    <a:pt x="2519" y="16791"/>
                  </a:lnTo>
                  <a:lnTo>
                    <a:pt x="2672" y="16819"/>
                  </a:lnTo>
                  <a:lnTo>
                    <a:pt x="2835" y="16839"/>
                  </a:lnTo>
                  <a:lnTo>
                    <a:pt x="2998" y="16848"/>
                  </a:lnTo>
                  <a:lnTo>
                    <a:pt x="3161" y="16858"/>
                  </a:lnTo>
                  <a:lnTo>
                    <a:pt x="15047" y="16858"/>
                  </a:lnTo>
                  <a:lnTo>
                    <a:pt x="15210" y="16848"/>
                  </a:lnTo>
                  <a:lnTo>
                    <a:pt x="15373" y="16839"/>
                  </a:lnTo>
                  <a:lnTo>
                    <a:pt x="15526" y="16819"/>
                  </a:lnTo>
                  <a:lnTo>
                    <a:pt x="15689" y="16791"/>
                  </a:lnTo>
                  <a:lnTo>
                    <a:pt x="15842" y="16762"/>
                  </a:lnTo>
                  <a:lnTo>
                    <a:pt x="15986" y="16714"/>
                  </a:lnTo>
                  <a:lnTo>
                    <a:pt x="16139" y="16666"/>
                  </a:lnTo>
                  <a:lnTo>
                    <a:pt x="16283" y="16609"/>
                  </a:lnTo>
                  <a:lnTo>
                    <a:pt x="16417" y="16542"/>
                  </a:lnTo>
                  <a:lnTo>
                    <a:pt x="16551" y="16475"/>
                  </a:lnTo>
                  <a:lnTo>
                    <a:pt x="16685" y="16398"/>
                  </a:lnTo>
                  <a:lnTo>
                    <a:pt x="16819" y="16321"/>
                  </a:lnTo>
                  <a:lnTo>
                    <a:pt x="16944" y="16226"/>
                  </a:lnTo>
                  <a:lnTo>
                    <a:pt x="17059" y="16139"/>
                  </a:lnTo>
                  <a:lnTo>
                    <a:pt x="17174" y="16034"/>
                  </a:lnTo>
                  <a:lnTo>
                    <a:pt x="17289" y="15929"/>
                  </a:lnTo>
                  <a:lnTo>
                    <a:pt x="17384" y="15823"/>
                  </a:lnTo>
                  <a:lnTo>
                    <a:pt x="17490" y="15708"/>
                  </a:lnTo>
                  <a:lnTo>
                    <a:pt x="17586" y="15584"/>
                  </a:lnTo>
                  <a:lnTo>
                    <a:pt x="17672" y="15459"/>
                  </a:lnTo>
                  <a:lnTo>
                    <a:pt x="17748" y="15335"/>
                  </a:lnTo>
                  <a:lnTo>
                    <a:pt x="17825" y="15201"/>
                  </a:lnTo>
                  <a:lnTo>
                    <a:pt x="17902" y="15067"/>
                  </a:lnTo>
                  <a:lnTo>
                    <a:pt x="17959" y="14923"/>
                  </a:lnTo>
                  <a:lnTo>
                    <a:pt x="18017" y="14779"/>
                  </a:lnTo>
                  <a:lnTo>
                    <a:pt x="18064" y="14636"/>
                  </a:lnTo>
                  <a:lnTo>
                    <a:pt x="18112" y="14482"/>
                  </a:lnTo>
                  <a:lnTo>
                    <a:pt x="18151" y="14329"/>
                  </a:lnTo>
                  <a:lnTo>
                    <a:pt x="18170" y="14176"/>
                  </a:lnTo>
                  <a:lnTo>
                    <a:pt x="18199" y="14023"/>
                  </a:lnTo>
                  <a:lnTo>
                    <a:pt x="18208" y="13860"/>
                  </a:lnTo>
                  <a:lnTo>
                    <a:pt x="18208" y="13697"/>
                  </a:lnTo>
                  <a:lnTo>
                    <a:pt x="18208" y="3161"/>
                  </a:lnTo>
                  <a:lnTo>
                    <a:pt x="18208" y="3008"/>
                  </a:lnTo>
                  <a:lnTo>
                    <a:pt x="18199" y="2845"/>
                  </a:lnTo>
                  <a:lnTo>
                    <a:pt x="18170" y="2682"/>
                  </a:lnTo>
                  <a:lnTo>
                    <a:pt x="18151" y="2529"/>
                  </a:lnTo>
                  <a:lnTo>
                    <a:pt x="18112" y="2376"/>
                  </a:lnTo>
                  <a:lnTo>
                    <a:pt x="18064" y="2222"/>
                  </a:lnTo>
                  <a:lnTo>
                    <a:pt x="18017" y="2079"/>
                  </a:lnTo>
                  <a:lnTo>
                    <a:pt x="17959" y="1935"/>
                  </a:lnTo>
                  <a:lnTo>
                    <a:pt x="17902" y="1791"/>
                  </a:lnTo>
                  <a:lnTo>
                    <a:pt x="17825" y="1657"/>
                  </a:lnTo>
                  <a:lnTo>
                    <a:pt x="17748" y="1523"/>
                  </a:lnTo>
                  <a:lnTo>
                    <a:pt x="17672" y="1399"/>
                  </a:lnTo>
                  <a:lnTo>
                    <a:pt x="17586" y="1274"/>
                  </a:lnTo>
                  <a:lnTo>
                    <a:pt x="17490" y="1159"/>
                  </a:lnTo>
                  <a:lnTo>
                    <a:pt x="17384" y="1044"/>
                  </a:lnTo>
                  <a:lnTo>
                    <a:pt x="17289" y="929"/>
                  </a:lnTo>
                  <a:lnTo>
                    <a:pt x="17174" y="824"/>
                  </a:lnTo>
                  <a:lnTo>
                    <a:pt x="17059" y="728"/>
                  </a:lnTo>
                  <a:lnTo>
                    <a:pt x="16944" y="632"/>
                  </a:lnTo>
                  <a:lnTo>
                    <a:pt x="16819" y="546"/>
                  </a:lnTo>
                  <a:lnTo>
                    <a:pt x="16685" y="460"/>
                  </a:lnTo>
                  <a:lnTo>
                    <a:pt x="16551" y="383"/>
                  </a:lnTo>
                  <a:lnTo>
                    <a:pt x="16417" y="316"/>
                  </a:lnTo>
                  <a:lnTo>
                    <a:pt x="16283" y="249"/>
                  </a:lnTo>
                  <a:lnTo>
                    <a:pt x="16139" y="192"/>
                  </a:lnTo>
                  <a:lnTo>
                    <a:pt x="15986" y="144"/>
                  </a:lnTo>
                  <a:lnTo>
                    <a:pt x="15842" y="106"/>
                  </a:lnTo>
                  <a:lnTo>
                    <a:pt x="15689" y="67"/>
                  </a:lnTo>
                  <a:lnTo>
                    <a:pt x="15526" y="39"/>
                  </a:lnTo>
                  <a:lnTo>
                    <a:pt x="15373" y="19"/>
                  </a:lnTo>
                  <a:lnTo>
                    <a:pt x="15210" y="10"/>
                  </a:lnTo>
                  <a:lnTo>
                    <a:pt x="15047" y="0"/>
                  </a:lnTo>
                  <a:close/>
                </a:path>
              </a:pathLst>
            </a:custGeom>
            <a:solidFill>
              <a:srgbClr val="FFC0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16"/>
            <p:cNvSpPr/>
            <p:nvPr/>
          </p:nvSpPr>
          <p:spPr>
            <a:xfrm>
              <a:off x="3800446" y="2855300"/>
              <a:ext cx="646465" cy="598182"/>
            </a:xfrm>
            <a:custGeom>
              <a:avLst/>
              <a:gdLst/>
              <a:ahLst/>
              <a:cxnLst/>
              <a:rect l="l" t="t" r="r" b="b"/>
              <a:pathLst>
                <a:path w="18209" h="16849" extrusionOk="0">
                  <a:moveTo>
                    <a:pt x="2998" y="0"/>
                  </a:moveTo>
                  <a:lnTo>
                    <a:pt x="2835" y="10"/>
                  </a:lnTo>
                  <a:lnTo>
                    <a:pt x="2672" y="29"/>
                  </a:lnTo>
                  <a:lnTo>
                    <a:pt x="2519" y="58"/>
                  </a:lnTo>
                  <a:lnTo>
                    <a:pt x="2366" y="96"/>
                  </a:lnTo>
                  <a:lnTo>
                    <a:pt x="2213" y="134"/>
                  </a:lnTo>
                  <a:lnTo>
                    <a:pt x="2069" y="192"/>
                  </a:lnTo>
                  <a:lnTo>
                    <a:pt x="1925" y="249"/>
                  </a:lnTo>
                  <a:lnTo>
                    <a:pt x="1791" y="307"/>
                  </a:lnTo>
                  <a:lnTo>
                    <a:pt x="1648" y="374"/>
                  </a:lnTo>
                  <a:lnTo>
                    <a:pt x="1514" y="450"/>
                  </a:lnTo>
                  <a:lnTo>
                    <a:pt x="1389" y="537"/>
                  </a:lnTo>
                  <a:lnTo>
                    <a:pt x="1265" y="623"/>
                  </a:lnTo>
                  <a:lnTo>
                    <a:pt x="1150" y="719"/>
                  </a:lnTo>
                  <a:lnTo>
                    <a:pt x="1035" y="814"/>
                  </a:lnTo>
                  <a:lnTo>
                    <a:pt x="920" y="920"/>
                  </a:lnTo>
                  <a:lnTo>
                    <a:pt x="814" y="1035"/>
                  </a:lnTo>
                  <a:lnTo>
                    <a:pt x="719" y="1150"/>
                  </a:lnTo>
                  <a:lnTo>
                    <a:pt x="623" y="1264"/>
                  </a:lnTo>
                  <a:lnTo>
                    <a:pt x="537" y="1389"/>
                  </a:lnTo>
                  <a:lnTo>
                    <a:pt x="450" y="1523"/>
                  </a:lnTo>
                  <a:lnTo>
                    <a:pt x="374" y="1648"/>
                  </a:lnTo>
                  <a:lnTo>
                    <a:pt x="307" y="1791"/>
                  </a:lnTo>
                  <a:lnTo>
                    <a:pt x="249" y="1925"/>
                  </a:lnTo>
                  <a:lnTo>
                    <a:pt x="192" y="2069"/>
                  </a:lnTo>
                  <a:lnTo>
                    <a:pt x="134" y="2222"/>
                  </a:lnTo>
                  <a:lnTo>
                    <a:pt x="96" y="2366"/>
                  </a:lnTo>
                  <a:lnTo>
                    <a:pt x="58" y="2519"/>
                  </a:lnTo>
                  <a:lnTo>
                    <a:pt x="29" y="2672"/>
                  </a:lnTo>
                  <a:lnTo>
                    <a:pt x="10" y="2835"/>
                  </a:lnTo>
                  <a:lnTo>
                    <a:pt x="0" y="2998"/>
                  </a:lnTo>
                  <a:lnTo>
                    <a:pt x="0" y="3161"/>
                  </a:lnTo>
                  <a:lnTo>
                    <a:pt x="0" y="13687"/>
                  </a:lnTo>
                  <a:lnTo>
                    <a:pt x="0" y="13850"/>
                  </a:lnTo>
                  <a:lnTo>
                    <a:pt x="10" y="14013"/>
                  </a:lnTo>
                  <a:lnTo>
                    <a:pt x="29" y="14166"/>
                  </a:lnTo>
                  <a:lnTo>
                    <a:pt x="58" y="14329"/>
                  </a:lnTo>
                  <a:lnTo>
                    <a:pt x="96" y="14482"/>
                  </a:lnTo>
                  <a:lnTo>
                    <a:pt x="134" y="14626"/>
                  </a:lnTo>
                  <a:lnTo>
                    <a:pt x="192" y="14779"/>
                  </a:lnTo>
                  <a:lnTo>
                    <a:pt x="249" y="14923"/>
                  </a:lnTo>
                  <a:lnTo>
                    <a:pt x="307" y="15057"/>
                  </a:lnTo>
                  <a:lnTo>
                    <a:pt x="374" y="15191"/>
                  </a:lnTo>
                  <a:lnTo>
                    <a:pt x="450" y="15325"/>
                  </a:lnTo>
                  <a:lnTo>
                    <a:pt x="537" y="15459"/>
                  </a:lnTo>
                  <a:lnTo>
                    <a:pt x="623" y="15584"/>
                  </a:lnTo>
                  <a:lnTo>
                    <a:pt x="719" y="15699"/>
                  </a:lnTo>
                  <a:lnTo>
                    <a:pt x="814" y="15814"/>
                  </a:lnTo>
                  <a:lnTo>
                    <a:pt x="920" y="15919"/>
                  </a:lnTo>
                  <a:lnTo>
                    <a:pt x="1035" y="16024"/>
                  </a:lnTo>
                  <a:lnTo>
                    <a:pt x="1150" y="16130"/>
                  </a:lnTo>
                  <a:lnTo>
                    <a:pt x="1265" y="16225"/>
                  </a:lnTo>
                  <a:lnTo>
                    <a:pt x="1389" y="16312"/>
                  </a:lnTo>
                  <a:lnTo>
                    <a:pt x="1514" y="16388"/>
                  </a:lnTo>
                  <a:lnTo>
                    <a:pt x="1648" y="16465"/>
                  </a:lnTo>
                  <a:lnTo>
                    <a:pt x="1791" y="16542"/>
                  </a:lnTo>
                  <a:lnTo>
                    <a:pt x="1925" y="16599"/>
                  </a:lnTo>
                  <a:lnTo>
                    <a:pt x="2069" y="16656"/>
                  </a:lnTo>
                  <a:lnTo>
                    <a:pt x="2213" y="16704"/>
                  </a:lnTo>
                  <a:lnTo>
                    <a:pt x="2366" y="16752"/>
                  </a:lnTo>
                  <a:lnTo>
                    <a:pt x="2519" y="16781"/>
                  </a:lnTo>
                  <a:lnTo>
                    <a:pt x="2672" y="16810"/>
                  </a:lnTo>
                  <a:lnTo>
                    <a:pt x="2835" y="16829"/>
                  </a:lnTo>
                  <a:lnTo>
                    <a:pt x="2998" y="16848"/>
                  </a:lnTo>
                  <a:lnTo>
                    <a:pt x="15210" y="16848"/>
                  </a:lnTo>
                  <a:lnTo>
                    <a:pt x="15373" y="16829"/>
                  </a:lnTo>
                  <a:lnTo>
                    <a:pt x="15526" y="16810"/>
                  </a:lnTo>
                  <a:lnTo>
                    <a:pt x="15689" y="16781"/>
                  </a:lnTo>
                  <a:lnTo>
                    <a:pt x="15842" y="16752"/>
                  </a:lnTo>
                  <a:lnTo>
                    <a:pt x="15986" y="16704"/>
                  </a:lnTo>
                  <a:lnTo>
                    <a:pt x="16139" y="16656"/>
                  </a:lnTo>
                  <a:lnTo>
                    <a:pt x="16283" y="16599"/>
                  </a:lnTo>
                  <a:lnTo>
                    <a:pt x="16417" y="16542"/>
                  </a:lnTo>
                  <a:lnTo>
                    <a:pt x="16551" y="16465"/>
                  </a:lnTo>
                  <a:lnTo>
                    <a:pt x="16685" y="16388"/>
                  </a:lnTo>
                  <a:lnTo>
                    <a:pt x="16819" y="16312"/>
                  </a:lnTo>
                  <a:lnTo>
                    <a:pt x="16944" y="16225"/>
                  </a:lnTo>
                  <a:lnTo>
                    <a:pt x="17059" y="16130"/>
                  </a:lnTo>
                  <a:lnTo>
                    <a:pt x="17174" y="16024"/>
                  </a:lnTo>
                  <a:lnTo>
                    <a:pt x="17289" y="15919"/>
                  </a:lnTo>
                  <a:lnTo>
                    <a:pt x="17384" y="15814"/>
                  </a:lnTo>
                  <a:lnTo>
                    <a:pt x="17490" y="15699"/>
                  </a:lnTo>
                  <a:lnTo>
                    <a:pt x="17586" y="15584"/>
                  </a:lnTo>
                  <a:lnTo>
                    <a:pt x="17672" y="15459"/>
                  </a:lnTo>
                  <a:lnTo>
                    <a:pt x="17748" y="15325"/>
                  </a:lnTo>
                  <a:lnTo>
                    <a:pt x="17825" y="15191"/>
                  </a:lnTo>
                  <a:lnTo>
                    <a:pt x="17902" y="15057"/>
                  </a:lnTo>
                  <a:lnTo>
                    <a:pt x="17959" y="14923"/>
                  </a:lnTo>
                  <a:lnTo>
                    <a:pt x="18017" y="14779"/>
                  </a:lnTo>
                  <a:lnTo>
                    <a:pt x="18064" y="14626"/>
                  </a:lnTo>
                  <a:lnTo>
                    <a:pt x="18112" y="14482"/>
                  </a:lnTo>
                  <a:lnTo>
                    <a:pt x="18151" y="14329"/>
                  </a:lnTo>
                  <a:lnTo>
                    <a:pt x="18170" y="14166"/>
                  </a:lnTo>
                  <a:lnTo>
                    <a:pt x="18199" y="14013"/>
                  </a:lnTo>
                  <a:lnTo>
                    <a:pt x="18208" y="13850"/>
                  </a:lnTo>
                  <a:lnTo>
                    <a:pt x="18208" y="13687"/>
                  </a:lnTo>
                  <a:lnTo>
                    <a:pt x="18208" y="3161"/>
                  </a:lnTo>
                  <a:lnTo>
                    <a:pt x="18208" y="2998"/>
                  </a:lnTo>
                  <a:lnTo>
                    <a:pt x="18199" y="2835"/>
                  </a:lnTo>
                  <a:lnTo>
                    <a:pt x="18170" y="2672"/>
                  </a:lnTo>
                  <a:lnTo>
                    <a:pt x="18151" y="2519"/>
                  </a:lnTo>
                  <a:lnTo>
                    <a:pt x="18112" y="2366"/>
                  </a:lnTo>
                  <a:lnTo>
                    <a:pt x="18064" y="2222"/>
                  </a:lnTo>
                  <a:lnTo>
                    <a:pt x="18017" y="2069"/>
                  </a:lnTo>
                  <a:lnTo>
                    <a:pt x="17959" y="1925"/>
                  </a:lnTo>
                  <a:lnTo>
                    <a:pt x="17902" y="1791"/>
                  </a:lnTo>
                  <a:lnTo>
                    <a:pt x="17825" y="1648"/>
                  </a:lnTo>
                  <a:lnTo>
                    <a:pt x="17748" y="1523"/>
                  </a:lnTo>
                  <a:lnTo>
                    <a:pt x="17672" y="1389"/>
                  </a:lnTo>
                  <a:lnTo>
                    <a:pt x="17586" y="1264"/>
                  </a:lnTo>
                  <a:lnTo>
                    <a:pt x="17490" y="1150"/>
                  </a:lnTo>
                  <a:lnTo>
                    <a:pt x="17384" y="1035"/>
                  </a:lnTo>
                  <a:lnTo>
                    <a:pt x="17289" y="920"/>
                  </a:lnTo>
                  <a:lnTo>
                    <a:pt x="17174" y="814"/>
                  </a:lnTo>
                  <a:lnTo>
                    <a:pt x="17059" y="719"/>
                  </a:lnTo>
                  <a:lnTo>
                    <a:pt x="16944" y="623"/>
                  </a:lnTo>
                  <a:lnTo>
                    <a:pt x="16819" y="537"/>
                  </a:lnTo>
                  <a:lnTo>
                    <a:pt x="16685" y="450"/>
                  </a:lnTo>
                  <a:lnTo>
                    <a:pt x="16551" y="374"/>
                  </a:lnTo>
                  <a:lnTo>
                    <a:pt x="16417" y="307"/>
                  </a:lnTo>
                  <a:lnTo>
                    <a:pt x="16283" y="249"/>
                  </a:lnTo>
                  <a:lnTo>
                    <a:pt x="16139" y="192"/>
                  </a:lnTo>
                  <a:lnTo>
                    <a:pt x="15986" y="134"/>
                  </a:lnTo>
                  <a:lnTo>
                    <a:pt x="15842" y="96"/>
                  </a:lnTo>
                  <a:lnTo>
                    <a:pt x="15689" y="58"/>
                  </a:lnTo>
                  <a:lnTo>
                    <a:pt x="15526" y="29"/>
                  </a:lnTo>
                  <a:lnTo>
                    <a:pt x="15373" y="10"/>
                  </a:lnTo>
                  <a:lnTo>
                    <a:pt x="1521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16"/>
            <p:cNvSpPr/>
            <p:nvPr/>
          </p:nvSpPr>
          <p:spPr>
            <a:xfrm>
              <a:off x="3719503" y="3788348"/>
              <a:ext cx="801540" cy="53076"/>
            </a:xfrm>
            <a:custGeom>
              <a:avLst/>
              <a:gdLst/>
              <a:ahLst/>
              <a:cxnLst/>
              <a:rect l="l" t="t" r="r" b="b"/>
              <a:pathLst>
                <a:path w="22577" h="1495" extrusionOk="0">
                  <a:moveTo>
                    <a:pt x="1" y="0"/>
                  </a:moveTo>
                  <a:lnTo>
                    <a:pt x="1" y="364"/>
                  </a:lnTo>
                  <a:lnTo>
                    <a:pt x="10" y="479"/>
                  </a:lnTo>
                  <a:lnTo>
                    <a:pt x="29" y="594"/>
                  </a:lnTo>
                  <a:lnTo>
                    <a:pt x="49" y="700"/>
                  </a:lnTo>
                  <a:lnTo>
                    <a:pt x="87" y="805"/>
                  </a:lnTo>
                  <a:lnTo>
                    <a:pt x="135" y="901"/>
                  </a:lnTo>
                  <a:lnTo>
                    <a:pt x="192" y="997"/>
                  </a:lnTo>
                  <a:lnTo>
                    <a:pt x="259" y="1083"/>
                  </a:lnTo>
                  <a:lnTo>
                    <a:pt x="336" y="1159"/>
                  </a:lnTo>
                  <a:lnTo>
                    <a:pt x="412" y="1236"/>
                  </a:lnTo>
                  <a:lnTo>
                    <a:pt x="499" y="1303"/>
                  </a:lnTo>
                  <a:lnTo>
                    <a:pt x="594" y="1361"/>
                  </a:lnTo>
                  <a:lnTo>
                    <a:pt x="690" y="1399"/>
                  </a:lnTo>
                  <a:lnTo>
                    <a:pt x="796" y="1437"/>
                  </a:lnTo>
                  <a:lnTo>
                    <a:pt x="901" y="1466"/>
                  </a:lnTo>
                  <a:lnTo>
                    <a:pt x="1016" y="1485"/>
                  </a:lnTo>
                  <a:lnTo>
                    <a:pt x="1131" y="1495"/>
                  </a:lnTo>
                  <a:lnTo>
                    <a:pt x="21446" y="1495"/>
                  </a:lnTo>
                  <a:lnTo>
                    <a:pt x="21561" y="1485"/>
                  </a:lnTo>
                  <a:lnTo>
                    <a:pt x="21676" y="1466"/>
                  </a:lnTo>
                  <a:lnTo>
                    <a:pt x="21781" y="1437"/>
                  </a:lnTo>
                  <a:lnTo>
                    <a:pt x="21887" y="1399"/>
                  </a:lnTo>
                  <a:lnTo>
                    <a:pt x="21982" y="1361"/>
                  </a:lnTo>
                  <a:lnTo>
                    <a:pt x="22078" y="1303"/>
                  </a:lnTo>
                  <a:lnTo>
                    <a:pt x="22164" y="1236"/>
                  </a:lnTo>
                  <a:lnTo>
                    <a:pt x="22241" y="1159"/>
                  </a:lnTo>
                  <a:lnTo>
                    <a:pt x="22318" y="1083"/>
                  </a:lnTo>
                  <a:lnTo>
                    <a:pt x="22375" y="997"/>
                  </a:lnTo>
                  <a:lnTo>
                    <a:pt x="22433" y="901"/>
                  </a:lnTo>
                  <a:lnTo>
                    <a:pt x="22480" y="805"/>
                  </a:lnTo>
                  <a:lnTo>
                    <a:pt x="22519" y="700"/>
                  </a:lnTo>
                  <a:lnTo>
                    <a:pt x="22547" y="594"/>
                  </a:lnTo>
                  <a:lnTo>
                    <a:pt x="22567" y="479"/>
                  </a:lnTo>
                  <a:lnTo>
                    <a:pt x="22576" y="364"/>
                  </a:lnTo>
                  <a:lnTo>
                    <a:pt x="225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16"/>
            <p:cNvSpPr/>
            <p:nvPr/>
          </p:nvSpPr>
          <p:spPr>
            <a:xfrm>
              <a:off x="4092516" y="3810110"/>
              <a:ext cx="57514" cy="833492"/>
            </a:xfrm>
            <a:custGeom>
              <a:avLst/>
              <a:gdLst/>
              <a:ahLst/>
              <a:cxnLst/>
              <a:rect l="l" t="t" r="r" b="b"/>
              <a:pathLst>
                <a:path w="1620" h="23477" extrusionOk="0">
                  <a:moveTo>
                    <a:pt x="1" y="0"/>
                  </a:moveTo>
                  <a:lnTo>
                    <a:pt x="1" y="23476"/>
                  </a:lnTo>
                  <a:lnTo>
                    <a:pt x="1619" y="23476"/>
                  </a:lnTo>
                  <a:lnTo>
                    <a:pt x="1619" y="0"/>
                  </a:ln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16"/>
            <p:cNvSpPr/>
            <p:nvPr/>
          </p:nvSpPr>
          <p:spPr>
            <a:xfrm>
              <a:off x="3850077" y="4555143"/>
              <a:ext cx="547520" cy="147264"/>
            </a:xfrm>
            <a:custGeom>
              <a:avLst/>
              <a:gdLst/>
              <a:ahLst/>
              <a:cxnLst/>
              <a:rect l="l" t="t" r="r" b="b"/>
              <a:pathLst>
                <a:path w="15422" h="4148" extrusionOk="0">
                  <a:moveTo>
                    <a:pt x="3937" y="0"/>
                  </a:moveTo>
                  <a:lnTo>
                    <a:pt x="3726" y="19"/>
                  </a:lnTo>
                  <a:lnTo>
                    <a:pt x="3516" y="48"/>
                  </a:lnTo>
                  <a:lnTo>
                    <a:pt x="3315" y="77"/>
                  </a:lnTo>
                  <a:lnTo>
                    <a:pt x="3113" y="125"/>
                  </a:lnTo>
                  <a:lnTo>
                    <a:pt x="2912" y="182"/>
                  </a:lnTo>
                  <a:lnTo>
                    <a:pt x="2721" y="249"/>
                  </a:lnTo>
                  <a:lnTo>
                    <a:pt x="2539" y="326"/>
                  </a:lnTo>
                  <a:lnTo>
                    <a:pt x="2347" y="402"/>
                  </a:lnTo>
                  <a:lnTo>
                    <a:pt x="2175" y="498"/>
                  </a:lnTo>
                  <a:lnTo>
                    <a:pt x="2002" y="594"/>
                  </a:lnTo>
                  <a:lnTo>
                    <a:pt x="1830" y="709"/>
                  </a:lnTo>
                  <a:lnTo>
                    <a:pt x="1667" y="824"/>
                  </a:lnTo>
                  <a:lnTo>
                    <a:pt x="1514" y="948"/>
                  </a:lnTo>
                  <a:lnTo>
                    <a:pt x="1361" y="1073"/>
                  </a:lnTo>
                  <a:lnTo>
                    <a:pt x="1217" y="1217"/>
                  </a:lnTo>
                  <a:lnTo>
                    <a:pt x="1073" y="1360"/>
                  </a:lnTo>
                  <a:lnTo>
                    <a:pt x="949" y="1513"/>
                  </a:lnTo>
                  <a:lnTo>
                    <a:pt x="824" y="1667"/>
                  </a:lnTo>
                  <a:lnTo>
                    <a:pt x="709" y="1830"/>
                  </a:lnTo>
                  <a:lnTo>
                    <a:pt x="594" y="2002"/>
                  </a:lnTo>
                  <a:lnTo>
                    <a:pt x="499" y="2174"/>
                  </a:lnTo>
                  <a:lnTo>
                    <a:pt x="403" y="2347"/>
                  </a:lnTo>
                  <a:lnTo>
                    <a:pt x="326" y="2538"/>
                  </a:lnTo>
                  <a:lnTo>
                    <a:pt x="250" y="2720"/>
                  </a:lnTo>
                  <a:lnTo>
                    <a:pt x="183" y="2912"/>
                  </a:lnTo>
                  <a:lnTo>
                    <a:pt x="125" y="3113"/>
                  </a:lnTo>
                  <a:lnTo>
                    <a:pt x="77" y="3314"/>
                  </a:lnTo>
                  <a:lnTo>
                    <a:pt x="48" y="3515"/>
                  </a:lnTo>
                  <a:lnTo>
                    <a:pt x="20" y="3726"/>
                  </a:lnTo>
                  <a:lnTo>
                    <a:pt x="1" y="3937"/>
                  </a:lnTo>
                  <a:lnTo>
                    <a:pt x="1" y="4147"/>
                  </a:lnTo>
                  <a:lnTo>
                    <a:pt x="1274" y="4147"/>
                  </a:lnTo>
                  <a:lnTo>
                    <a:pt x="1274" y="4004"/>
                  </a:lnTo>
                  <a:lnTo>
                    <a:pt x="1284" y="3860"/>
                  </a:lnTo>
                  <a:lnTo>
                    <a:pt x="1303" y="3707"/>
                  </a:lnTo>
                  <a:lnTo>
                    <a:pt x="1332" y="3573"/>
                  </a:lnTo>
                  <a:lnTo>
                    <a:pt x="1361" y="3429"/>
                  </a:lnTo>
                  <a:lnTo>
                    <a:pt x="1399" y="3295"/>
                  </a:lnTo>
                  <a:lnTo>
                    <a:pt x="1447" y="3161"/>
                  </a:lnTo>
                  <a:lnTo>
                    <a:pt x="1504" y="3027"/>
                  </a:lnTo>
                  <a:lnTo>
                    <a:pt x="1562" y="2902"/>
                  </a:lnTo>
                  <a:lnTo>
                    <a:pt x="1619" y="2778"/>
                  </a:lnTo>
                  <a:lnTo>
                    <a:pt x="1686" y="2663"/>
                  </a:lnTo>
                  <a:lnTo>
                    <a:pt x="1763" y="2538"/>
                  </a:lnTo>
                  <a:lnTo>
                    <a:pt x="1849" y="2433"/>
                  </a:lnTo>
                  <a:lnTo>
                    <a:pt x="1935" y="2318"/>
                  </a:lnTo>
                  <a:lnTo>
                    <a:pt x="2022" y="2213"/>
                  </a:lnTo>
                  <a:lnTo>
                    <a:pt x="2117" y="2117"/>
                  </a:lnTo>
                  <a:lnTo>
                    <a:pt x="2213" y="2021"/>
                  </a:lnTo>
                  <a:lnTo>
                    <a:pt x="2318" y="1935"/>
                  </a:lnTo>
                  <a:lnTo>
                    <a:pt x="2433" y="1849"/>
                  </a:lnTo>
                  <a:lnTo>
                    <a:pt x="2539" y="1763"/>
                  </a:lnTo>
                  <a:lnTo>
                    <a:pt x="2663" y="1686"/>
                  </a:lnTo>
                  <a:lnTo>
                    <a:pt x="2778" y="1619"/>
                  </a:lnTo>
                  <a:lnTo>
                    <a:pt x="2903" y="1561"/>
                  </a:lnTo>
                  <a:lnTo>
                    <a:pt x="3027" y="1504"/>
                  </a:lnTo>
                  <a:lnTo>
                    <a:pt x="3161" y="1446"/>
                  </a:lnTo>
                  <a:lnTo>
                    <a:pt x="3295" y="1399"/>
                  </a:lnTo>
                  <a:lnTo>
                    <a:pt x="3430" y="1360"/>
                  </a:lnTo>
                  <a:lnTo>
                    <a:pt x="3573" y="1331"/>
                  </a:lnTo>
                  <a:lnTo>
                    <a:pt x="3707" y="1303"/>
                  </a:lnTo>
                  <a:lnTo>
                    <a:pt x="3851" y="1284"/>
                  </a:lnTo>
                  <a:lnTo>
                    <a:pt x="4004" y="1274"/>
                  </a:lnTo>
                  <a:lnTo>
                    <a:pt x="11418" y="1274"/>
                  </a:lnTo>
                  <a:lnTo>
                    <a:pt x="11561" y="1284"/>
                  </a:lnTo>
                  <a:lnTo>
                    <a:pt x="11705" y="1303"/>
                  </a:lnTo>
                  <a:lnTo>
                    <a:pt x="11849" y="1331"/>
                  </a:lnTo>
                  <a:lnTo>
                    <a:pt x="11992" y="1360"/>
                  </a:lnTo>
                  <a:lnTo>
                    <a:pt x="12126" y="1399"/>
                  </a:lnTo>
                  <a:lnTo>
                    <a:pt x="12261" y="1446"/>
                  </a:lnTo>
                  <a:lnTo>
                    <a:pt x="12395" y="1504"/>
                  </a:lnTo>
                  <a:lnTo>
                    <a:pt x="12519" y="1561"/>
                  </a:lnTo>
                  <a:lnTo>
                    <a:pt x="12644" y="1619"/>
                  </a:lnTo>
                  <a:lnTo>
                    <a:pt x="12759" y="1686"/>
                  </a:lnTo>
                  <a:lnTo>
                    <a:pt x="12883" y="1763"/>
                  </a:lnTo>
                  <a:lnTo>
                    <a:pt x="12988" y="1849"/>
                  </a:lnTo>
                  <a:lnTo>
                    <a:pt x="13103" y="1935"/>
                  </a:lnTo>
                  <a:lnTo>
                    <a:pt x="13209" y="2021"/>
                  </a:lnTo>
                  <a:lnTo>
                    <a:pt x="13305" y="2117"/>
                  </a:lnTo>
                  <a:lnTo>
                    <a:pt x="13400" y="2213"/>
                  </a:lnTo>
                  <a:lnTo>
                    <a:pt x="13487" y="2318"/>
                  </a:lnTo>
                  <a:lnTo>
                    <a:pt x="13573" y="2433"/>
                  </a:lnTo>
                  <a:lnTo>
                    <a:pt x="13659" y="2538"/>
                  </a:lnTo>
                  <a:lnTo>
                    <a:pt x="13726" y="2663"/>
                  </a:lnTo>
                  <a:lnTo>
                    <a:pt x="13803" y="2778"/>
                  </a:lnTo>
                  <a:lnTo>
                    <a:pt x="13860" y="2902"/>
                  </a:lnTo>
                  <a:lnTo>
                    <a:pt x="13918" y="3027"/>
                  </a:lnTo>
                  <a:lnTo>
                    <a:pt x="13975" y="3161"/>
                  </a:lnTo>
                  <a:lnTo>
                    <a:pt x="14013" y="3295"/>
                  </a:lnTo>
                  <a:lnTo>
                    <a:pt x="14061" y="3429"/>
                  </a:lnTo>
                  <a:lnTo>
                    <a:pt x="14090" y="3573"/>
                  </a:lnTo>
                  <a:lnTo>
                    <a:pt x="14119" y="3707"/>
                  </a:lnTo>
                  <a:lnTo>
                    <a:pt x="14128" y="3860"/>
                  </a:lnTo>
                  <a:lnTo>
                    <a:pt x="14147" y="4004"/>
                  </a:lnTo>
                  <a:lnTo>
                    <a:pt x="14147" y="4147"/>
                  </a:lnTo>
                  <a:lnTo>
                    <a:pt x="15421" y="4147"/>
                  </a:lnTo>
                  <a:lnTo>
                    <a:pt x="15421" y="3937"/>
                  </a:lnTo>
                  <a:lnTo>
                    <a:pt x="15402" y="3726"/>
                  </a:lnTo>
                  <a:lnTo>
                    <a:pt x="15373" y="3515"/>
                  </a:lnTo>
                  <a:lnTo>
                    <a:pt x="15335" y="3314"/>
                  </a:lnTo>
                  <a:lnTo>
                    <a:pt x="15297" y="3113"/>
                  </a:lnTo>
                  <a:lnTo>
                    <a:pt x="15239" y="2912"/>
                  </a:lnTo>
                  <a:lnTo>
                    <a:pt x="15172" y="2720"/>
                  </a:lnTo>
                  <a:lnTo>
                    <a:pt x="15096" y="2538"/>
                  </a:lnTo>
                  <a:lnTo>
                    <a:pt x="15009" y="2347"/>
                  </a:lnTo>
                  <a:lnTo>
                    <a:pt x="14923" y="2174"/>
                  </a:lnTo>
                  <a:lnTo>
                    <a:pt x="14818" y="2002"/>
                  </a:lnTo>
                  <a:lnTo>
                    <a:pt x="14713" y="1830"/>
                  </a:lnTo>
                  <a:lnTo>
                    <a:pt x="14598" y="1667"/>
                  </a:lnTo>
                  <a:lnTo>
                    <a:pt x="14473" y="1513"/>
                  </a:lnTo>
                  <a:lnTo>
                    <a:pt x="14349" y="1360"/>
                  </a:lnTo>
                  <a:lnTo>
                    <a:pt x="14205" y="1217"/>
                  </a:lnTo>
                  <a:lnTo>
                    <a:pt x="14061" y="1073"/>
                  </a:lnTo>
                  <a:lnTo>
                    <a:pt x="13908" y="948"/>
                  </a:lnTo>
                  <a:lnTo>
                    <a:pt x="13755" y="824"/>
                  </a:lnTo>
                  <a:lnTo>
                    <a:pt x="13592" y="709"/>
                  </a:lnTo>
                  <a:lnTo>
                    <a:pt x="13420" y="594"/>
                  </a:lnTo>
                  <a:lnTo>
                    <a:pt x="13247" y="498"/>
                  </a:lnTo>
                  <a:lnTo>
                    <a:pt x="13075" y="402"/>
                  </a:lnTo>
                  <a:lnTo>
                    <a:pt x="12883" y="326"/>
                  </a:lnTo>
                  <a:lnTo>
                    <a:pt x="12701" y="249"/>
                  </a:lnTo>
                  <a:lnTo>
                    <a:pt x="12510" y="182"/>
                  </a:lnTo>
                  <a:lnTo>
                    <a:pt x="12308" y="125"/>
                  </a:lnTo>
                  <a:lnTo>
                    <a:pt x="12107" y="77"/>
                  </a:lnTo>
                  <a:lnTo>
                    <a:pt x="11906" y="48"/>
                  </a:lnTo>
                  <a:lnTo>
                    <a:pt x="11695" y="19"/>
                  </a:lnTo>
                  <a:lnTo>
                    <a:pt x="1148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16"/>
            <p:cNvSpPr/>
            <p:nvPr/>
          </p:nvSpPr>
          <p:spPr>
            <a:xfrm>
              <a:off x="4055133" y="3801270"/>
              <a:ext cx="124827" cy="226151"/>
            </a:xfrm>
            <a:custGeom>
              <a:avLst/>
              <a:gdLst/>
              <a:ahLst/>
              <a:cxnLst/>
              <a:rect l="l" t="t" r="r" b="b"/>
              <a:pathLst>
                <a:path w="3516" h="6370" extrusionOk="0">
                  <a:moveTo>
                    <a:pt x="0" y="0"/>
                  </a:moveTo>
                  <a:lnTo>
                    <a:pt x="671" y="6370"/>
                  </a:lnTo>
                  <a:lnTo>
                    <a:pt x="2854" y="6370"/>
                  </a:lnTo>
                  <a:lnTo>
                    <a:pt x="35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16"/>
            <p:cNvSpPr/>
            <p:nvPr/>
          </p:nvSpPr>
          <p:spPr>
            <a:xfrm>
              <a:off x="3691634" y="3674104"/>
              <a:ext cx="859338" cy="127205"/>
            </a:xfrm>
            <a:custGeom>
              <a:avLst/>
              <a:gdLst/>
              <a:ahLst/>
              <a:cxnLst/>
              <a:rect l="l" t="t" r="r" b="b"/>
              <a:pathLst>
                <a:path w="24205" h="3583" extrusionOk="0">
                  <a:moveTo>
                    <a:pt x="3448" y="0"/>
                  </a:moveTo>
                  <a:lnTo>
                    <a:pt x="3266" y="10"/>
                  </a:lnTo>
                  <a:lnTo>
                    <a:pt x="3094" y="19"/>
                  </a:lnTo>
                  <a:lnTo>
                    <a:pt x="2922" y="39"/>
                  </a:lnTo>
                  <a:lnTo>
                    <a:pt x="2749" y="67"/>
                  </a:lnTo>
                  <a:lnTo>
                    <a:pt x="2586" y="106"/>
                  </a:lnTo>
                  <a:lnTo>
                    <a:pt x="2423" y="153"/>
                  </a:lnTo>
                  <a:lnTo>
                    <a:pt x="2261" y="211"/>
                  </a:lnTo>
                  <a:lnTo>
                    <a:pt x="2107" y="268"/>
                  </a:lnTo>
                  <a:lnTo>
                    <a:pt x="1954" y="345"/>
                  </a:lnTo>
                  <a:lnTo>
                    <a:pt x="1801" y="412"/>
                  </a:lnTo>
                  <a:lnTo>
                    <a:pt x="1657" y="498"/>
                  </a:lnTo>
                  <a:lnTo>
                    <a:pt x="1523" y="585"/>
                  </a:lnTo>
                  <a:lnTo>
                    <a:pt x="1389" y="680"/>
                  </a:lnTo>
                  <a:lnTo>
                    <a:pt x="1255" y="786"/>
                  </a:lnTo>
                  <a:lnTo>
                    <a:pt x="1130" y="891"/>
                  </a:lnTo>
                  <a:lnTo>
                    <a:pt x="1015" y="1006"/>
                  </a:lnTo>
                  <a:lnTo>
                    <a:pt x="901" y="1130"/>
                  </a:lnTo>
                  <a:lnTo>
                    <a:pt x="786" y="1255"/>
                  </a:lnTo>
                  <a:lnTo>
                    <a:pt x="690" y="1379"/>
                  </a:lnTo>
                  <a:lnTo>
                    <a:pt x="594" y="1523"/>
                  </a:lnTo>
                  <a:lnTo>
                    <a:pt x="498" y="1657"/>
                  </a:lnTo>
                  <a:lnTo>
                    <a:pt x="422" y="1801"/>
                  </a:lnTo>
                  <a:lnTo>
                    <a:pt x="345" y="1954"/>
                  </a:lnTo>
                  <a:lnTo>
                    <a:pt x="278" y="2107"/>
                  </a:lnTo>
                  <a:lnTo>
                    <a:pt x="211" y="2261"/>
                  </a:lnTo>
                  <a:lnTo>
                    <a:pt x="153" y="2424"/>
                  </a:lnTo>
                  <a:lnTo>
                    <a:pt x="115" y="2586"/>
                  </a:lnTo>
                  <a:lnTo>
                    <a:pt x="77" y="2749"/>
                  </a:lnTo>
                  <a:lnTo>
                    <a:pt x="39" y="2922"/>
                  </a:lnTo>
                  <a:lnTo>
                    <a:pt x="19" y="3094"/>
                  </a:lnTo>
                  <a:lnTo>
                    <a:pt x="10" y="3266"/>
                  </a:lnTo>
                  <a:lnTo>
                    <a:pt x="0" y="3439"/>
                  </a:lnTo>
                  <a:lnTo>
                    <a:pt x="0" y="3582"/>
                  </a:lnTo>
                  <a:lnTo>
                    <a:pt x="24204" y="3582"/>
                  </a:lnTo>
                  <a:lnTo>
                    <a:pt x="24204" y="3439"/>
                  </a:lnTo>
                  <a:lnTo>
                    <a:pt x="24194" y="3266"/>
                  </a:lnTo>
                  <a:lnTo>
                    <a:pt x="24185" y="3094"/>
                  </a:lnTo>
                  <a:lnTo>
                    <a:pt x="24166" y="2922"/>
                  </a:lnTo>
                  <a:lnTo>
                    <a:pt x="24127" y="2749"/>
                  </a:lnTo>
                  <a:lnTo>
                    <a:pt x="24089" y="2586"/>
                  </a:lnTo>
                  <a:lnTo>
                    <a:pt x="24041" y="2424"/>
                  </a:lnTo>
                  <a:lnTo>
                    <a:pt x="23993" y="2261"/>
                  </a:lnTo>
                  <a:lnTo>
                    <a:pt x="23926" y="2107"/>
                  </a:lnTo>
                  <a:lnTo>
                    <a:pt x="23859" y="1954"/>
                  </a:lnTo>
                  <a:lnTo>
                    <a:pt x="23783" y="1801"/>
                  </a:lnTo>
                  <a:lnTo>
                    <a:pt x="23706" y="1657"/>
                  </a:lnTo>
                  <a:lnTo>
                    <a:pt x="23610" y="1523"/>
                  </a:lnTo>
                  <a:lnTo>
                    <a:pt x="23514" y="1379"/>
                  </a:lnTo>
                  <a:lnTo>
                    <a:pt x="23419" y="1255"/>
                  </a:lnTo>
                  <a:lnTo>
                    <a:pt x="23304" y="1130"/>
                  </a:lnTo>
                  <a:lnTo>
                    <a:pt x="23189" y="1006"/>
                  </a:lnTo>
                  <a:lnTo>
                    <a:pt x="23074" y="891"/>
                  </a:lnTo>
                  <a:lnTo>
                    <a:pt x="22949" y="786"/>
                  </a:lnTo>
                  <a:lnTo>
                    <a:pt x="22815" y="680"/>
                  </a:lnTo>
                  <a:lnTo>
                    <a:pt x="22681" y="585"/>
                  </a:lnTo>
                  <a:lnTo>
                    <a:pt x="22547" y="498"/>
                  </a:lnTo>
                  <a:lnTo>
                    <a:pt x="22403" y="412"/>
                  </a:lnTo>
                  <a:lnTo>
                    <a:pt x="22250" y="345"/>
                  </a:lnTo>
                  <a:lnTo>
                    <a:pt x="22097" y="268"/>
                  </a:lnTo>
                  <a:lnTo>
                    <a:pt x="21944" y="211"/>
                  </a:lnTo>
                  <a:lnTo>
                    <a:pt x="21781" y="153"/>
                  </a:lnTo>
                  <a:lnTo>
                    <a:pt x="21618" y="106"/>
                  </a:lnTo>
                  <a:lnTo>
                    <a:pt x="21455" y="67"/>
                  </a:lnTo>
                  <a:lnTo>
                    <a:pt x="21283" y="39"/>
                  </a:lnTo>
                  <a:lnTo>
                    <a:pt x="21110" y="19"/>
                  </a:lnTo>
                  <a:lnTo>
                    <a:pt x="20938" y="10"/>
                  </a:lnTo>
                  <a:lnTo>
                    <a:pt x="207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16"/>
            <p:cNvSpPr/>
            <p:nvPr/>
          </p:nvSpPr>
          <p:spPr>
            <a:xfrm>
              <a:off x="4100007" y="3332687"/>
              <a:ext cx="47289" cy="417616"/>
            </a:xfrm>
            <a:custGeom>
              <a:avLst/>
              <a:gdLst/>
              <a:ahLst/>
              <a:cxnLst/>
              <a:rect l="l" t="t" r="r" b="b"/>
              <a:pathLst>
                <a:path w="1332" h="11763" extrusionOk="0">
                  <a:moveTo>
                    <a:pt x="594" y="1"/>
                  </a:moveTo>
                  <a:lnTo>
                    <a:pt x="527" y="10"/>
                  </a:lnTo>
                  <a:lnTo>
                    <a:pt x="470" y="30"/>
                  </a:lnTo>
                  <a:lnTo>
                    <a:pt x="403" y="49"/>
                  </a:lnTo>
                  <a:lnTo>
                    <a:pt x="345" y="77"/>
                  </a:lnTo>
                  <a:lnTo>
                    <a:pt x="297" y="106"/>
                  </a:lnTo>
                  <a:lnTo>
                    <a:pt x="240" y="144"/>
                  </a:lnTo>
                  <a:lnTo>
                    <a:pt x="192" y="192"/>
                  </a:lnTo>
                  <a:lnTo>
                    <a:pt x="154" y="240"/>
                  </a:lnTo>
                  <a:lnTo>
                    <a:pt x="115" y="288"/>
                  </a:lnTo>
                  <a:lnTo>
                    <a:pt x="77" y="346"/>
                  </a:lnTo>
                  <a:lnTo>
                    <a:pt x="48" y="403"/>
                  </a:lnTo>
                  <a:lnTo>
                    <a:pt x="29" y="461"/>
                  </a:lnTo>
                  <a:lnTo>
                    <a:pt x="10" y="528"/>
                  </a:lnTo>
                  <a:lnTo>
                    <a:pt x="0" y="595"/>
                  </a:lnTo>
                  <a:lnTo>
                    <a:pt x="0" y="662"/>
                  </a:lnTo>
                  <a:lnTo>
                    <a:pt x="0" y="11102"/>
                  </a:lnTo>
                  <a:lnTo>
                    <a:pt x="0" y="11169"/>
                  </a:lnTo>
                  <a:lnTo>
                    <a:pt x="10" y="11236"/>
                  </a:lnTo>
                  <a:lnTo>
                    <a:pt x="29" y="11293"/>
                  </a:lnTo>
                  <a:lnTo>
                    <a:pt x="48" y="11360"/>
                  </a:lnTo>
                  <a:lnTo>
                    <a:pt x="77" y="11418"/>
                  </a:lnTo>
                  <a:lnTo>
                    <a:pt x="115" y="11466"/>
                  </a:lnTo>
                  <a:lnTo>
                    <a:pt x="154" y="11523"/>
                  </a:lnTo>
                  <a:lnTo>
                    <a:pt x="192" y="11571"/>
                  </a:lnTo>
                  <a:lnTo>
                    <a:pt x="240" y="11609"/>
                  </a:lnTo>
                  <a:lnTo>
                    <a:pt x="297" y="11648"/>
                  </a:lnTo>
                  <a:lnTo>
                    <a:pt x="345" y="11686"/>
                  </a:lnTo>
                  <a:lnTo>
                    <a:pt x="403" y="11715"/>
                  </a:lnTo>
                  <a:lnTo>
                    <a:pt x="470" y="11734"/>
                  </a:lnTo>
                  <a:lnTo>
                    <a:pt x="527" y="11753"/>
                  </a:lnTo>
                  <a:lnTo>
                    <a:pt x="594" y="11763"/>
                  </a:lnTo>
                  <a:lnTo>
                    <a:pt x="728" y="11763"/>
                  </a:lnTo>
                  <a:lnTo>
                    <a:pt x="795" y="11753"/>
                  </a:lnTo>
                  <a:lnTo>
                    <a:pt x="863" y="11734"/>
                  </a:lnTo>
                  <a:lnTo>
                    <a:pt x="920" y="11715"/>
                  </a:lnTo>
                  <a:lnTo>
                    <a:pt x="977" y="11686"/>
                  </a:lnTo>
                  <a:lnTo>
                    <a:pt x="1035" y="11648"/>
                  </a:lnTo>
                  <a:lnTo>
                    <a:pt x="1092" y="11609"/>
                  </a:lnTo>
                  <a:lnTo>
                    <a:pt x="1131" y="11571"/>
                  </a:lnTo>
                  <a:lnTo>
                    <a:pt x="1179" y="11523"/>
                  </a:lnTo>
                  <a:lnTo>
                    <a:pt x="1217" y="11466"/>
                  </a:lnTo>
                  <a:lnTo>
                    <a:pt x="1246" y="11418"/>
                  </a:lnTo>
                  <a:lnTo>
                    <a:pt x="1274" y="11360"/>
                  </a:lnTo>
                  <a:lnTo>
                    <a:pt x="1303" y="11293"/>
                  </a:lnTo>
                  <a:lnTo>
                    <a:pt x="1313" y="11236"/>
                  </a:lnTo>
                  <a:lnTo>
                    <a:pt x="1322" y="11169"/>
                  </a:lnTo>
                  <a:lnTo>
                    <a:pt x="1332" y="11102"/>
                  </a:lnTo>
                  <a:lnTo>
                    <a:pt x="1332" y="662"/>
                  </a:lnTo>
                  <a:lnTo>
                    <a:pt x="1322" y="595"/>
                  </a:lnTo>
                  <a:lnTo>
                    <a:pt x="1313" y="528"/>
                  </a:lnTo>
                  <a:lnTo>
                    <a:pt x="1303" y="461"/>
                  </a:lnTo>
                  <a:lnTo>
                    <a:pt x="1274" y="403"/>
                  </a:lnTo>
                  <a:lnTo>
                    <a:pt x="1246" y="346"/>
                  </a:lnTo>
                  <a:lnTo>
                    <a:pt x="1217" y="288"/>
                  </a:lnTo>
                  <a:lnTo>
                    <a:pt x="1179" y="240"/>
                  </a:lnTo>
                  <a:lnTo>
                    <a:pt x="1131" y="192"/>
                  </a:lnTo>
                  <a:lnTo>
                    <a:pt x="1092" y="144"/>
                  </a:lnTo>
                  <a:lnTo>
                    <a:pt x="1035" y="106"/>
                  </a:lnTo>
                  <a:lnTo>
                    <a:pt x="977" y="77"/>
                  </a:lnTo>
                  <a:lnTo>
                    <a:pt x="920" y="49"/>
                  </a:lnTo>
                  <a:lnTo>
                    <a:pt x="863" y="30"/>
                  </a:lnTo>
                  <a:lnTo>
                    <a:pt x="795" y="10"/>
                  </a:lnTo>
                  <a:lnTo>
                    <a:pt x="72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16"/>
            <p:cNvSpPr/>
            <p:nvPr/>
          </p:nvSpPr>
          <p:spPr>
            <a:xfrm>
              <a:off x="3872514" y="3079030"/>
              <a:ext cx="502644" cy="297227"/>
            </a:xfrm>
            <a:custGeom>
              <a:avLst/>
              <a:gdLst/>
              <a:ahLst/>
              <a:cxnLst/>
              <a:rect l="l" t="t" r="r" b="b"/>
              <a:pathLst>
                <a:path w="14158" h="8372" extrusionOk="0">
                  <a:moveTo>
                    <a:pt x="1227" y="1"/>
                  </a:moveTo>
                  <a:lnTo>
                    <a:pt x="1102" y="10"/>
                  </a:lnTo>
                  <a:lnTo>
                    <a:pt x="978" y="29"/>
                  </a:lnTo>
                  <a:lnTo>
                    <a:pt x="863" y="58"/>
                  </a:lnTo>
                  <a:lnTo>
                    <a:pt x="748" y="96"/>
                  </a:lnTo>
                  <a:lnTo>
                    <a:pt x="642" y="154"/>
                  </a:lnTo>
                  <a:lnTo>
                    <a:pt x="547" y="211"/>
                  </a:lnTo>
                  <a:lnTo>
                    <a:pt x="451" y="288"/>
                  </a:lnTo>
                  <a:lnTo>
                    <a:pt x="365" y="365"/>
                  </a:lnTo>
                  <a:lnTo>
                    <a:pt x="279" y="451"/>
                  </a:lnTo>
                  <a:lnTo>
                    <a:pt x="211" y="546"/>
                  </a:lnTo>
                  <a:lnTo>
                    <a:pt x="154" y="642"/>
                  </a:lnTo>
                  <a:lnTo>
                    <a:pt x="97" y="748"/>
                  </a:lnTo>
                  <a:lnTo>
                    <a:pt x="58" y="863"/>
                  </a:lnTo>
                  <a:lnTo>
                    <a:pt x="29" y="978"/>
                  </a:lnTo>
                  <a:lnTo>
                    <a:pt x="10" y="1102"/>
                  </a:lnTo>
                  <a:lnTo>
                    <a:pt x="1" y="1227"/>
                  </a:lnTo>
                  <a:lnTo>
                    <a:pt x="1" y="7146"/>
                  </a:lnTo>
                  <a:lnTo>
                    <a:pt x="10" y="7270"/>
                  </a:lnTo>
                  <a:lnTo>
                    <a:pt x="29" y="7395"/>
                  </a:lnTo>
                  <a:lnTo>
                    <a:pt x="58" y="7510"/>
                  </a:lnTo>
                  <a:lnTo>
                    <a:pt x="97" y="7625"/>
                  </a:lnTo>
                  <a:lnTo>
                    <a:pt x="154" y="7730"/>
                  </a:lnTo>
                  <a:lnTo>
                    <a:pt x="211" y="7826"/>
                  </a:lnTo>
                  <a:lnTo>
                    <a:pt x="279" y="7922"/>
                  </a:lnTo>
                  <a:lnTo>
                    <a:pt x="365" y="8008"/>
                  </a:lnTo>
                  <a:lnTo>
                    <a:pt x="451" y="8084"/>
                  </a:lnTo>
                  <a:lnTo>
                    <a:pt x="547" y="8161"/>
                  </a:lnTo>
                  <a:lnTo>
                    <a:pt x="642" y="8219"/>
                  </a:lnTo>
                  <a:lnTo>
                    <a:pt x="748" y="8276"/>
                  </a:lnTo>
                  <a:lnTo>
                    <a:pt x="863" y="8314"/>
                  </a:lnTo>
                  <a:lnTo>
                    <a:pt x="978" y="8343"/>
                  </a:lnTo>
                  <a:lnTo>
                    <a:pt x="1102" y="8362"/>
                  </a:lnTo>
                  <a:lnTo>
                    <a:pt x="1227" y="8372"/>
                  </a:lnTo>
                  <a:lnTo>
                    <a:pt x="12931" y="8372"/>
                  </a:lnTo>
                  <a:lnTo>
                    <a:pt x="13056" y="8362"/>
                  </a:lnTo>
                  <a:lnTo>
                    <a:pt x="13180" y="8343"/>
                  </a:lnTo>
                  <a:lnTo>
                    <a:pt x="13295" y="8314"/>
                  </a:lnTo>
                  <a:lnTo>
                    <a:pt x="13410" y="8276"/>
                  </a:lnTo>
                  <a:lnTo>
                    <a:pt x="13515" y="8219"/>
                  </a:lnTo>
                  <a:lnTo>
                    <a:pt x="13611" y="8161"/>
                  </a:lnTo>
                  <a:lnTo>
                    <a:pt x="13707" y="8084"/>
                  </a:lnTo>
                  <a:lnTo>
                    <a:pt x="13793" y="8008"/>
                  </a:lnTo>
                  <a:lnTo>
                    <a:pt x="13870" y="7922"/>
                  </a:lnTo>
                  <a:lnTo>
                    <a:pt x="13946" y="7826"/>
                  </a:lnTo>
                  <a:lnTo>
                    <a:pt x="14004" y="7730"/>
                  </a:lnTo>
                  <a:lnTo>
                    <a:pt x="14061" y="7625"/>
                  </a:lnTo>
                  <a:lnTo>
                    <a:pt x="14100" y="7510"/>
                  </a:lnTo>
                  <a:lnTo>
                    <a:pt x="14128" y="7395"/>
                  </a:lnTo>
                  <a:lnTo>
                    <a:pt x="14148" y="7270"/>
                  </a:lnTo>
                  <a:lnTo>
                    <a:pt x="14157" y="7146"/>
                  </a:lnTo>
                  <a:lnTo>
                    <a:pt x="14157" y="1227"/>
                  </a:lnTo>
                  <a:lnTo>
                    <a:pt x="14148" y="1102"/>
                  </a:lnTo>
                  <a:lnTo>
                    <a:pt x="14128" y="978"/>
                  </a:lnTo>
                  <a:lnTo>
                    <a:pt x="14100" y="863"/>
                  </a:lnTo>
                  <a:lnTo>
                    <a:pt x="14061" y="748"/>
                  </a:lnTo>
                  <a:lnTo>
                    <a:pt x="14004" y="642"/>
                  </a:lnTo>
                  <a:lnTo>
                    <a:pt x="13946" y="546"/>
                  </a:lnTo>
                  <a:lnTo>
                    <a:pt x="13870" y="451"/>
                  </a:lnTo>
                  <a:lnTo>
                    <a:pt x="13793" y="365"/>
                  </a:lnTo>
                  <a:lnTo>
                    <a:pt x="13707" y="288"/>
                  </a:lnTo>
                  <a:lnTo>
                    <a:pt x="13611" y="211"/>
                  </a:lnTo>
                  <a:lnTo>
                    <a:pt x="13515" y="154"/>
                  </a:lnTo>
                  <a:lnTo>
                    <a:pt x="13410" y="96"/>
                  </a:lnTo>
                  <a:lnTo>
                    <a:pt x="13295" y="58"/>
                  </a:lnTo>
                  <a:lnTo>
                    <a:pt x="13180" y="29"/>
                  </a:lnTo>
                  <a:lnTo>
                    <a:pt x="13056" y="10"/>
                  </a:lnTo>
                  <a:lnTo>
                    <a:pt x="129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16"/>
            <p:cNvSpPr/>
            <p:nvPr/>
          </p:nvSpPr>
          <p:spPr>
            <a:xfrm>
              <a:off x="4599866" y="2491446"/>
              <a:ext cx="136401" cy="259843"/>
            </a:xfrm>
            <a:custGeom>
              <a:avLst/>
              <a:gdLst/>
              <a:ahLst/>
              <a:cxnLst/>
              <a:rect l="l" t="t" r="r" b="b"/>
              <a:pathLst>
                <a:path w="3842" h="7319" extrusionOk="0">
                  <a:moveTo>
                    <a:pt x="2127" y="1"/>
                  </a:moveTo>
                  <a:lnTo>
                    <a:pt x="1925" y="317"/>
                  </a:lnTo>
                  <a:lnTo>
                    <a:pt x="1456" y="1073"/>
                  </a:lnTo>
                  <a:lnTo>
                    <a:pt x="1188" y="1514"/>
                  </a:lnTo>
                  <a:lnTo>
                    <a:pt x="939" y="1964"/>
                  </a:lnTo>
                  <a:lnTo>
                    <a:pt x="728" y="2366"/>
                  </a:lnTo>
                  <a:lnTo>
                    <a:pt x="642" y="2539"/>
                  </a:lnTo>
                  <a:lnTo>
                    <a:pt x="585" y="2692"/>
                  </a:lnTo>
                  <a:lnTo>
                    <a:pt x="527" y="2864"/>
                  </a:lnTo>
                  <a:lnTo>
                    <a:pt x="479" y="3066"/>
                  </a:lnTo>
                  <a:lnTo>
                    <a:pt x="422" y="3295"/>
                  </a:lnTo>
                  <a:lnTo>
                    <a:pt x="374" y="3554"/>
                  </a:lnTo>
                  <a:lnTo>
                    <a:pt x="268" y="4100"/>
                  </a:lnTo>
                  <a:lnTo>
                    <a:pt x="182" y="4665"/>
                  </a:lnTo>
                  <a:lnTo>
                    <a:pt x="106" y="5192"/>
                  </a:lnTo>
                  <a:lnTo>
                    <a:pt x="48" y="5632"/>
                  </a:lnTo>
                  <a:lnTo>
                    <a:pt x="0" y="6044"/>
                  </a:lnTo>
                  <a:lnTo>
                    <a:pt x="154" y="6178"/>
                  </a:lnTo>
                  <a:lnTo>
                    <a:pt x="288" y="6313"/>
                  </a:lnTo>
                  <a:lnTo>
                    <a:pt x="422" y="6456"/>
                  </a:lnTo>
                  <a:lnTo>
                    <a:pt x="537" y="6619"/>
                  </a:lnTo>
                  <a:lnTo>
                    <a:pt x="652" y="6782"/>
                  </a:lnTo>
                  <a:lnTo>
                    <a:pt x="747" y="6954"/>
                  </a:lnTo>
                  <a:lnTo>
                    <a:pt x="824" y="7136"/>
                  </a:lnTo>
                  <a:lnTo>
                    <a:pt x="901" y="7318"/>
                  </a:lnTo>
                  <a:lnTo>
                    <a:pt x="1648" y="6044"/>
                  </a:lnTo>
                  <a:lnTo>
                    <a:pt x="2826" y="4234"/>
                  </a:lnTo>
                  <a:lnTo>
                    <a:pt x="3017" y="3908"/>
                  </a:lnTo>
                  <a:lnTo>
                    <a:pt x="3209" y="3564"/>
                  </a:lnTo>
                  <a:lnTo>
                    <a:pt x="3410" y="3171"/>
                  </a:lnTo>
                  <a:lnTo>
                    <a:pt x="3611" y="2769"/>
                  </a:lnTo>
                  <a:lnTo>
                    <a:pt x="3697" y="2577"/>
                  </a:lnTo>
                  <a:lnTo>
                    <a:pt x="3764" y="2405"/>
                  </a:lnTo>
                  <a:lnTo>
                    <a:pt x="3812" y="2261"/>
                  </a:lnTo>
                  <a:lnTo>
                    <a:pt x="3841" y="2136"/>
                  </a:lnTo>
                  <a:lnTo>
                    <a:pt x="3841" y="2089"/>
                  </a:lnTo>
                  <a:lnTo>
                    <a:pt x="3841" y="2050"/>
                  </a:lnTo>
                  <a:lnTo>
                    <a:pt x="3832" y="2022"/>
                  </a:lnTo>
                  <a:lnTo>
                    <a:pt x="3812" y="2002"/>
                  </a:lnTo>
                  <a:lnTo>
                    <a:pt x="3764" y="1983"/>
                  </a:lnTo>
                  <a:lnTo>
                    <a:pt x="3678" y="1983"/>
                  </a:lnTo>
                  <a:lnTo>
                    <a:pt x="3630" y="1993"/>
                  </a:lnTo>
                  <a:lnTo>
                    <a:pt x="3582" y="2012"/>
                  </a:lnTo>
                  <a:lnTo>
                    <a:pt x="3525" y="2041"/>
                  </a:lnTo>
                  <a:lnTo>
                    <a:pt x="3420" y="2117"/>
                  </a:lnTo>
                  <a:lnTo>
                    <a:pt x="3314" y="2213"/>
                  </a:lnTo>
                  <a:lnTo>
                    <a:pt x="3199" y="2318"/>
                  </a:lnTo>
                  <a:lnTo>
                    <a:pt x="2970" y="2567"/>
                  </a:lnTo>
                  <a:lnTo>
                    <a:pt x="2740" y="2817"/>
                  </a:lnTo>
                  <a:lnTo>
                    <a:pt x="2625" y="2931"/>
                  </a:lnTo>
                  <a:lnTo>
                    <a:pt x="2519" y="3027"/>
                  </a:lnTo>
                  <a:lnTo>
                    <a:pt x="2414" y="3094"/>
                  </a:lnTo>
                  <a:lnTo>
                    <a:pt x="2366" y="3123"/>
                  </a:lnTo>
                  <a:lnTo>
                    <a:pt x="2309" y="3142"/>
                  </a:lnTo>
                  <a:lnTo>
                    <a:pt x="2261" y="3152"/>
                  </a:lnTo>
                  <a:lnTo>
                    <a:pt x="2175" y="3152"/>
                  </a:lnTo>
                  <a:lnTo>
                    <a:pt x="2127" y="3133"/>
                  </a:lnTo>
                  <a:lnTo>
                    <a:pt x="2060" y="3085"/>
                  </a:lnTo>
                  <a:lnTo>
                    <a:pt x="2012" y="3027"/>
                  </a:lnTo>
                  <a:lnTo>
                    <a:pt x="1964" y="2951"/>
                  </a:lnTo>
                  <a:lnTo>
                    <a:pt x="1925" y="2864"/>
                  </a:lnTo>
                  <a:lnTo>
                    <a:pt x="1897" y="2759"/>
                  </a:lnTo>
                  <a:lnTo>
                    <a:pt x="1878" y="2654"/>
                  </a:lnTo>
                  <a:lnTo>
                    <a:pt x="1868" y="2529"/>
                  </a:lnTo>
                  <a:lnTo>
                    <a:pt x="1868" y="2405"/>
                  </a:lnTo>
                  <a:lnTo>
                    <a:pt x="1878" y="2127"/>
                  </a:lnTo>
                  <a:lnTo>
                    <a:pt x="1897" y="1840"/>
                  </a:lnTo>
                  <a:lnTo>
                    <a:pt x="1935" y="1533"/>
                  </a:lnTo>
                  <a:lnTo>
                    <a:pt x="1973" y="1236"/>
                  </a:lnTo>
                  <a:lnTo>
                    <a:pt x="2040" y="776"/>
                  </a:lnTo>
                  <a:lnTo>
                    <a:pt x="2088" y="374"/>
                  </a:lnTo>
                  <a:lnTo>
                    <a:pt x="2127" y="1"/>
                  </a:lnTo>
                  <a:close/>
                </a:path>
              </a:pathLst>
            </a:custGeom>
            <a:solidFill>
              <a:srgbClr val="FFAF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16"/>
            <p:cNvSpPr/>
            <p:nvPr/>
          </p:nvSpPr>
          <p:spPr>
            <a:xfrm>
              <a:off x="5664518" y="2994714"/>
              <a:ext cx="223453" cy="161891"/>
            </a:xfrm>
            <a:custGeom>
              <a:avLst/>
              <a:gdLst/>
              <a:ahLst/>
              <a:cxnLst/>
              <a:rect l="l" t="t" r="r" b="b"/>
              <a:pathLst>
                <a:path w="6294" h="4560" extrusionOk="0">
                  <a:moveTo>
                    <a:pt x="4904" y="738"/>
                  </a:moveTo>
                  <a:lnTo>
                    <a:pt x="4990" y="747"/>
                  </a:lnTo>
                  <a:lnTo>
                    <a:pt x="5067" y="757"/>
                  </a:lnTo>
                  <a:lnTo>
                    <a:pt x="5153" y="776"/>
                  </a:lnTo>
                  <a:lnTo>
                    <a:pt x="5230" y="805"/>
                  </a:lnTo>
                  <a:lnTo>
                    <a:pt x="5297" y="843"/>
                  </a:lnTo>
                  <a:lnTo>
                    <a:pt x="5364" y="881"/>
                  </a:lnTo>
                  <a:lnTo>
                    <a:pt x="5431" y="929"/>
                  </a:lnTo>
                  <a:lnTo>
                    <a:pt x="5489" y="977"/>
                  </a:lnTo>
                  <a:lnTo>
                    <a:pt x="5536" y="1044"/>
                  </a:lnTo>
                  <a:lnTo>
                    <a:pt x="5584" y="1102"/>
                  </a:lnTo>
                  <a:lnTo>
                    <a:pt x="5623" y="1169"/>
                  </a:lnTo>
                  <a:lnTo>
                    <a:pt x="5661" y="1245"/>
                  </a:lnTo>
                  <a:lnTo>
                    <a:pt x="5690" y="1322"/>
                  </a:lnTo>
                  <a:lnTo>
                    <a:pt x="5709" y="1399"/>
                  </a:lnTo>
                  <a:lnTo>
                    <a:pt x="5718" y="1475"/>
                  </a:lnTo>
                  <a:lnTo>
                    <a:pt x="5728" y="1561"/>
                  </a:lnTo>
                  <a:lnTo>
                    <a:pt x="5718" y="1648"/>
                  </a:lnTo>
                  <a:lnTo>
                    <a:pt x="5709" y="1724"/>
                  </a:lnTo>
                  <a:lnTo>
                    <a:pt x="5690" y="1801"/>
                  </a:lnTo>
                  <a:lnTo>
                    <a:pt x="5661" y="1877"/>
                  </a:lnTo>
                  <a:lnTo>
                    <a:pt x="5623" y="1954"/>
                  </a:lnTo>
                  <a:lnTo>
                    <a:pt x="5584" y="2021"/>
                  </a:lnTo>
                  <a:lnTo>
                    <a:pt x="5536" y="2079"/>
                  </a:lnTo>
                  <a:lnTo>
                    <a:pt x="5489" y="2136"/>
                  </a:lnTo>
                  <a:lnTo>
                    <a:pt x="5431" y="2194"/>
                  </a:lnTo>
                  <a:lnTo>
                    <a:pt x="5364" y="2241"/>
                  </a:lnTo>
                  <a:lnTo>
                    <a:pt x="5297" y="2280"/>
                  </a:lnTo>
                  <a:lnTo>
                    <a:pt x="5230" y="2318"/>
                  </a:lnTo>
                  <a:lnTo>
                    <a:pt x="5153" y="2347"/>
                  </a:lnTo>
                  <a:lnTo>
                    <a:pt x="5067" y="2366"/>
                  </a:lnTo>
                  <a:lnTo>
                    <a:pt x="4990" y="2376"/>
                  </a:lnTo>
                  <a:lnTo>
                    <a:pt x="4904" y="2385"/>
                  </a:lnTo>
                  <a:lnTo>
                    <a:pt x="4818" y="2376"/>
                  </a:lnTo>
                  <a:lnTo>
                    <a:pt x="4732" y="2356"/>
                  </a:lnTo>
                  <a:lnTo>
                    <a:pt x="4646" y="2337"/>
                  </a:lnTo>
                  <a:lnTo>
                    <a:pt x="4569" y="2308"/>
                  </a:lnTo>
                  <a:lnTo>
                    <a:pt x="4569" y="2280"/>
                  </a:lnTo>
                  <a:lnTo>
                    <a:pt x="4569" y="814"/>
                  </a:lnTo>
                  <a:lnTo>
                    <a:pt x="4646" y="786"/>
                  </a:lnTo>
                  <a:lnTo>
                    <a:pt x="4732" y="757"/>
                  </a:lnTo>
                  <a:lnTo>
                    <a:pt x="4818" y="747"/>
                  </a:lnTo>
                  <a:lnTo>
                    <a:pt x="4904" y="738"/>
                  </a:lnTo>
                  <a:close/>
                  <a:moveTo>
                    <a:pt x="0" y="0"/>
                  </a:moveTo>
                  <a:lnTo>
                    <a:pt x="0" y="2280"/>
                  </a:lnTo>
                  <a:lnTo>
                    <a:pt x="10" y="2395"/>
                  </a:lnTo>
                  <a:lnTo>
                    <a:pt x="19" y="2510"/>
                  </a:lnTo>
                  <a:lnTo>
                    <a:pt x="29" y="2625"/>
                  </a:lnTo>
                  <a:lnTo>
                    <a:pt x="48" y="2740"/>
                  </a:lnTo>
                  <a:lnTo>
                    <a:pt x="106" y="2960"/>
                  </a:lnTo>
                  <a:lnTo>
                    <a:pt x="182" y="3171"/>
                  </a:lnTo>
                  <a:lnTo>
                    <a:pt x="278" y="3372"/>
                  </a:lnTo>
                  <a:lnTo>
                    <a:pt x="393" y="3554"/>
                  </a:lnTo>
                  <a:lnTo>
                    <a:pt x="527" y="3736"/>
                  </a:lnTo>
                  <a:lnTo>
                    <a:pt x="671" y="3898"/>
                  </a:lnTo>
                  <a:lnTo>
                    <a:pt x="834" y="4042"/>
                  </a:lnTo>
                  <a:lnTo>
                    <a:pt x="1006" y="4176"/>
                  </a:lnTo>
                  <a:lnTo>
                    <a:pt x="1198" y="4291"/>
                  </a:lnTo>
                  <a:lnTo>
                    <a:pt x="1399" y="4387"/>
                  </a:lnTo>
                  <a:lnTo>
                    <a:pt x="1609" y="4464"/>
                  </a:lnTo>
                  <a:lnTo>
                    <a:pt x="1830" y="4521"/>
                  </a:lnTo>
                  <a:lnTo>
                    <a:pt x="1935" y="4540"/>
                  </a:lnTo>
                  <a:lnTo>
                    <a:pt x="2050" y="4550"/>
                  </a:lnTo>
                  <a:lnTo>
                    <a:pt x="2165" y="4559"/>
                  </a:lnTo>
                  <a:lnTo>
                    <a:pt x="2481" y="4559"/>
                  </a:lnTo>
                  <a:lnTo>
                    <a:pt x="2673" y="4531"/>
                  </a:lnTo>
                  <a:lnTo>
                    <a:pt x="2855" y="4492"/>
                  </a:lnTo>
                  <a:lnTo>
                    <a:pt x="3037" y="4435"/>
                  </a:lnTo>
                  <a:lnTo>
                    <a:pt x="3209" y="4368"/>
                  </a:lnTo>
                  <a:lnTo>
                    <a:pt x="3372" y="4282"/>
                  </a:lnTo>
                  <a:lnTo>
                    <a:pt x="3535" y="4186"/>
                  </a:lnTo>
                  <a:lnTo>
                    <a:pt x="3678" y="4080"/>
                  </a:lnTo>
                  <a:lnTo>
                    <a:pt x="3822" y="3966"/>
                  </a:lnTo>
                  <a:lnTo>
                    <a:pt x="3946" y="3841"/>
                  </a:lnTo>
                  <a:lnTo>
                    <a:pt x="4071" y="3697"/>
                  </a:lnTo>
                  <a:lnTo>
                    <a:pt x="4176" y="3554"/>
                  </a:lnTo>
                  <a:lnTo>
                    <a:pt x="4272" y="3391"/>
                  </a:lnTo>
                  <a:lnTo>
                    <a:pt x="4358" y="3228"/>
                  </a:lnTo>
                  <a:lnTo>
                    <a:pt x="4425" y="3056"/>
                  </a:lnTo>
                  <a:lnTo>
                    <a:pt x="4483" y="2874"/>
                  </a:lnTo>
                  <a:lnTo>
                    <a:pt x="4588" y="2912"/>
                  </a:lnTo>
                  <a:lnTo>
                    <a:pt x="4684" y="2931"/>
                  </a:lnTo>
                  <a:lnTo>
                    <a:pt x="4799" y="2941"/>
                  </a:lnTo>
                  <a:lnTo>
                    <a:pt x="4904" y="2950"/>
                  </a:lnTo>
                  <a:lnTo>
                    <a:pt x="5048" y="2941"/>
                  </a:lnTo>
                  <a:lnTo>
                    <a:pt x="5182" y="2921"/>
                  </a:lnTo>
                  <a:lnTo>
                    <a:pt x="5316" y="2893"/>
                  </a:lnTo>
                  <a:lnTo>
                    <a:pt x="5450" y="2845"/>
                  </a:lnTo>
                  <a:lnTo>
                    <a:pt x="5565" y="2787"/>
                  </a:lnTo>
                  <a:lnTo>
                    <a:pt x="5680" y="2711"/>
                  </a:lnTo>
                  <a:lnTo>
                    <a:pt x="5795" y="2634"/>
                  </a:lnTo>
                  <a:lnTo>
                    <a:pt x="5891" y="2548"/>
                  </a:lnTo>
                  <a:lnTo>
                    <a:pt x="5977" y="2443"/>
                  </a:lnTo>
                  <a:lnTo>
                    <a:pt x="6063" y="2337"/>
                  </a:lnTo>
                  <a:lnTo>
                    <a:pt x="6130" y="2222"/>
                  </a:lnTo>
                  <a:lnTo>
                    <a:pt x="6188" y="2098"/>
                  </a:lnTo>
                  <a:lnTo>
                    <a:pt x="6236" y="1973"/>
                  </a:lnTo>
                  <a:lnTo>
                    <a:pt x="6264" y="1839"/>
                  </a:lnTo>
                  <a:lnTo>
                    <a:pt x="6293" y="1705"/>
                  </a:lnTo>
                  <a:lnTo>
                    <a:pt x="6293" y="1561"/>
                  </a:lnTo>
                  <a:lnTo>
                    <a:pt x="6293" y="1418"/>
                  </a:lnTo>
                  <a:lnTo>
                    <a:pt x="6264" y="1284"/>
                  </a:lnTo>
                  <a:lnTo>
                    <a:pt x="6236" y="1150"/>
                  </a:lnTo>
                  <a:lnTo>
                    <a:pt x="6188" y="1015"/>
                  </a:lnTo>
                  <a:lnTo>
                    <a:pt x="6130" y="901"/>
                  </a:lnTo>
                  <a:lnTo>
                    <a:pt x="6063" y="786"/>
                  </a:lnTo>
                  <a:lnTo>
                    <a:pt x="5977" y="680"/>
                  </a:lnTo>
                  <a:lnTo>
                    <a:pt x="5891" y="575"/>
                  </a:lnTo>
                  <a:lnTo>
                    <a:pt x="5795" y="489"/>
                  </a:lnTo>
                  <a:lnTo>
                    <a:pt x="5680" y="412"/>
                  </a:lnTo>
                  <a:lnTo>
                    <a:pt x="5565" y="335"/>
                  </a:lnTo>
                  <a:lnTo>
                    <a:pt x="5450" y="278"/>
                  </a:lnTo>
                  <a:lnTo>
                    <a:pt x="5316" y="230"/>
                  </a:lnTo>
                  <a:lnTo>
                    <a:pt x="5182" y="201"/>
                  </a:lnTo>
                  <a:lnTo>
                    <a:pt x="5048" y="182"/>
                  </a:lnTo>
                  <a:lnTo>
                    <a:pt x="4904" y="173"/>
                  </a:lnTo>
                  <a:lnTo>
                    <a:pt x="4818" y="173"/>
                  </a:lnTo>
                  <a:lnTo>
                    <a:pt x="4732" y="182"/>
                  </a:lnTo>
                  <a:lnTo>
                    <a:pt x="4569" y="220"/>
                  </a:lnTo>
                  <a:lnTo>
                    <a:pt x="456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16"/>
            <p:cNvSpPr/>
            <p:nvPr/>
          </p:nvSpPr>
          <p:spPr>
            <a:xfrm>
              <a:off x="5731509" y="2397581"/>
              <a:ext cx="496822" cy="554656"/>
            </a:xfrm>
            <a:custGeom>
              <a:avLst/>
              <a:gdLst/>
              <a:ahLst/>
              <a:cxnLst/>
              <a:rect l="l" t="t" r="r" b="b"/>
              <a:pathLst>
                <a:path w="13994" h="15623" extrusionOk="0">
                  <a:moveTo>
                    <a:pt x="13199" y="1"/>
                  </a:moveTo>
                  <a:lnTo>
                    <a:pt x="13132" y="30"/>
                  </a:lnTo>
                  <a:lnTo>
                    <a:pt x="13103" y="49"/>
                  </a:lnTo>
                  <a:lnTo>
                    <a:pt x="13074" y="68"/>
                  </a:lnTo>
                  <a:lnTo>
                    <a:pt x="13055" y="97"/>
                  </a:lnTo>
                  <a:lnTo>
                    <a:pt x="13036" y="135"/>
                  </a:lnTo>
                  <a:lnTo>
                    <a:pt x="13026" y="173"/>
                  </a:lnTo>
                  <a:lnTo>
                    <a:pt x="13026" y="212"/>
                  </a:lnTo>
                  <a:lnTo>
                    <a:pt x="13017" y="413"/>
                  </a:lnTo>
                  <a:lnTo>
                    <a:pt x="13007" y="614"/>
                  </a:lnTo>
                  <a:lnTo>
                    <a:pt x="12988" y="806"/>
                  </a:lnTo>
                  <a:lnTo>
                    <a:pt x="12969" y="997"/>
                  </a:lnTo>
                  <a:lnTo>
                    <a:pt x="12931" y="1189"/>
                  </a:lnTo>
                  <a:lnTo>
                    <a:pt x="12892" y="1371"/>
                  </a:lnTo>
                  <a:lnTo>
                    <a:pt x="12844" y="1553"/>
                  </a:lnTo>
                  <a:lnTo>
                    <a:pt x="12797" y="1735"/>
                  </a:lnTo>
                  <a:lnTo>
                    <a:pt x="12739" y="1907"/>
                  </a:lnTo>
                  <a:lnTo>
                    <a:pt x="12672" y="2079"/>
                  </a:lnTo>
                  <a:lnTo>
                    <a:pt x="12595" y="2252"/>
                  </a:lnTo>
                  <a:lnTo>
                    <a:pt x="12519" y="2415"/>
                  </a:lnTo>
                  <a:lnTo>
                    <a:pt x="12433" y="2578"/>
                  </a:lnTo>
                  <a:lnTo>
                    <a:pt x="12346" y="2740"/>
                  </a:lnTo>
                  <a:lnTo>
                    <a:pt x="12251" y="2903"/>
                  </a:lnTo>
                  <a:lnTo>
                    <a:pt x="12145" y="3056"/>
                  </a:lnTo>
                  <a:lnTo>
                    <a:pt x="12040" y="3210"/>
                  </a:lnTo>
                  <a:lnTo>
                    <a:pt x="11925" y="3363"/>
                  </a:lnTo>
                  <a:lnTo>
                    <a:pt x="11685" y="3660"/>
                  </a:lnTo>
                  <a:lnTo>
                    <a:pt x="11427" y="3947"/>
                  </a:lnTo>
                  <a:lnTo>
                    <a:pt x="11149" y="4215"/>
                  </a:lnTo>
                  <a:lnTo>
                    <a:pt x="10862" y="4484"/>
                  </a:lnTo>
                  <a:lnTo>
                    <a:pt x="10555" y="4733"/>
                  </a:lnTo>
                  <a:lnTo>
                    <a:pt x="10230" y="4982"/>
                  </a:lnTo>
                  <a:lnTo>
                    <a:pt x="9904" y="5221"/>
                  </a:lnTo>
                  <a:lnTo>
                    <a:pt x="9559" y="5451"/>
                  </a:lnTo>
                  <a:lnTo>
                    <a:pt x="9205" y="5671"/>
                  </a:lnTo>
                  <a:lnTo>
                    <a:pt x="8841" y="5882"/>
                  </a:lnTo>
                  <a:lnTo>
                    <a:pt x="8477" y="6083"/>
                  </a:lnTo>
                  <a:lnTo>
                    <a:pt x="8094" y="6284"/>
                  </a:lnTo>
                  <a:lnTo>
                    <a:pt x="7720" y="6466"/>
                  </a:lnTo>
                  <a:lnTo>
                    <a:pt x="7337" y="6648"/>
                  </a:lnTo>
                  <a:lnTo>
                    <a:pt x="6944" y="6821"/>
                  </a:lnTo>
                  <a:lnTo>
                    <a:pt x="6561" y="6993"/>
                  </a:lnTo>
                  <a:lnTo>
                    <a:pt x="6178" y="7156"/>
                  </a:lnTo>
                  <a:lnTo>
                    <a:pt x="5402" y="7462"/>
                  </a:lnTo>
                  <a:lnTo>
                    <a:pt x="4655" y="7740"/>
                  </a:lnTo>
                  <a:lnTo>
                    <a:pt x="3937" y="8008"/>
                  </a:lnTo>
                  <a:lnTo>
                    <a:pt x="3554" y="8152"/>
                  </a:lnTo>
                  <a:lnTo>
                    <a:pt x="3199" y="8315"/>
                  </a:lnTo>
                  <a:lnTo>
                    <a:pt x="2874" y="8487"/>
                  </a:lnTo>
                  <a:lnTo>
                    <a:pt x="2567" y="8669"/>
                  </a:lnTo>
                  <a:lnTo>
                    <a:pt x="2280" y="8870"/>
                  </a:lnTo>
                  <a:lnTo>
                    <a:pt x="2012" y="9081"/>
                  </a:lnTo>
                  <a:lnTo>
                    <a:pt x="1772" y="9292"/>
                  </a:lnTo>
                  <a:lnTo>
                    <a:pt x="1542" y="9522"/>
                  </a:lnTo>
                  <a:lnTo>
                    <a:pt x="1332" y="9752"/>
                  </a:lnTo>
                  <a:lnTo>
                    <a:pt x="1150" y="9991"/>
                  </a:lnTo>
                  <a:lnTo>
                    <a:pt x="977" y="10240"/>
                  </a:lnTo>
                  <a:lnTo>
                    <a:pt x="824" y="10499"/>
                  </a:lnTo>
                  <a:lnTo>
                    <a:pt x="680" y="10757"/>
                  </a:lnTo>
                  <a:lnTo>
                    <a:pt x="556" y="11016"/>
                  </a:lnTo>
                  <a:lnTo>
                    <a:pt x="450" y="11284"/>
                  </a:lnTo>
                  <a:lnTo>
                    <a:pt x="355" y="11552"/>
                  </a:lnTo>
                  <a:lnTo>
                    <a:pt x="278" y="11820"/>
                  </a:lnTo>
                  <a:lnTo>
                    <a:pt x="201" y="12089"/>
                  </a:lnTo>
                  <a:lnTo>
                    <a:pt x="144" y="12357"/>
                  </a:lnTo>
                  <a:lnTo>
                    <a:pt x="96" y="12625"/>
                  </a:lnTo>
                  <a:lnTo>
                    <a:pt x="58" y="12884"/>
                  </a:lnTo>
                  <a:lnTo>
                    <a:pt x="38" y="13152"/>
                  </a:lnTo>
                  <a:lnTo>
                    <a:pt x="19" y="13410"/>
                  </a:lnTo>
                  <a:lnTo>
                    <a:pt x="0" y="13669"/>
                  </a:lnTo>
                  <a:lnTo>
                    <a:pt x="0" y="13918"/>
                  </a:lnTo>
                  <a:lnTo>
                    <a:pt x="0" y="14157"/>
                  </a:lnTo>
                  <a:lnTo>
                    <a:pt x="29" y="14627"/>
                  </a:lnTo>
                  <a:lnTo>
                    <a:pt x="67" y="15058"/>
                  </a:lnTo>
                  <a:lnTo>
                    <a:pt x="115" y="15450"/>
                  </a:lnTo>
                  <a:lnTo>
                    <a:pt x="125" y="15489"/>
                  </a:lnTo>
                  <a:lnTo>
                    <a:pt x="144" y="15527"/>
                  </a:lnTo>
                  <a:lnTo>
                    <a:pt x="163" y="15556"/>
                  </a:lnTo>
                  <a:lnTo>
                    <a:pt x="192" y="15575"/>
                  </a:lnTo>
                  <a:lnTo>
                    <a:pt x="220" y="15594"/>
                  </a:lnTo>
                  <a:lnTo>
                    <a:pt x="249" y="15613"/>
                  </a:lnTo>
                  <a:lnTo>
                    <a:pt x="316" y="15623"/>
                  </a:lnTo>
                  <a:lnTo>
                    <a:pt x="383" y="15613"/>
                  </a:lnTo>
                  <a:lnTo>
                    <a:pt x="422" y="15604"/>
                  </a:lnTo>
                  <a:lnTo>
                    <a:pt x="450" y="15585"/>
                  </a:lnTo>
                  <a:lnTo>
                    <a:pt x="479" y="15565"/>
                  </a:lnTo>
                  <a:lnTo>
                    <a:pt x="498" y="15537"/>
                  </a:lnTo>
                  <a:lnTo>
                    <a:pt x="517" y="15498"/>
                  </a:lnTo>
                  <a:lnTo>
                    <a:pt x="537" y="15460"/>
                  </a:lnTo>
                  <a:lnTo>
                    <a:pt x="575" y="15288"/>
                  </a:lnTo>
                  <a:lnTo>
                    <a:pt x="632" y="15125"/>
                  </a:lnTo>
                  <a:lnTo>
                    <a:pt x="680" y="14962"/>
                  </a:lnTo>
                  <a:lnTo>
                    <a:pt x="738" y="14818"/>
                  </a:lnTo>
                  <a:lnTo>
                    <a:pt x="805" y="14675"/>
                  </a:lnTo>
                  <a:lnTo>
                    <a:pt x="872" y="14531"/>
                  </a:lnTo>
                  <a:lnTo>
                    <a:pt x="939" y="14406"/>
                  </a:lnTo>
                  <a:lnTo>
                    <a:pt x="1015" y="14272"/>
                  </a:lnTo>
                  <a:lnTo>
                    <a:pt x="1092" y="14157"/>
                  </a:lnTo>
                  <a:lnTo>
                    <a:pt x="1178" y="14043"/>
                  </a:lnTo>
                  <a:lnTo>
                    <a:pt x="1264" y="13928"/>
                  </a:lnTo>
                  <a:lnTo>
                    <a:pt x="1351" y="13822"/>
                  </a:lnTo>
                  <a:lnTo>
                    <a:pt x="1446" y="13717"/>
                  </a:lnTo>
                  <a:lnTo>
                    <a:pt x="1542" y="13621"/>
                  </a:lnTo>
                  <a:lnTo>
                    <a:pt x="1753" y="13439"/>
                  </a:lnTo>
                  <a:lnTo>
                    <a:pt x="1973" y="13276"/>
                  </a:lnTo>
                  <a:lnTo>
                    <a:pt x="2213" y="13123"/>
                  </a:lnTo>
                  <a:lnTo>
                    <a:pt x="2462" y="12979"/>
                  </a:lnTo>
                  <a:lnTo>
                    <a:pt x="2730" y="12836"/>
                  </a:lnTo>
                  <a:lnTo>
                    <a:pt x="3017" y="12711"/>
                  </a:lnTo>
                  <a:lnTo>
                    <a:pt x="3305" y="12587"/>
                  </a:lnTo>
                  <a:lnTo>
                    <a:pt x="3621" y="12472"/>
                  </a:lnTo>
                  <a:lnTo>
                    <a:pt x="3937" y="12357"/>
                  </a:lnTo>
                  <a:lnTo>
                    <a:pt x="4626" y="12117"/>
                  </a:lnTo>
                  <a:lnTo>
                    <a:pt x="5354" y="11868"/>
                  </a:lnTo>
                  <a:lnTo>
                    <a:pt x="6140" y="11591"/>
                  </a:lnTo>
                  <a:lnTo>
                    <a:pt x="6542" y="11437"/>
                  </a:lnTo>
                  <a:lnTo>
                    <a:pt x="6963" y="11274"/>
                  </a:lnTo>
                  <a:lnTo>
                    <a:pt x="7394" y="11092"/>
                  </a:lnTo>
                  <a:lnTo>
                    <a:pt x="7835" y="10891"/>
                  </a:lnTo>
                  <a:lnTo>
                    <a:pt x="8285" y="10671"/>
                  </a:lnTo>
                  <a:lnTo>
                    <a:pt x="8745" y="10441"/>
                  </a:lnTo>
                  <a:lnTo>
                    <a:pt x="9224" y="10183"/>
                  </a:lnTo>
                  <a:lnTo>
                    <a:pt x="9703" y="9895"/>
                  </a:lnTo>
                  <a:lnTo>
                    <a:pt x="10191" y="9589"/>
                  </a:lnTo>
                  <a:lnTo>
                    <a:pt x="10699" y="9263"/>
                  </a:lnTo>
                  <a:lnTo>
                    <a:pt x="11072" y="8985"/>
                  </a:lnTo>
                  <a:lnTo>
                    <a:pt x="11427" y="8708"/>
                  </a:lnTo>
                  <a:lnTo>
                    <a:pt x="11743" y="8420"/>
                  </a:lnTo>
                  <a:lnTo>
                    <a:pt x="12040" y="8133"/>
                  </a:lnTo>
                  <a:lnTo>
                    <a:pt x="12318" y="7836"/>
                  </a:lnTo>
                  <a:lnTo>
                    <a:pt x="12567" y="7529"/>
                  </a:lnTo>
                  <a:lnTo>
                    <a:pt x="12787" y="7223"/>
                  </a:lnTo>
                  <a:lnTo>
                    <a:pt x="12988" y="6916"/>
                  </a:lnTo>
                  <a:lnTo>
                    <a:pt x="13170" y="6610"/>
                  </a:lnTo>
                  <a:lnTo>
                    <a:pt x="13333" y="6294"/>
                  </a:lnTo>
                  <a:lnTo>
                    <a:pt x="13477" y="5987"/>
                  </a:lnTo>
                  <a:lnTo>
                    <a:pt x="13591" y="5671"/>
                  </a:lnTo>
                  <a:lnTo>
                    <a:pt x="13697" y="5355"/>
                  </a:lnTo>
                  <a:lnTo>
                    <a:pt x="13783" y="5039"/>
                  </a:lnTo>
                  <a:lnTo>
                    <a:pt x="13860" y="4733"/>
                  </a:lnTo>
                  <a:lnTo>
                    <a:pt x="13908" y="4417"/>
                  </a:lnTo>
                  <a:lnTo>
                    <a:pt x="13955" y="4110"/>
                  </a:lnTo>
                  <a:lnTo>
                    <a:pt x="13975" y="3804"/>
                  </a:lnTo>
                  <a:lnTo>
                    <a:pt x="13994" y="3497"/>
                  </a:lnTo>
                  <a:lnTo>
                    <a:pt x="13994" y="3200"/>
                  </a:lnTo>
                  <a:lnTo>
                    <a:pt x="13984" y="2913"/>
                  </a:lnTo>
                  <a:lnTo>
                    <a:pt x="13965" y="2616"/>
                  </a:lnTo>
                  <a:lnTo>
                    <a:pt x="13946" y="2338"/>
                  </a:lnTo>
                  <a:lnTo>
                    <a:pt x="13908" y="2060"/>
                  </a:lnTo>
                  <a:lnTo>
                    <a:pt x="13860" y="1792"/>
                  </a:lnTo>
                  <a:lnTo>
                    <a:pt x="13812" y="1524"/>
                  </a:lnTo>
                  <a:lnTo>
                    <a:pt x="13754" y="1275"/>
                  </a:lnTo>
                  <a:lnTo>
                    <a:pt x="13697" y="1026"/>
                  </a:lnTo>
                  <a:lnTo>
                    <a:pt x="13572" y="566"/>
                  </a:lnTo>
                  <a:lnTo>
                    <a:pt x="13429" y="145"/>
                  </a:lnTo>
                  <a:lnTo>
                    <a:pt x="13410" y="106"/>
                  </a:lnTo>
                  <a:lnTo>
                    <a:pt x="13390" y="68"/>
                  </a:lnTo>
                  <a:lnTo>
                    <a:pt x="13362" y="39"/>
                  </a:lnTo>
                  <a:lnTo>
                    <a:pt x="13333" y="20"/>
                  </a:lnTo>
                  <a:lnTo>
                    <a:pt x="13304" y="11"/>
                  </a:lnTo>
                  <a:lnTo>
                    <a:pt x="13266" y="1"/>
                  </a:lnTo>
                  <a:close/>
                </a:path>
              </a:pathLst>
            </a:custGeom>
            <a:solidFill>
              <a:srgbClr val="666666">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16"/>
            <p:cNvSpPr/>
            <p:nvPr/>
          </p:nvSpPr>
          <p:spPr>
            <a:xfrm>
              <a:off x="4470322" y="2242866"/>
              <a:ext cx="75159" cy="86768"/>
            </a:xfrm>
            <a:custGeom>
              <a:avLst/>
              <a:gdLst/>
              <a:ahLst/>
              <a:cxnLst/>
              <a:rect l="l" t="t" r="r" b="b"/>
              <a:pathLst>
                <a:path w="2117" h="2444" extrusionOk="0">
                  <a:moveTo>
                    <a:pt x="1226" y="154"/>
                  </a:moveTo>
                  <a:lnTo>
                    <a:pt x="1303" y="164"/>
                  </a:lnTo>
                  <a:lnTo>
                    <a:pt x="1370" y="173"/>
                  </a:lnTo>
                  <a:lnTo>
                    <a:pt x="1446" y="193"/>
                  </a:lnTo>
                  <a:lnTo>
                    <a:pt x="1513" y="221"/>
                  </a:lnTo>
                  <a:lnTo>
                    <a:pt x="1590" y="260"/>
                  </a:lnTo>
                  <a:lnTo>
                    <a:pt x="1657" y="307"/>
                  </a:lnTo>
                  <a:lnTo>
                    <a:pt x="1715" y="355"/>
                  </a:lnTo>
                  <a:lnTo>
                    <a:pt x="1772" y="422"/>
                  </a:lnTo>
                  <a:lnTo>
                    <a:pt x="1820" y="499"/>
                  </a:lnTo>
                  <a:lnTo>
                    <a:pt x="1868" y="576"/>
                  </a:lnTo>
                  <a:lnTo>
                    <a:pt x="1897" y="652"/>
                  </a:lnTo>
                  <a:lnTo>
                    <a:pt x="1925" y="748"/>
                  </a:lnTo>
                  <a:lnTo>
                    <a:pt x="1954" y="844"/>
                  </a:lnTo>
                  <a:lnTo>
                    <a:pt x="1964" y="949"/>
                  </a:lnTo>
                  <a:lnTo>
                    <a:pt x="1964" y="1055"/>
                  </a:lnTo>
                  <a:lnTo>
                    <a:pt x="1954" y="1160"/>
                  </a:lnTo>
                  <a:lnTo>
                    <a:pt x="1944" y="1265"/>
                  </a:lnTo>
                  <a:lnTo>
                    <a:pt x="1916" y="1371"/>
                  </a:lnTo>
                  <a:lnTo>
                    <a:pt x="1887" y="1476"/>
                  </a:lnTo>
                  <a:lnTo>
                    <a:pt x="1839" y="1572"/>
                  </a:lnTo>
                  <a:lnTo>
                    <a:pt x="1762" y="1725"/>
                  </a:lnTo>
                  <a:lnTo>
                    <a:pt x="1667" y="1869"/>
                  </a:lnTo>
                  <a:lnTo>
                    <a:pt x="1561" y="1984"/>
                  </a:lnTo>
                  <a:lnTo>
                    <a:pt x="1437" y="2089"/>
                  </a:lnTo>
                  <a:lnTo>
                    <a:pt x="1312" y="2175"/>
                  </a:lnTo>
                  <a:lnTo>
                    <a:pt x="1169" y="2233"/>
                  </a:lnTo>
                  <a:lnTo>
                    <a:pt x="1102" y="2261"/>
                  </a:lnTo>
                  <a:lnTo>
                    <a:pt x="1034" y="2271"/>
                  </a:lnTo>
                  <a:lnTo>
                    <a:pt x="958" y="2281"/>
                  </a:lnTo>
                  <a:lnTo>
                    <a:pt x="891" y="2290"/>
                  </a:lnTo>
                  <a:lnTo>
                    <a:pt x="814" y="2281"/>
                  </a:lnTo>
                  <a:lnTo>
                    <a:pt x="747" y="2271"/>
                  </a:lnTo>
                  <a:lnTo>
                    <a:pt x="671" y="2252"/>
                  </a:lnTo>
                  <a:lnTo>
                    <a:pt x="603" y="2223"/>
                  </a:lnTo>
                  <a:lnTo>
                    <a:pt x="536" y="2185"/>
                  </a:lnTo>
                  <a:lnTo>
                    <a:pt x="460" y="2137"/>
                  </a:lnTo>
                  <a:lnTo>
                    <a:pt x="402" y="2079"/>
                  </a:lnTo>
                  <a:lnTo>
                    <a:pt x="345" y="2022"/>
                  </a:lnTo>
                  <a:lnTo>
                    <a:pt x="297" y="1945"/>
                  </a:lnTo>
                  <a:lnTo>
                    <a:pt x="249" y="1869"/>
                  </a:lnTo>
                  <a:lnTo>
                    <a:pt x="220" y="1782"/>
                  </a:lnTo>
                  <a:lnTo>
                    <a:pt x="192" y="1696"/>
                  </a:lnTo>
                  <a:lnTo>
                    <a:pt x="163" y="1601"/>
                  </a:lnTo>
                  <a:lnTo>
                    <a:pt x="153" y="1495"/>
                  </a:lnTo>
                  <a:lnTo>
                    <a:pt x="153" y="1390"/>
                  </a:lnTo>
                  <a:lnTo>
                    <a:pt x="163" y="1284"/>
                  </a:lnTo>
                  <a:lnTo>
                    <a:pt x="172" y="1179"/>
                  </a:lnTo>
                  <a:lnTo>
                    <a:pt x="201" y="1074"/>
                  </a:lnTo>
                  <a:lnTo>
                    <a:pt x="230" y="968"/>
                  </a:lnTo>
                  <a:lnTo>
                    <a:pt x="278" y="863"/>
                  </a:lnTo>
                  <a:lnTo>
                    <a:pt x="354" y="719"/>
                  </a:lnTo>
                  <a:lnTo>
                    <a:pt x="450" y="576"/>
                  </a:lnTo>
                  <a:lnTo>
                    <a:pt x="556" y="461"/>
                  </a:lnTo>
                  <a:lnTo>
                    <a:pt x="680" y="355"/>
                  </a:lnTo>
                  <a:lnTo>
                    <a:pt x="814" y="269"/>
                  </a:lnTo>
                  <a:lnTo>
                    <a:pt x="948" y="212"/>
                  </a:lnTo>
                  <a:lnTo>
                    <a:pt x="1015" y="183"/>
                  </a:lnTo>
                  <a:lnTo>
                    <a:pt x="1082" y="173"/>
                  </a:lnTo>
                  <a:lnTo>
                    <a:pt x="1159" y="164"/>
                  </a:lnTo>
                  <a:lnTo>
                    <a:pt x="1226" y="154"/>
                  </a:lnTo>
                  <a:close/>
                  <a:moveTo>
                    <a:pt x="1226" y="1"/>
                  </a:moveTo>
                  <a:lnTo>
                    <a:pt x="1149" y="11"/>
                  </a:lnTo>
                  <a:lnTo>
                    <a:pt x="1063" y="20"/>
                  </a:lnTo>
                  <a:lnTo>
                    <a:pt x="987" y="39"/>
                  </a:lnTo>
                  <a:lnTo>
                    <a:pt x="910" y="58"/>
                  </a:lnTo>
                  <a:lnTo>
                    <a:pt x="833" y="87"/>
                  </a:lnTo>
                  <a:lnTo>
                    <a:pt x="757" y="125"/>
                  </a:lnTo>
                  <a:lnTo>
                    <a:pt x="680" y="173"/>
                  </a:lnTo>
                  <a:lnTo>
                    <a:pt x="603" y="221"/>
                  </a:lnTo>
                  <a:lnTo>
                    <a:pt x="536" y="279"/>
                  </a:lnTo>
                  <a:lnTo>
                    <a:pt x="469" y="336"/>
                  </a:lnTo>
                  <a:lnTo>
                    <a:pt x="402" y="403"/>
                  </a:lnTo>
                  <a:lnTo>
                    <a:pt x="335" y="470"/>
                  </a:lnTo>
                  <a:lnTo>
                    <a:pt x="278" y="547"/>
                  </a:lnTo>
                  <a:lnTo>
                    <a:pt x="230" y="633"/>
                  </a:lnTo>
                  <a:lnTo>
                    <a:pt x="182" y="710"/>
                  </a:lnTo>
                  <a:lnTo>
                    <a:pt x="134" y="806"/>
                  </a:lnTo>
                  <a:lnTo>
                    <a:pt x="86" y="920"/>
                  </a:lnTo>
                  <a:lnTo>
                    <a:pt x="48" y="1045"/>
                  </a:lnTo>
                  <a:lnTo>
                    <a:pt x="19" y="1160"/>
                  </a:lnTo>
                  <a:lnTo>
                    <a:pt x="10" y="1284"/>
                  </a:lnTo>
                  <a:lnTo>
                    <a:pt x="0" y="1399"/>
                  </a:lnTo>
                  <a:lnTo>
                    <a:pt x="0" y="1514"/>
                  </a:lnTo>
                  <a:lnTo>
                    <a:pt x="19" y="1629"/>
                  </a:lnTo>
                  <a:lnTo>
                    <a:pt x="38" y="1735"/>
                  </a:lnTo>
                  <a:lnTo>
                    <a:pt x="77" y="1840"/>
                  </a:lnTo>
                  <a:lnTo>
                    <a:pt x="115" y="1936"/>
                  </a:lnTo>
                  <a:lnTo>
                    <a:pt x="163" y="2032"/>
                  </a:lnTo>
                  <a:lnTo>
                    <a:pt x="220" y="2108"/>
                  </a:lnTo>
                  <a:lnTo>
                    <a:pt x="287" y="2194"/>
                  </a:lnTo>
                  <a:lnTo>
                    <a:pt x="364" y="2261"/>
                  </a:lnTo>
                  <a:lnTo>
                    <a:pt x="450" y="2319"/>
                  </a:lnTo>
                  <a:lnTo>
                    <a:pt x="546" y="2367"/>
                  </a:lnTo>
                  <a:lnTo>
                    <a:pt x="632" y="2395"/>
                  </a:lnTo>
                  <a:lnTo>
                    <a:pt x="718" y="2424"/>
                  </a:lnTo>
                  <a:lnTo>
                    <a:pt x="805" y="2434"/>
                  </a:lnTo>
                  <a:lnTo>
                    <a:pt x="891" y="2443"/>
                  </a:lnTo>
                  <a:lnTo>
                    <a:pt x="967" y="2434"/>
                  </a:lnTo>
                  <a:lnTo>
                    <a:pt x="1054" y="2424"/>
                  </a:lnTo>
                  <a:lnTo>
                    <a:pt x="1130" y="2405"/>
                  </a:lnTo>
                  <a:lnTo>
                    <a:pt x="1207" y="2386"/>
                  </a:lnTo>
                  <a:lnTo>
                    <a:pt x="1293" y="2357"/>
                  </a:lnTo>
                  <a:lnTo>
                    <a:pt x="1370" y="2319"/>
                  </a:lnTo>
                  <a:lnTo>
                    <a:pt x="1437" y="2271"/>
                  </a:lnTo>
                  <a:lnTo>
                    <a:pt x="1513" y="2223"/>
                  </a:lnTo>
                  <a:lnTo>
                    <a:pt x="1580" y="2166"/>
                  </a:lnTo>
                  <a:lnTo>
                    <a:pt x="1647" y="2108"/>
                  </a:lnTo>
                  <a:lnTo>
                    <a:pt x="1715" y="2041"/>
                  </a:lnTo>
                  <a:lnTo>
                    <a:pt x="1782" y="1974"/>
                  </a:lnTo>
                  <a:lnTo>
                    <a:pt x="1839" y="1897"/>
                  </a:lnTo>
                  <a:lnTo>
                    <a:pt x="1887" y="1811"/>
                  </a:lnTo>
                  <a:lnTo>
                    <a:pt x="1935" y="1725"/>
                  </a:lnTo>
                  <a:lnTo>
                    <a:pt x="1983" y="1639"/>
                  </a:lnTo>
                  <a:lnTo>
                    <a:pt x="2031" y="1524"/>
                  </a:lnTo>
                  <a:lnTo>
                    <a:pt x="2069" y="1399"/>
                  </a:lnTo>
                  <a:lnTo>
                    <a:pt x="2098" y="1284"/>
                  </a:lnTo>
                  <a:lnTo>
                    <a:pt x="2107" y="1160"/>
                  </a:lnTo>
                  <a:lnTo>
                    <a:pt x="2117" y="1045"/>
                  </a:lnTo>
                  <a:lnTo>
                    <a:pt x="2117" y="930"/>
                  </a:lnTo>
                  <a:lnTo>
                    <a:pt x="2098" y="815"/>
                  </a:lnTo>
                  <a:lnTo>
                    <a:pt x="2078" y="710"/>
                  </a:lnTo>
                  <a:lnTo>
                    <a:pt x="2040" y="604"/>
                  </a:lnTo>
                  <a:lnTo>
                    <a:pt x="2002" y="509"/>
                  </a:lnTo>
                  <a:lnTo>
                    <a:pt x="1954" y="413"/>
                  </a:lnTo>
                  <a:lnTo>
                    <a:pt x="1897" y="327"/>
                  </a:lnTo>
                  <a:lnTo>
                    <a:pt x="1829" y="250"/>
                  </a:lnTo>
                  <a:lnTo>
                    <a:pt x="1753" y="183"/>
                  </a:lnTo>
                  <a:lnTo>
                    <a:pt x="1667" y="125"/>
                  </a:lnTo>
                  <a:lnTo>
                    <a:pt x="1571" y="78"/>
                  </a:lnTo>
                  <a:lnTo>
                    <a:pt x="1494" y="49"/>
                  </a:lnTo>
                  <a:lnTo>
                    <a:pt x="1408" y="20"/>
                  </a:lnTo>
                  <a:lnTo>
                    <a:pt x="1312" y="11"/>
                  </a:lnTo>
                  <a:lnTo>
                    <a:pt x="122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16"/>
            <p:cNvSpPr/>
            <p:nvPr/>
          </p:nvSpPr>
          <p:spPr>
            <a:xfrm>
              <a:off x="4475754" y="2242866"/>
              <a:ext cx="64295" cy="81336"/>
            </a:xfrm>
            <a:custGeom>
              <a:avLst/>
              <a:gdLst/>
              <a:ahLst/>
              <a:cxnLst/>
              <a:rect l="l" t="t" r="r" b="b"/>
              <a:pathLst>
                <a:path w="1811" h="2291" fill="none" extrusionOk="0">
                  <a:moveTo>
                    <a:pt x="1073" y="1"/>
                  </a:moveTo>
                  <a:lnTo>
                    <a:pt x="1073" y="154"/>
                  </a:lnTo>
                  <a:lnTo>
                    <a:pt x="1073" y="154"/>
                  </a:lnTo>
                  <a:lnTo>
                    <a:pt x="1150" y="164"/>
                  </a:lnTo>
                  <a:lnTo>
                    <a:pt x="1217" y="173"/>
                  </a:lnTo>
                  <a:lnTo>
                    <a:pt x="1293" y="193"/>
                  </a:lnTo>
                  <a:lnTo>
                    <a:pt x="1360" y="221"/>
                  </a:lnTo>
                  <a:lnTo>
                    <a:pt x="1360" y="221"/>
                  </a:lnTo>
                  <a:lnTo>
                    <a:pt x="1437" y="260"/>
                  </a:lnTo>
                  <a:lnTo>
                    <a:pt x="1504" y="307"/>
                  </a:lnTo>
                  <a:lnTo>
                    <a:pt x="1562" y="355"/>
                  </a:lnTo>
                  <a:lnTo>
                    <a:pt x="1619" y="422"/>
                  </a:lnTo>
                  <a:lnTo>
                    <a:pt x="1667" y="499"/>
                  </a:lnTo>
                  <a:lnTo>
                    <a:pt x="1715" y="576"/>
                  </a:lnTo>
                  <a:lnTo>
                    <a:pt x="1744" y="652"/>
                  </a:lnTo>
                  <a:lnTo>
                    <a:pt x="1772" y="748"/>
                  </a:lnTo>
                  <a:lnTo>
                    <a:pt x="1772" y="748"/>
                  </a:lnTo>
                  <a:lnTo>
                    <a:pt x="1801" y="844"/>
                  </a:lnTo>
                  <a:lnTo>
                    <a:pt x="1811" y="949"/>
                  </a:lnTo>
                  <a:lnTo>
                    <a:pt x="1811" y="1055"/>
                  </a:lnTo>
                  <a:lnTo>
                    <a:pt x="1801" y="1160"/>
                  </a:lnTo>
                  <a:lnTo>
                    <a:pt x="1791" y="1265"/>
                  </a:lnTo>
                  <a:lnTo>
                    <a:pt x="1763" y="1371"/>
                  </a:lnTo>
                  <a:lnTo>
                    <a:pt x="1734" y="1476"/>
                  </a:lnTo>
                  <a:lnTo>
                    <a:pt x="1686" y="1572"/>
                  </a:lnTo>
                  <a:lnTo>
                    <a:pt x="1686" y="1572"/>
                  </a:lnTo>
                  <a:lnTo>
                    <a:pt x="1609" y="1725"/>
                  </a:lnTo>
                  <a:lnTo>
                    <a:pt x="1514" y="1869"/>
                  </a:lnTo>
                  <a:lnTo>
                    <a:pt x="1408" y="1984"/>
                  </a:lnTo>
                  <a:lnTo>
                    <a:pt x="1284" y="2089"/>
                  </a:lnTo>
                  <a:lnTo>
                    <a:pt x="1159" y="2175"/>
                  </a:lnTo>
                  <a:lnTo>
                    <a:pt x="1016" y="2233"/>
                  </a:lnTo>
                  <a:lnTo>
                    <a:pt x="949" y="2261"/>
                  </a:lnTo>
                  <a:lnTo>
                    <a:pt x="881" y="2271"/>
                  </a:lnTo>
                  <a:lnTo>
                    <a:pt x="805" y="2281"/>
                  </a:lnTo>
                  <a:lnTo>
                    <a:pt x="738" y="2290"/>
                  </a:lnTo>
                  <a:lnTo>
                    <a:pt x="738" y="2290"/>
                  </a:lnTo>
                  <a:lnTo>
                    <a:pt x="661" y="2281"/>
                  </a:lnTo>
                  <a:lnTo>
                    <a:pt x="594" y="2271"/>
                  </a:lnTo>
                  <a:lnTo>
                    <a:pt x="518" y="2252"/>
                  </a:lnTo>
                  <a:lnTo>
                    <a:pt x="450" y="2223"/>
                  </a:lnTo>
                  <a:lnTo>
                    <a:pt x="450" y="2223"/>
                  </a:lnTo>
                  <a:lnTo>
                    <a:pt x="383" y="2185"/>
                  </a:lnTo>
                  <a:lnTo>
                    <a:pt x="307" y="2137"/>
                  </a:lnTo>
                  <a:lnTo>
                    <a:pt x="249" y="2079"/>
                  </a:lnTo>
                  <a:lnTo>
                    <a:pt x="192" y="2022"/>
                  </a:lnTo>
                  <a:lnTo>
                    <a:pt x="144" y="1945"/>
                  </a:lnTo>
                  <a:lnTo>
                    <a:pt x="96" y="1869"/>
                  </a:lnTo>
                  <a:lnTo>
                    <a:pt x="67" y="1782"/>
                  </a:lnTo>
                  <a:lnTo>
                    <a:pt x="39" y="1696"/>
                  </a:lnTo>
                  <a:lnTo>
                    <a:pt x="39" y="1696"/>
                  </a:lnTo>
                  <a:lnTo>
                    <a:pt x="10" y="1601"/>
                  </a:lnTo>
                  <a:lnTo>
                    <a:pt x="0" y="1495"/>
                  </a:lnTo>
                  <a:lnTo>
                    <a:pt x="0" y="1390"/>
                  </a:lnTo>
                  <a:lnTo>
                    <a:pt x="10" y="1284"/>
                  </a:lnTo>
                  <a:lnTo>
                    <a:pt x="19" y="1179"/>
                  </a:lnTo>
                  <a:lnTo>
                    <a:pt x="48" y="1074"/>
                  </a:lnTo>
                  <a:lnTo>
                    <a:pt x="77" y="968"/>
                  </a:lnTo>
                  <a:lnTo>
                    <a:pt x="125" y="863"/>
                  </a:lnTo>
                  <a:lnTo>
                    <a:pt x="125" y="863"/>
                  </a:lnTo>
                  <a:lnTo>
                    <a:pt x="201" y="719"/>
                  </a:lnTo>
                  <a:lnTo>
                    <a:pt x="297" y="576"/>
                  </a:lnTo>
                  <a:lnTo>
                    <a:pt x="403" y="461"/>
                  </a:lnTo>
                  <a:lnTo>
                    <a:pt x="527" y="355"/>
                  </a:lnTo>
                  <a:lnTo>
                    <a:pt x="661" y="269"/>
                  </a:lnTo>
                  <a:lnTo>
                    <a:pt x="795" y="212"/>
                  </a:lnTo>
                  <a:lnTo>
                    <a:pt x="862" y="183"/>
                  </a:lnTo>
                  <a:lnTo>
                    <a:pt x="929" y="173"/>
                  </a:lnTo>
                  <a:lnTo>
                    <a:pt x="1006" y="164"/>
                  </a:lnTo>
                  <a:lnTo>
                    <a:pt x="1073" y="154"/>
                  </a:lnTo>
                  <a:lnTo>
                    <a:pt x="1073"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16"/>
            <p:cNvSpPr/>
            <p:nvPr/>
          </p:nvSpPr>
          <p:spPr>
            <a:xfrm>
              <a:off x="4406384" y="2223517"/>
              <a:ext cx="77218" cy="52721"/>
            </a:xfrm>
            <a:custGeom>
              <a:avLst/>
              <a:gdLst/>
              <a:ahLst/>
              <a:cxnLst/>
              <a:rect l="l" t="t" r="r" b="b"/>
              <a:pathLst>
                <a:path w="2175" h="1485" extrusionOk="0">
                  <a:moveTo>
                    <a:pt x="67" y="0"/>
                  </a:moveTo>
                  <a:lnTo>
                    <a:pt x="0" y="125"/>
                  </a:lnTo>
                  <a:lnTo>
                    <a:pt x="1916" y="1485"/>
                  </a:lnTo>
                  <a:lnTo>
                    <a:pt x="2175" y="1054"/>
                  </a:lnTo>
                  <a:lnTo>
                    <a:pt x="6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16"/>
            <p:cNvSpPr/>
            <p:nvPr/>
          </p:nvSpPr>
          <p:spPr>
            <a:xfrm>
              <a:off x="3584526" y="2124539"/>
              <a:ext cx="794368" cy="951147"/>
            </a:xfrm>
            <a:custGeom>
              <a:avLst/>
              <a:gdLst/>
              <a:ahLst/>
              <a:cxnLst/>
              <a:rect l="l" t="t" r="r" b="b"/>
              <a:pathLst>
                <a:path w="22375" h="26791" extrusionOk="0">
                  <a:moveTo>
                    <a:pt x="13984" y="1"/>
                  </a:moveTo>
                  <a:lnTo>
                    <a:pt x="13572" y="20"/>
                  </a:lnTo>
                  <a:lnTo>
                    <a:pt x="13362" y="30"/>
                  </a:lnTo>
                  <a:lnTo>
                    <a:pt x="13151" y="49"/>
                  </a:lnTo>
                  <a:lnTo>
                    <a:pt x="12940" y="77"/>
                  </a:lnTo>
                  <a:lnTo>
                    <a:pt x="12739" y="106"/>
                  </a:lnTo>
                  <a:lnTo>
                    <a:pt x="12528" y="154"/>
                  </a:lnTo>
                  <a:lnTo>
                    <a:pt x="12318" y="192"/>
                  </a:lnTo>
                  <a:lnTo>
                    <a:pt x="12116" y="250"/>
                  </a:lnTo>
                  <a:lnTo>
                    <a:pt x="11906" y="307"/>
                  </a:lnTo>
                  <a:lnTo>
                    <a:pt x="11705" y="384"/>
                  </a:lnTo>
                  <a:lnTo>
                    <a:pt x="11513" y="461"/>
                  </a:lnTo>
                  <a:lnTo>
                    <a:pt x="11312" y="547"/>
                  </a:lnTo>
                  <a:lnTo>
                    <a:pt x="11120" y="643"/>
                  </a:lnTo>
                  <a:lnTo>
                    <a:pt x="10938" y="748"/>
                  </a:lnTo>
                  <a:lnTo>
                    <a:pt x="10747" y="863"/>
                  </a:lnTo>
                  <a:lnTo>
                    <a:pt x="10574" y="987"/>
                  </a:lnTo>
                  <a:lnTo>
                    <a:pt x="10402" y="1121"/>
                  </a:lnTo>
                  <a:lnTo>
                    <a:pt x="10230" y="1265"/>
                  </a:lnTo>
                  <a:lnTo>
                    <a:pt x="10067" y="1418"/>
                  </a:lnTo>
                  <a:lnTo>
                    <a:pt x="9913" y="1591"/>
                  </a:lnTo>
                  <a:lnTo>
                    <a:pt x="9770" y="1773"/>
                  </a:lnTo>
                  <a:lnTo>
                    <a:pt x="9626" y="1964"/>
                  </a:lnTo>
                  <a:lnTo>
                    <a:pt x="9492" y="2165"/>
                  </a:lnTo>
                  <a:lnTo>
                    <a:pt x="9367" y="2386"/>
                  </a:lnTo>
                  <a:lnTo>
                    <a:pt x="9253" y="2616"/>
                  </a:lnTo>
                  <a:lnTo>
                    <a:pt x="9147" y="2855"/>
                  </a:lnTo>
                  <a:lnTo>
                    <a:pt x="9042" y="3114"/>
                  </a:lnTo>
                  <a:lnTo>
                    <a:pt x="8956" y="3382"/>
                  </a:lnTo>
                  <a:lnTo>
                    <a:pt x="8879" y="3669"/>
                  </a:lnTo>
                  <a:lnTo>
                    <a:pt x="8812" y="3966"/>
                  </a:lnTo>
                  <a:lnTo>
                    <a:pt x="8754" y="4282"/>
                  </a:lnTo>
                  <a:lnTo>
                    <a:pt x="8707" y="4617"/>
                  </a:lnTo>
                  <a:lnTo>
                    <a:pt x="8678" y="4962"/>
                  </a:lnTo>
                  <a:lnTo>
                    <a:pt x="8649" y="5317"/>
                  </a:lnTo>
                  <a:lnTo>
                    <a:pt x="8640" y="5700"/>
                  </a:lnTo>
                  <a:lnTo>
                    <a:pt x="8553" y="5738"/>
                  </a:lnTo>
                  <a:lnTo>
                    <a:pt x="8314" y="5872"/>
                  </a:lnTo>
                  <a:lnTo>
                    <a:pt x="7931" y="6092"/>
                  </a:lnTo>
                  <a:lnTo>
                    <a:pt x="7433" y="6389"/>
                  </a:lnTo>
                  <a:lnTo>
                    <a:pt x="7145" y="6571"/>
                  </a:lnTo>
                  <a:lnTo>
                    <a:pt x="6839" y="6782"/>
                  </a:lnTo>
                  <a:lnTo>
                    <a:pt x="6513" y="7002"/>
                  </a:lnTo>
                  <a:lnTo>
                    <a:pt x="6168" y="7251"/>
                  </a:lnTo>
                  <a:lnTo>
                    <a:pt x="5814" y="7520"/>
                  </a:lnTo>
                  <a:lnTo>
                    <a:pt x="5450" y="7817"/>
                  </a:lnTo>
                  <a:lnTo>
                    <a:pt x="5076" y="8123"/>
                  </a:lnTo>
                  <a:lnTo>
                    <a:pt x="4703" y="8458"/>
                  </a:lnTo>
                  <a:lnTo>
                    <a:pt x="4320" y="8813"/>
                  </a:lnTo>
                  <a:lnTo>
                    <a:pt x="3937" y="9186"/>
                  </a:lnTo>
                  <a:lnTo>
                    <a:pt x="3563" y="9588"/>
                  </a:lnTo>
                  <a:lnTo>
                    <a:pt x="3190" y="10000"/>
                  </a:lnTo>
                  <a:lnTo>
                    <a:pt x="2816" y="10441"/>
                  </a:lnTo>
                  <a:lnTo>
                    <a:pt x="2462" y="10910"/>
                  </a:lnTo>
                  <a:lnTo>
                    <a:pt x="2289" y="11140"/>
                  </a:lnTo>
                  <a:lnTo>
                    <a:pt x="2126" y="11389"/>
                  </a:lnTo>
                  <a:lnTo>
                    <a:pt x="1954" y="11638"/>
                  </a:lnTo>
                  <a:lnTo>
                    <a:pt x="1801" y="11887"/>
                  </a:lnTo>
                  <a:lnTo>
                    <a:pt x="1638" y="12155"/>
                  </a:lnTo>
                  <a:lnTo>
                    <a:pt x="1485" y="12414"/>
                  </a:lnTo>
                  <a:lnTo>
                    <a:pt x="1341" y="12682"/>
                  </a:lnTo>
                  <a:lnTo>
                    <a:pt x="1197" y="12960"/>
                  </a:lnTo>
                  <a:lnTo>
                    <a:pt x="1063" y="13247"/>
                  </a:lnTo>
                  <a:lnTo>
                    <a:pt x="939" y="13525"/>
                  </a:lnTo>
                  <a:lnTo>
                    <a:pt x="814" y="13822"/>
                  </a:lnTo>
                  <a:lnTo>
                    <a:pt x="699" y="14119"/>
                  </a:lnTo>
                  <a:lnTo>
                    <a:pt x="594" y="14416"/>
                  </a:lnTo>
                  <a:lnTo>
                    <a:pt x="489" y="14722"/>
                  </a:lnTo>
                  <a:lnTo>
                    <a:pt x="402" y="15038"/>
                  </a:lnTo>
                  <a:lnTo>
                    <a:pt x="316" y="15354"/>
                  </a:lnTo>
                  <a:lnTo>
                    <a:pt x="240" y="15680"/>
                  </a:lnTo>
                  <a:lnTo>
                    <a:pt x="173" y="16006"/>
                  </a:lnTo>
                  <a:lnTo>
                    <a:pt x="115" y="16341"/>
                  </a:lnTo>
                  <a:lnTo>
                    <a:pt x="67" y="16676"/>
                  </a:lnTo>
                  <a:lnTo>
                    <a:pt x="29" y="17079"/>
                  </a:lnTo>
                  <a:lnTo>
                    <a:pt x="0" y="17471"/>
                  </a:lnTo>
                  <a:lnTo>
                    <a:pt x="0" y="17854"/>
                  </a:lnTo>
                  <a:lnTo>
                    <a:pt x="19" y="18238"/>
                  </a:lnTo>
                  <a:lnTo>
                    <a:pt x="48" y="18611"/>
                  </a:lnTo>
                  <a:lnTo>
                    <a:pt x="96" y="18985"/>
                  </a:lnTo>
                  <a:lnTo>
                    <a:pt x="163" y="19339"/>
                  </a:lnTo>
                  <a:lnTo>
                    <a:pt x="249" y="19703"/>
                  </a:lnTo>
                  <a:lnTo>
                    <a:pt x="355" y="20048"/>
                  </a:lnTo>
                  <a:lnTo>
                    <a:pt x="469" y="20393"/>
                  </a:lnTo>
                  <a:lnTo>
                    <a:pt x="594" y="20728"/>
                  </a:lnTo>
                  <a:lnTo>
                    <a:pt x="747" y="21063"/>
                  </a:lnTo>
                  <a:lnTo>
                    <a:pt x="900" y="21389"/>
                  </a:lnTo>
                  <a:lnTo>
                    <a:pt x="1082" y="21705"/>
                  </a:lnTo>
                  <a:lnTo>
                    <a:pt x="1264" y="22011"/>
                  </a:lnTo>
                  <a:lnTo>
                    <a:pt x="1466" y="22308"/>
                  </a:lnTo>
                  <a:lnTo>
                    <a:pt x="1686" y="22605"/>
                  </a:lnTo>
                  <a:lnTo>
                    <a:pt x="1906" y="22892"/>
                  </a:lnTo>
                  <a:lnTo>
                    <a:pt x="2146" y="23170"/>
                  </a:lnTo>
                  <a:lnTo>
                    <a:pt x="2395" y="23438"/>
                  </a:lnTo>
                  <a:lnTo>
                    <a:pt x="2663" y="23697"/>
                  </a:lnTo>
                  <a:lnTo>
                    <a:pt x="2931" y="23946"/>
                  </a:lnTo>
                  <a:lnTo>
                    <a:pt x="3209" y="24186"/>
                  </a:lnTo>
                  <a:lnTo>
                    <a:pt x="3506" y="24425"/>
                  </a:lnTo>
                  <a:lnTo>
                    <a:pt x="3803" y="24645"/>
                  </a:lnTo>
                  <a:lnTo>
                    <a:pt x="4119" y="24866"/>
                  </a:lnTo>
                  <a:lnTo>
                    <a:pt x="4435" y="25067"/>
                  </a:lnTo>
                  <a:lnTo>
                    <a:pt x="4760" y="25268"/>
                  </a:lnTo>
                  <a:lnTo>
                    <a:pt x="5096" y="25450"/>
                  </a:lnTo>
                  <a:lnTo>
                    <a:pt x="5440" y="25622"/>
                  </a:lnTo>
                  <a:lnTo>
                    <a:pt x="5785" y="25795"/>
                  </a:lnTo>
                  <a:lnTo>
                    <a:pt x="6140" y="25948"/>
                  </a:lnTo>
                  <a:lnTo>
                    <a:pt x="6542" y="26101"/>
                  </a:lnTo>
                  <a:lnTo>
                    <a:pt x="6954" y="26245"/>
                  </a:lnTo>
                  <a:lnTo>
                    <a:pt x="7375" y="26369"/>
                  </a:lnTo>
                  <a:lnTo>
                    <a:pt x="7806" y="26475"/>
                  </a:lnTo>
                  <a:lnTo>
                    <a:pt x="8247" y="26561"/>
                  </a:lnTo>
                  <a:lnTo>
                    <a:pt x="8687" y="26638"/>
                  </a:lnTo>
                  <a:lnTo>
                    <a:pt x="9147" y="26705"/>
                  </a:lnTo>
                  <a:lnTo>
                    <a:pt x="9597" y="26743"/>
                  </a:lnTo>
                  <a:lnTo>
                    <a:pt x="10057" y="26772"/>
                  </a:lnTo>
                  <a:lnTo>
                    <a:pt x="10517" y="26791"/>
                  </a:lnTo>
                  <a:lnTo>
                    <a:pt x="10977" y="26791"/>
                  </a:lnTo>
                  <a:lnTo>
                    <a:pt x="11436" y="26781"/>
                  </a:lnTo>
                  <a:lnTo>
                    <a:pt x="11887" y="26752"/>
                  </a:lnTo>
                  <a:lnTo>
                    <a:pt x="12337" y="26714"/>
                  </a:lnTo>
                  <a:lnTo>
                    <a:pt x="12787" y="26657"/>
                  </a:lnTo>
                  <a:lnTo>
                    <a:pt x="13227" y="26590"/>
                  </a:lnTo>
                  <a:lnTo>
                    <a:pt x="13658" y="26513"/>
                  </a:lnTo>
                  <a:lnTo>
                    <a:pt x="14080" y="26427"/>
                  </a:lnTo>
                  <a:lnTo>
                    <a:pt x="14492" y="26321"/>
                  </a:lnTo>
                  <a:lnTo>
                    <a:pt x="14884" y="26206"/>
                  </a:lnTo>
                  <a:lnTo>
                    <a:pt x="15277" y="26082"/>
                  </a:lnTo>
                  <a:lnTo>
                    <a:pt x="15641" y="25938"/>
                  </a:lnTo>
                  <a:lnTo>
                    <a:pt x="15996" y="25795"/>
                  </a:lnTo>
                  <a:lnTo>
                    <a:pt x="16340" y="25632"/>
                  </a:lnTo>
                  <a:lnTo>
                    <a:pt x="16656" y="25459"/>
                  </a:lnTo>
                  <a:lnTo>
                    <a:pt x="16953" y="25287"/>
                  </a:lnTo>
                  <a:lnTo>
                    <a:pt x="17231" y="25095"/>
                  </a:lnTo>
                  <a:lnTo>
                    <a:pt x="17490" y="24894"/>
                  </a:lnTo>
                  <a:lnTo>
                    <a:pt x="17605" y="24789"/>
                  </a:lnTo>
                  <a:lnTo>
                    <a:pt x="17720" y="24684"/>
                  </a:lnTo>
                  <a:lnTo>
                    <a:pt x="17825" y="24578"/>
                  </a:lnTo>
                  <a:lnTo>
                    <a:pt x="17921" y="24473"/>
                  </a:lnTo>
                  <a:lnTo>
                    <a:pt x="18017" y="24358"/>
                  </a:lnTo>
                  <a:lnTo>
                    <a:pt x="18103" y="24243"/>
                  </a:lnTo>
                  <a:lnTo>
                    <a:pt x="18179" y="24128"/>
                  </a:lnTo>
                  <a:lnTo>
                    <a:pt x="18246" y="24004"/>
                  </a:lnTo>
                  <a:lnTo>
                    <a:pt x="18371" y="23774"/>
                  </a:lnTo>
                  <a:lnTo>
                    <a:pt x="18495" y="23534"/>
                  </a:lnTo>
                  <a:lnTo>
                    <a:pt x="18601" y="23285"/>
                  </a:lnTo>
                  <a:lnTo>
                    <a:pt x="18706" y="23017"/>
                  </a:lnTo>
                  <a:lnTo>
                    <a:pt x="18802" y="22758"/>
                  </a:lnTo>
                  <a:lnTo>
                    <a:pt x="18888" y="22481"/>
                  </a:lnTo>
                  <a:lnTo>
                    <a:pt x="18965" y="22193"/>
                  </a:lnTo>
                  <a:lnTo>
                    <a:pt x="19041" y="21906"/>
                  </a:lnTo>
                  <a:lnTo>
                    <a:pt x="19108" y="21609"/>
                  </a:lnTo>
                  <a:lnTo>
                    <a:pt x="19166" y="21312"/>
                  </a:lnTo>
                  <a:lnTo>
                    <a:pt x="19223" y="21006"/>
                  </a:lnTo>
                  <a:lnTo>
                    <a:pt x="19271" y="20690"/>
                  </a:lnTo>
                  <a:lnTo>
                    <a:pt x="19310" y="20373"/>
                  </a:lnTo>
                  <a:lnTo>
                    <a:pt x="19348" y="20057"/>
                  </a:lnTo>
                  <a:lnTo>
                    <a:pt x="19405" y="19406"/>
                  </a:lnTo>
                  <a:lnTo>
                    <a:pt x="19444" y="18736"/>
                  </a:lnTo>
                  <a:lnTo>
                    <a:pt x="19463" y="18065"/>
                  </a:lnTo>
                  <a:lnTo>
                    <a:pt x="19463" y="17385"/>
                  </a:lnTo>
                  <a:lnTo>
                    <a:pt x="19444" y="16705"/>
                  </a:lnTo>
                  <a:lnTo>
                    <a:pt x="19415" y="16025"/>
                  </a:lnTo>
                  <a:lnTo>
                    <a:pt x="19367" y="15345"/>
                  </a:lnTo>
                  <a:lnTo>
                    <a:pt x="19319" y="14684"/>
                  </a:lnTo>
                  <a:lnTo>
                    <a:pt x="19252" y="14023"/>
                  </a:lnTo>
                  <a:lnTo>
                    <a:pt x="19185" y="13381"/>
                  </a:lnTo>
                  <a:lnTo>
                    <a:pt x="19099" y="12759"/>
                  </a:lnTo>
                  <a:lnTo>
                    <a:pt x="19022" y="12146"/>
                  </a:lnTo>
                  <a:lnTo>
                    <a:pt x="18936" y="11571"/>
                  </a:lnTo>
                  <a:lnTo>
                    <a:pt x="18754" y="10498"/>
                  </a:lnTo>
                  <a:lnTo>
                    <a:pt x="18582" y="9560"/>
                  </a:lnTo>
                  <a:lnTo>
                    <a:pt x="18428" y="8774"/>
                  </a:lnTo>
                  <a:lnTo>
                    <a:pt x="18304" y="8190"/>
                  </a:lnTo>
                  <a:lnTo>
                    <a:pt x="18179" y="7692"/>
                  </a:lnTo>
                  <a:lnTo>
                    <a:pt x="18361" y="7663"/>
                  </a:lnTo>
                  <a:lnTo>
                    <a:pt x="18553" y="7625"/>
                  </a:lnTo>
                  <a:lnTo>
                    <a:pt x="18811" y="7567"/>
                  </a:lnTo>
                  <a:lnTo>
                    <a:pt x="19118" y="7491"/>
                  </a:lnTo>
                  <a:lnTo>
                    <a:pt x="19463" y="7395"/>
                  </a:lnTo>
                  <a:lnTo>
                    <a:pt x="19827" y="7280"/>
                  </a:lnTo>
                  <a:lnTo>
                    <a:pt x="20210" y="7136"/>
                  </a:lnTo>
                  <a:lnTo>
                    <a:pt x="20401" y="7060"/>
                  </a:lnTo>
                  <a:lnTo>
                    <a:pt x="20593" y="6974"/>
                  </a:lnTo>
                  <a:lnTo>
                    <a:pt x="20785" y="6878"/>
                  </a:lnTo>
                  <a:lnTo>
                    <a:pt x="20967" y="6782"/>
                  </a:lnTo>
                  <a:lnTo>
                    <a:pt x="21149" y="6677"/>
                  </a:lnTo>
                  <a:lnTo>
                    <a:pt x="21321" y="6571"/>
                  </a:lnTo>
                  <a:lnTo>
                    <a:pt x="21493" y="6456"/>
                  </a:lnTo>
                  <a:lnTo>
                    <a:pt x="21647" y="6322"/>
                  </a:lnTo>
                  <a:lnTo>
                    <a:pt x="21790" y="6198"/>
                  </a:lnTo>
                  <a:lnTo>
                    <a:pt x="21924" y="6054"/>
                  </a:lnTo>
                  <a:lnTo>
                    <a:pt x="22039" y="5910"/>
                  </a:lnTo>
                  <a:lnTo>
                    <a:pt x="22145" y="5757"/>
                  </a:lnTo>
                  <a:lnTo>
                    <a:pt x="22231" y="5594"/>
                  </a:lnTo>
                  <a:lnTo>
                    <a:pt x="22298" y="5422"/>
                  </a:lnTo>
                  <a:lnTo>
                    <a:pt x="22346" y="5240"/>
                  </a:lnTo>
                  <a:lnTo>
                    <a:pt x="22375" y="5058"/>
                  </a:lnTo>
                  <a:lnTo>
                    <a:pt x="22202" y="4943"/>
                  </a:lnTo>
                  <a:lnTo>
                    <a:pt x="21733" y="4627"/>
                  </a:lnTo>
                  <a:lnTo>
                    <a:pt x="21417" y="4397"/>
                  </a:lnTo>
                  <a:lnTo>
                    <a:pt x="21053" y="4139"/>
                  </a:lnTo>
                  <a:lnTo>
                    <a:pt x="20670" y="3851"/>
                  </a:lnTo>
                  <a:lnTo>
                    <a:pt x="20258" y="3535"/>
                  </a:lnTo>
                  <a:lnTo>
                    <a:pt x="19846" y="3190"/>
                  </a:lnTo>
                  <a:lnTo>
                    <a:pt x="19434" y="2836"/>
                  </a:lnTo>
                  <a:lnTo>
                    <a:pt x="19032" y="2462"/>
                  </a:lnTo>
                  <a:lnTo>
                    <a:pt x="18840" y="2271"/>
                  </a:lnTo>
                  <a:lnTo>
                    <a:pt x="18658" y="2089"/>
                  </a:lnTo>
                  <a:lnTo>
                    <a:pt x="18486" y="1897"/>
                  </a:lnTo>
                  <a:lnTo>
                    <a:pt x="18313" y="1706"/>
                  </a:lnTo>
                  <a:lnTo>
                    <a:pt x="18160" y="1514"/>
                  </a:lnTo>
                  <a:lnTo>
                    <a:pt x="18026" y="1323"/>
                  </a:lnTo>
                  <a:lnTo>
                    <a:pt x="17902" y="1131"/>
                  </a:lnTo>
                  <a:lnTo>
                    <a:pt x="17787" y="949"/>
                  </a:lnTo>
                  <a:lnTo>
                    <a:pt x="17691" y="767"/>
                  </a:lnTo>
                  <a:lnTo>
                    <a:pt x="17624" y="585"/>
                  </a:lnTo>
                  <a:lnTo>
                    <a:pt x="17518" y="556"/>
                  </a:lnTo>
                  <a:lnTo>
                    <a:pt x="17241" y="470"/>
                  </a:lnTo>
                  <a:lnTo>
                    <a:pt x="16800" y="355"/>
                  </a:lnTo>
                  <a:lnTo>
                    <a:pt x="16522" y="288"/>
                  </a:lnTo>
                  <a:lnTo>
                    <a:pt x="16225" y="231"/>
                  </a:lnTo>
                  <a:lnTo>
                    <a:pt x="15900" y="164"/>
                  </a:lnTo>
                  <a:lnTo>
                    <a:pt x="15545" y="116"/>
                  </a:lnTo>
                  <a:lnTo>
                    <a:pt x="15181" y="68"/>
                  </a:lnTo>
                  <a:lnTo>
                    <a:pt x="14798" y="30"/>
                  </a:lnTo>
                  <a:lnTo>
                    <a:pt x="14396" y="10"/>
                  </a:lnTo>
                  <a:lnTo>
                    <a:pt x="1398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16"/>
            <p:cNvSpPr/>
            <p:nvPr/>
          </p:nvSpPr>
          <p:spPr>
            <a:xfrm>
              <a:off x="4538982" y="2285041"/>
              <a:ext cx="25207" cy="21799"/>
            </a:xfrm>
            <a:custGeom>
              <a:avLst/>
              <a:gdLst/>
              <a:ahLst/>
              <a:cxnLst/>
              <a:rect l="l" t="t" r="r" b="b"/>
              <a:pathLst>
                <a:path w="710" h="614" extrusionOk="0">
                  <a:moveTo>
                    <a:pt x="144" y="1"/>
                  </a:moveTo>
                  <a:lnTo>
                    <a:pt x="1" y="413"/>
                  </a:lnTo>
                  <a:lnTo>
                    <a:pt x="566" y="614"/>
                  </a:lnTo>
                  <a:lnTo>
                    <a:pt x="710" y="211"/>
                  </a:lnTo>
                  <a:lnTo>
                    <a:pt x="14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9" name="Google Shape;299;p16"/>
          <p:cNvGrpSpPr/>
          <p:nvPr/>
        </p:nvGrpSpPr>
        <p:grpSpPr>
          <a:xfrm>
            <a:off x="3313815" y="1027913"/>
            <a:ext cx="5373012" cy="3873627"/>
            <a:chOff x="3313815" y="1027913"/>
            <a:chExt cx="5373012" cy="3873627"/>
          </a:xfrm>
        </p:grpSpPr>
        <p:grpSp>
          <p:nvGrpSpPr>
            <p:cNvPr id="300" name="Google Shape;300;p16"/>
            <p:cNvGrpSpPr/>
            <p:nvPr/>
          </p:nvGrpSpPr>
          <p:grpSpPr>
            <a:xfrm>
              <a:off x="6705623" y="1027913"/>
              <a:ext cx="1981204" cy="671250"/>
              <a:chOff x="6053048" y="700371"/>
              <a:chExt cx="1981204" cy="671250"/>
            </a:xfrm>
          </p:grpSpPr>
          <p:sp>
            <p:nvSpPr>
              <p:cNvPr id="301" name="Google Shape;301;p16"/>
              <p:cNvSpPr txBox="1"/>
              <p:nvPr/>
            </p:nvSpPr>
            <p:spPr>
              <a:xfrm>
                <a:off x="6053052" y="700371"/>
                <a:ext cx="1981200" cy="33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b="1" dirty="0">
                  <a:solidFill>
                    <a:srgbClr val="000000"/>
                  </a:solidFill>
                  <a:latin typeface="Fira Sans Extra Condensed"/>
                  <a:ea typeface="Fira Sans Extra Condensed"/>
                  <a:cs typeface="Fira Sans Extra Condensed"/>
                  <a:sym typeface="Fira Sans Extra Condensed"/>
                </a:endParaRPr>
              </a:p>
            </p:txBody>
          </p:sp>
          <p:sp>
            <p:nvSpPr>
              <p:cNvPr id="302" name="Google Shape;302;p16"/>
              <p:cNvSpPr txBox="1"/>
              <p:nvPr/>
            </p:nvSpPr>
            <p:spPr>
              <a:xfrm>
                <a:off x="6053048" y="1039821"/>
                <a:ext cx="1981200" cy="33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Roboto"/>
                  <a:ea typeface="Roboto"/>
                  <a:cs typeface="Roboto"/>
                  <a:sym typeface="Roboto"/>
                </a:endParaRPr>
              </a:p>
            </p:txBody>
          </p:sp>
        </p:grpSp>
        <p:sp>
          <p:nvSpPr>
            <p:cNvPr id="303" name="Google Shape;303;p16"/>
            <p:cNvSpPr/>
            <p:nvPr/>
          </p:nvSpPr>
          <p:spPr>
            <a:xfrm>
              <a:off x="3313815" y="4305440"/>
              <a:ext cx="596100" cy="5961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lt1"/>
                  </a:solidFill>
                  <a:latin typeface="Fira Sans Extra Condensed"/>
                  <a:ea typeface="Fira Sans Extra Condensed"/>
                  <a:cs typeface="Fira Sans Extra Condensed"/>
                  <a:sym typeface="Fira Sans Extra Condensed"/>
                </a:rPr>
                <a:t>04</a:t>
              </a:r>
              <a:endParaRPr sz="1800" dirty="0">
                <a:solidFill>
                  <a:schemeClr val="lt1"/>
                </a:solidFill>
              </a:endParaRPr>
            </a:p>
          </p:txBody>
        </p:sp>
      </p:grpSp>
      <p:grpSp>
        <p:nvGrpSpPr>
          <p:cNvPr id="304" name="Google Shape;304;p16"/>
          <p:cNvGrpSpPr/>
          <p:nvPr/>
        </p:nvGrpSpPr>
        <p:grpSpPr>
          <a:xfrm>
            <a:off x="3313815" y="2140853"/>
            <a:ext cx="2636933" cy="1035407"/>
            <a:chOff x="3313815" y="2140853"/>
            <a:chExt cx="2636933" cy="1035407"/>
          </a:xfrm>
        </p:grpSpPr>
        <p:grpSp>
          <p:nvGrpSpPr>
            <p:cNvPr id="305" name="Google Shape;305;p16"/>
            <p:cNvGrpSpPr/>
            <p:nvPr/>
          </p:nvGrpSpPr>
          <p:grpSpPr>
            <a:xfrm>
              <a:off x="3955727" y="2310361"/>
              <a:ext cx="1995021" cy="865899"/>
              <a:chOff x="3567539" y="961414"/>
              <a:chExt cx="1995021" cy="865899"/>
            </a:xfrm>
          </p:grpSpPr>
          <p:sp>
            <p:nvSpPr>
              <p:cNvPr id="306" name="Google Shape;306;p16"/>
              <p:cNvSpPr txBox="1"/>
              <p:nvPr/>
            </p:nvSpPr>
            <p:spPr>
              <a:xfrm>
                <a:off x="3567539" y="961414"/>
                <a:ext cx="1981200" cy="33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800" b="1" dirty="0">
                    <a:solidFill>
                      <a:srgbClr val="000000"/>
                    </a:solidFill>
                    <a:latin typeface="Fira Sans Extra Condensed"/>
                    <a:ea typeface="Fira Sans Extra Condensed"/>
                    <a:cs typeface="Fira Sans Extra Condensed"/>
                    <a:sym typeface="Fira Sans Extra Condensed"/>
                  </a:rPr>
                  <a:t>Logistic Regression</a:t>
                </a:r>
                <a:endParaRPr sz="1800" b="1" dirty="0">
                  <a:solidFill>
                    <a:srgbClr val="000000"/>
                  </a:solidFill>
                  <a:latin typeface="Fira Sans Extra Condensed"/>
                  <a:ea typeface="Fira Sans Extra Condensed"/>
                  <a:cs typeface="Fira Sans Extra Condensed"/>
                  <a:sym typeface="Fira Sans Extra Condensed"/>
                </a:endParaRPr>
              </a:p>
            </p:txBody>
          </p:sp>
          <p:sp>
            <p:nvSpPr>
              <p:cNvPr id="307" name="Google Shape;307;p16"/>
              <p:cNvSpPr txBox="1"/>
              <p:nvPr/>
            </p:nvSpPr>
            <p:spPr>
              <a:xfrm>
                <a:off x="3581360" y="1495513"/>
                <a:ext cx="1981200" cy="33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Roboto"/>
                  <a:ea typeface="Roboto"/>
                  <a:cs typeface="Roboto"/>
                  <a:sym typeface="Roboto"/>
                </a:endParaRPr>
              </a:p>
            </p:txBody>
          </p:sp>
        </p:grpSp>
        <p:sp>
          <p:nvSpPr>
            <p:cNvPr id="308" name="Google Shape;308;p16"/>
            <p:cNvSpPr/>
            <p:nvPr/>
          </p:nvSpPr>
          <p:spPr>
            <a:xfrm>
              <a:off x="3313815" y="2140853"/>
              <a:ext cx="596100" cy="5961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lt1"/>
                  </a:solidFill>
                  <a:latin typeface="Fira Sans Extra Condensed"/>
                  <a:ea typeface="Fira Sans Extra Condensed"/>
                  <a:cs typeface="Fira Sans Extra Condensed"/>
                  <a:sym typeface="Fira Sans Extra Condensed"/>
                </a:rPr>
                <a:t>02</a:t>
              </a:r>
              <a:endParaRPr sz="1800" dirty="0">
                <a:solidFill>
                  <a:schemeClr val="lt1"/>
                </a:solidFill>
              </a:endParaRPr>
            </a:p>
          </p:txBody>
        </p:sp>
      </p:grpSp>
      <p:grpSp>
        <p:nvGrpSpPr>
          <p:cNvPr id="309" name="Google Shape;309;p16"/>
          <p:cNvGrpSpPr/>
          <p:nvPr/>
        </p:nvGrpSpPr>
        <p:grpSpPr>
          <a:xfrm>
            <a:off x="3313815" y="3233460"/>
            <a:ext cx="2705490" cy="596185"/>
            <a:chOff x="3297248" y="4055023"/>
            <a:chExt cx="2705490" cy="596185"/>
          </a:xfrm>
        </p:grpSpPr>
        <p:grpSp>
          <p:nvGrpSpPr>
            <p:cNvPr id="310" name="Google Shape;310;p16"/>
            <p:cNvGrpSpPr/>
            <p:nvPr/>
          </p:nvGrpSpPr>
          <p:grpSpPr>
            <a:xfrm>
              <a:off x="3969548" y="4117385"/>
              <a:ext cx="2033190" cy="533823"/>
              <a:chOff x="3581360" y="2394398"/>
              <a:chExt cx="2033190" cy="533823"/>
            </a:xfrm>
          </p:grpSpPr>
          <p:sp>
            <p:nvSpPr>
              <p:cNvPr id="311" name="Google Shape;311;p16"/>
              <p:cNvSpPr txBox="1"/>
              <p:nvPr/>
            </p:nvSpPr>
            <p:spPr>
              <a:xfrm>
                <a:off x="3633350" y="2394398"/>
                <a:ext cx="1981200" cy="33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dirty="0">
                    <a:latin typeface="Fira Sans Extra Condensed"/>
                    <a:ea typeface="Fira Sans Extra Condensed"/>
                    <a:cs typeface="Fira Sans Extra Condensed"/>
                    <a:sym typeface="Fira Sans Extra Condensed"/>
                  </a:rPr>
                  <a:t>SVM</a:t>
                </a:r>
                <a:endParaRPr sz="1800" b="1" dirty="0">
                  <a:solidFill>
                    <a:srgbClr val="000000"/>
                  </a:solidFill>
                  <a:latin typeface="Fira Sans Extra Condensed"/>
                  <a:ea typeface="Fira Sans Extra Condensed"/>
                  <a:cs typeface="Fira Sans Extra Condensed"/>
                  <a:sym typeface="Fira Sans Extra Condensed"/>
                </a:endParaRPr>
              </a:p>
            </p:txBody>
          </p:sp>
          <p:sp>
            <p:nvSpPr>
              <p:cNvPr id="312" name="Google Shape;312;p16"/>
              <p:cNvSpPr txBox="1"/>
              <p:nvPr/>
            </p:nvSpPr>
            <p:spPr>
              <a:xfrm>
                <a:off x="3581360" y="2596421"/>
                <a:ext cx="1981200" cy="33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Roboto"/>
                  <a:ea typeface="Roboto"/>
                  <a:cs typeface="Roboto"/>
                  <a:sym typeface="Roboto"/>
                </a:endParaRPr>
              </a:p>
            </p:txBody>
          </p:sp>
        </p:grpSp>
        <p:sp>
          <p:nvSpPr>
            <p:cNvPr id="313" name="Google Shape;313;p16"/>
            <p:cNvSpPr/>
            <p:nvPr/>
          </p:nvSpPr>
          <p:spPr>
            <a:xfrm>
              <a:off x="3297248" y="4055023"/>
              <a:ext cx="596100" cy="5961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lt1"/>
                  </a:solidFill>
                  <a:latin typeface="Fira Sans Extra Condensed"/>
                  <a:ea typeface="Fira Sans Extra Condensed"/>
                  <a:cs typeface="Fira Sans Extra Condensed"/>
                  <a:sym typeface="Fira Sans Extra Condensed"/>
                </a:rPr>
                <a:t>03</a:t>
              </a:r>
              <a:endParaRPr sz="1800" dirty="0">
                <a:solidFill>
                  <a:schemeClr val="lt1"/>
                </a:solidFill>
              </a:endParaRPr>
            </a:p>
          </p:txBody>
        </p:sp>
      </p:grpSp>
      <p:grpSp>
        <p:nvGrpSpPr>
          <p:cNvPr id="314" name="Google Shape;314;p16"/>
          <p:cNvGrpSpPr/>
          <p:nvPr/>
        </p:nvGrpSpPr>
        <p:grpSpPr>
          <a:xfrm>
            <a:off x="5967315" y="1094267"/>
            <a:ext cx="2686509" cy="596100"/>
            <a:chOff x="6033350" y="2616950"/>
            <a:chExt cx="2686509" cy="596100"/>
          </a:xfrm>
        </p:grpSpPr>
        <p:grpSp>
          <p:nvGrpSpPr>
            <p:cNvPr id="315" name="Google Shape;315;p16"/>
            <p:cNvGrpSpPr/>
            <p:nvPr/>
          </p:nvGrpSpPr>
          <p:grpSpPr>
            <a:xfrm>
              <a:off x="6705656" y="2691473"/>
              <a:ext cx="2014203" cy="376058"/>
              <a:chOff x="6705656" y="2818562"/>
              <a:chExt cx="2014203" cy="376058"/>
            </a:xfrm>
          </p:grpSpPr>
          <p:sp>
            <p:nvSpPr>
              <p:cNvPr id="316" name="Google Shape;316;p16"/>
              <p:cNvSpPr txBox="1"/>
              <p:nvPr/>
            </p:nvSpPr>
            <p:spPr>
              <a:xfrm>
                <a:off x="6738659" y="2818562"/>
                <a:ext cx="1981200" cy="33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b="1" dirty="0">
                  <a:solidFill>
                    <a:srgbClr val="000000"/>
                  </a:solidFill>
                  <a:latin typeface="Fira Sans Extra Condensed"/>
                  <a:ea typeface="Fira Sans Extra Condensed"/>
                  <a:cs typeface="Fira Sans Extra Condensed"/>
                  <a:sym typeface="Fira Sans Extra Condensed"/>
                </a:endParaRPr>
              </a:p>
            </p:txBody>
          </p:sp>
          <p:sp>
            <p:nvSpPr>
              <p:cNvPr id="317" name="Google Shape;317;p16"/>
              <p:cNvSpPr txBox="1"/>
              <p:nvPr/>
            </p:nvSpPr>
            <p:spPr>
              <a:xfrm>
                <a:off x="6705656" y="2862820"/>
                <a:ext cx="1981200" cy="331800"/>
              </a:xfrm>
              <a:prstGeom prst="rect">
                <a:avLst/>
              </a:prstGeom>
              <a:noFill/>
              <a:ln>
                <a:noFill/>
              </a:ln>
            </p:spPr>
            <p:txBody>
              <a:bodyPr spcFirstLastPara="1" wrap="square" lIns="91425" tIns="91425" rIns="91425" bIns="91425" anchor="ctr" anchorCtr="0">
                <a:noAutofit/>
              </a:bodyPr>
              <a:lstStyle/>
              <a:p>
                <a:r>
                  <a:rPr kumimoji="0" lang="en-US" sz="1800" b="1" i="0" u="none" strike="noStrike" kern="0" cap="none" spc="0" normalizeH="0" baseline="0" noProof="0" dirty="0">
                    <a:ln>
                      <a:noFill/>
                    </a:ln>
                    <a:solidFill>
                      <a:srgbClr val="000000"/>
                    </a:solidFill>
                    <a:effectLst/>
                    <a:uLnTx/>
                    <a:uFillTx/>
                    <a:latin typeface="Fira Sans Extra Condensed"/>
                    <a:ea typeface="Fira Sans Extra Condensed"/>
                    <a:cs typeface="Fira Sans Extra Condensed"/>
                    <a:sym typeface="Fira Sans Extra Condensed"/>
                  </a:rPr>
                  <a:t>Random Forest</a:t>
                </a:r>
                <a:endParaRPr dirty="0">
                  <a:latin typeface="Roboto"/>
                  <a:ea typeface="Roboto"/>
                  <a:cs typeface="Roboto"/>
                  <a:sym typeface="Roboto"/>
                </a:endParaRPr>
              </a:p>
            </p:txBody>
          </p:sp>
        </p:grpSp>
        <p:sp>
          <p:nvSpPr>
            <p:cNvPr id="318" name="Google Shape;318;p16"/>
            <p:cNvSpPr/>
            <p:nvPr/>
          </p:nvSpPr>
          <p:spPr>
            <a:xfrm>
              <a:off x="6033350" y="2616950"/>
              <a:ext cx="596100" cy="5961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05</a:t>
              </a:r>
              <a:endParaRPr sz="1800">
                <a:solidFill>
                  <a:schemeClr val="lt1"/>
                </a:solidFill>
              </a:endParaRPr>
            </a:p>
          </p:txBody>
        </p:sp>
      </p:grpSp>
      <p:sp>
        <p:nvSpPr>
          <p:cNvPr id="2" name="TextBox 1">
            <a:extLst>
              <a:ext uri="{FF2B5EF4-FFF2-40B4-BE49-F238E27FC236}">
                <a16:creationId xmlns:a16="http://schemas.microsoft.com/office/drawing/2014/main" id="{351DE92D-6FC5-606B-E64B-36CC569EB66B}"/>
              </a:ext>
            </a:extLst>
          </p:cNvPr>
          <p:cNvSpPr txBox="1"/>
          <p:nvPr/>
        </p:nvSpPr>
        <p:spPr>
          <a:xfrm>
            <a:off x="3986088" y="4418824"/>
            <a:ext cx="1640989" cy="369332"/>
          </a:xfrm>
          <a:prstGeom prst="rect">
            <a:avLst/>
          </a:prstGeom>
          <a:noFill/>
        </p:spPr>
        <p:txBody>
          <a:bodyPr wrap="square" rtlCol="0">
            <a:spAutoFit/>
          </a:bodyPr>
          <a:lstStyle/>
          <a:p>
            <a:r>
              <a:rPr lang="en" sz="1800" b="1" dirty="0">
                <a:latin typeface="Fira Sans Extra Condensed"/>
                <a:cs typeface="Fira Sans Extra Condensed"/>
                <a:sym typeface="Fira Sans Extra Condensed"/>
              </a:rPr>
              <a:t>Decision Trees</a:t>
            </a:r>
            <a:endParaRPr lang="en-US" b="1"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DE2C8F-DF11-0513-0A7C-B6D2BB87232E}"/>
              </a:ext>
            </a:extLst>
          </p:cNvPr>
          <p:cNvSpPr>
            <a:spLocks noGrp="1"/>
          </p:cNvSpPr>
          <p:nvPr>
            <p:ph type="title"/>
          </p:nvPr>
        </p:nvSpPr>
        <p:spPr/>
        <p:txBody>
          <a:bodyPr>
            <a:normAutofit fontScale="90000"/>
          </a:bodyPr>
          <a:lstStyle/>
          <a:p>
            <a:r>
              <a:rPr lang="en-US" dirty="0"/>
              <a:t>SVM Implementation</a:t>
            </a:r>
          </a:p>
        </p:txBody>
      </p:sp>
      <p:sp>
        <p:nvSpPr>
          <p:cNvPr id="13" name="Google Shape;440;p18">
            <a:extLst>
              <a:ext uri="{FF2B5EF4-FFF2-40B4-BE49-F238E27FC236}">
                <a16:creationId xmlns:a16="http://schemas.microsoft.com/office/drawing/2014/main" id="{F6D2E683-19AA-3AD6-BB98-AAB354D817E2}"/>
              </a:ext>
            </a:extLst>
          </p:cNvPr>
          <p:cNvSpPr/>
          <p:nvPr/>
        </p:nvSpPr>
        <p:spPr>
          <a:xfrm>
            <a:off x="879566" y="1375954"/>
            <a:ext cx="8264434" cy="3767546"/>
          </a:xfrm>
          <a:prstGeom prst="roundRect">
            <a:avLst>
              <a:gd name="adj" fmla="val 50000"/>
            </a:avLst>
          </a:prstGeom>
          <a:solidFill>
            <a:srgbClr val="2776EA">
              <a:alpha val="12549"/>
            </a:srgbClr>
          </a:solidFill>
          <a:ln>
            <a:noFill/>
          </a:ln>
        </p:spPr>
        <p:txBody>
          <a:bodyPr spcFirstLastPara="1" wrap="square" lIns="91425" tIns="91425" rIns="91425" bIns="91425" anchor="ctr" anchorCtr="0">
            <a:noAutofit/>
          </a:bodyPr>
          <a:lstStyle/>
          <a:p>
            <a:pPr lvl="0"/>
            <a:r>
              <a:rPr lang="en-US" dirty="0"/>
              <a:t>                                </a:t>
            </a:r>
          </a:p>
        </p:txBody>
      </p:sp>
      <mc:AlternateContent xmlns:mc="http://schemas.openxmlformats.org/markup-compatibility/2006" xmlns:a14="http://schemas.microsoft.com/office/drawing/2010/main">
        <mc:Choice Requires="a14">
          <p:sp>
            <p:nvSpPr>
              <p:cNvPr id="3" name="Google Shape;441;p18">
                <a:extLst>
                  <a:ext uri="{FF2B5EF4-FFF2-40B4-BE49-F238E27FC236}">
                    <a16:creationId xmlns:a16="http://schemas.microsoft.com/office/drawing/2014/main" id="{60238FCF-5981-4401-86A5-1196B331DCFE}"/>
                  </a:ext>
                </a:extLst>
              </p:cNvPr>
              <p:cNvSpPr/>
              <p:nvPr/>
            </p:nvSpPr>
            <p:spPr>
              <a:xfrm>
                <a:off x="457200" y="720969"/>
                <a:ext cx="3513909" cy="546160"/>
              </a:xfrm>
              <a:prstGeom prst="roundRect">
                <a:avLst>
                  <a:gd name="adj" fmla="val 50000"/>
                </a:avLst>
              </a:prstGeom>
              <a:solidFill>
                <a:schemeClr val="accent1">
                  <a:lumMod val="20000"/>
                  <a:lumOff val="80000"/>
                </a:schemeClr>
              </a:solidFill>
              <a:ln>
                <a:noFill/>
              </a:ln>
            </p:spPr>
            <p:txBody>
              <a:bodyPr spcFirstLastPara="1" wrap="square" lIns="91425" tIns="91425" rIns="91425" bIns="91425" anchor="ctr" anchorCtr="0">
                <a:noAutofit/>
              </a:bodyPr>
              <a:lstStyle/>
              <a:p>
                <a:pPr marL="0" marR="0" indent="0" algn="l">
                  <a:lnSpc>
                    <a:spcPct val="107000"/>
                  </a:lnSpc>
                  <a:spcBef>
                    <a:spcPts val="0"/>
                  </a:spcBef>
                  <a:spcAft>
                    <a:spcPts val="800"/>
                  </a:spcAft>
                </a:pPr>
                <a:r>
                  <a:rPr lang="en-US" sz="1200" b="1" dirty="0">
                    <a:effectLst/>
                    <a:latin typeface="Times New Roman" panose="02020603050405020304" pitchFamily="18" charset="0"/>
                    <a:ea typeface="Calibri" panose="020F0502020204030204" pitchFamily="34" charset="0"/>
                  </a:rPr>
                  <a:t>Compute Alpha (</a:t>
                </a:r>
                <a14:m>
                  <m:oMath xmlns:m="http://schemas.openxmlformats.org/officeDocument/2006/math">
                    <m:r>
                      <a:rPr lang="en-US" sz="1200" i="1">
                        <a:effectLst/>
                        <a:latin typeface="Cambria Math" panose="02040503050406030204" pitchFamily="18" charset="0"/>
                        <a:ea typeface="Calibri" panose="020F0502020204030204" pitchFamily="34" charset="0"/>
                        <a:cs typeface="Times New Roman" panose="02020603050405020304" pitchFamily="18" charset="0"/>
                      </a:rPr>
                      <m:t>𝛼</m:t>
                    </m:r>
                  </m:oMath>
                </a14:m>
                <a:r>
                  <a:rPr lang="en-US" sz="1200" b="1" dirty="0">
                    <a:effectLst/>
                    <a:latin typeface="Times New Roman" panose="02020603050405020304" pitchFamily="18" charset="0"/>
                    <a:ea typeface="Calibri" panose="020F0502020204030204" pitchFamily="34" charset="0"/>
                  </a:rPr>
                  <a:t>) Values and Bias (</a:t>
                </a:r>
                <a14:m>
                  <m:oMath xmlns:m="http://schemas.openxmlformats.org/officeDocument/2006/math">
                    <m:r>
                      <a:rPr lang="en-US" sz="1200" i="1">
                        <a:effectLst/>
                        <a:latin typeface="Cambria Math" panose="02040503050406030204" pitchFamily="18" charset="0"/>
                        <a:ea typeface="Calibri" panose="020F0502020204030204" pitchFamily="34" charset="0"/>
                        <a:cs typeface="Times New Roman" panose="02020603050405020304" pitchFamily="18" charset="0"/>
                      </a:rPr>
                      <m:t>𝑏</m:t>
                    </m:r>
                  </m:oMath>
                </a14:m>
                <a:r>
                  <a:rPr lang="en-US" sz="1200" b="1" dirty="0">
                    <a:effectLst/>
                    <a:latin typeface="Times New Roman" panose="02020603050405020304" pitchFamily="18" charset="0"/>
                    <a:ea typeface="Calibri" panose="020F0502020204030204" pitchFamily="34" charset="0"/>
                  </a:rPr>
                  <a:t>)</a:t>
                </a:r>
                <a:r>
                  <a:rPr lang="en-US" sz="1200" dirty="0">
                    <a:effectLst/>
                  </a:rPr>
                  <a:t> </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p:txBody>
          </p:sp>
        </mc:Choice>
        <mc:Fallback xmlns="">
          <p:sp>
            <p:nvSpPr>
              <p:cNvPr id="3" name="Google Shape;441;p18">
                <a:extLst>
                  <a:ext uri="{FF2B5EF4-FFF2-40B4-BE49-F238E27FC236}">
                    <a16:creationId xmlns:a16="http://schemas.microsoft.com/office/drawing/2014/main" id="{60238FCF-5981-4401-86A5-1196B331DCFE}"/>
                  </a:ext>
                </a:extLst>
              </p:cNvPr>
              <p:cNvSpPr>
                <a:spLocks noRot="1" noChangeAspect="1" noMove="1" noResize="1" noEditPoints="1" noAdjustHandles="1" noChangeArrowheads="1" noChangeShapeType="1" noTextEdit="1"/>
              </p:cNvSpPr>
              <p:nvPr/>
            </p:nvSpPr>
            <p:spPr>
              <a:xfrm>
                <a:off x="457200" y="720969"/>
                <a:ext cx="3513909" cy="546160"/>
              </a:xfrm>
              <a:prstGeom prst="roundRect">
                <a:avLst>
                  <a:gd name="adj" fmla="val 50000"/>
                </a:avLst>
              </a:prstGeom>
              <a:blipFill>
                <a:blip r:embed="rId2"/>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156A6DF-4644-F532-7D89-5D8D13B9CC42}"/>
                  </a:ext>
                </a:extLst>
              </p:cNvPr>
              <p:cNvSpPr txBox="1"/>
              <p:nvPr/>
            </p:nvSpPr>
            <p:spPr>
              <a:xfrm>
                <a:off x="1676400" y="1586770"/>
                <a:ext cx="5791200" cy="3665555"/>
              </a:xfrm>
              <a:prstGeom prst="rect">
                <a:avLst/>
              </a:prstGeom>
              <a:noFill/>
            </p:spPr>
            <p:txBody>
              <a:bodyPr wrap="square" rtlCol="0">
                <a:spAutoFit/>
              </a:bodyPr>
              <a:lstStyle/>
              <a:p>
                <a:pPr marL="0" marR="0">
                  <a:spcBef>
                    <a:spcPts val="900"/>
                  </a:spcBef>
                  <a:spcAft>
                    <a:spcPts val="900"/>
                  </a:spcAft>
                </a:pPr>
                <a:r>
                  <a:rPr lang="en-US" sz="1100" dirty="0">
                    <a:effectLst/>
                    <a:latin typeface="Times New Roman" panose="02020603050405020304" pitchFamily="18" charset="0"/>
                    <a:ea typeface="Calibri" panose="020F0502020204030204" pitchFamily="34" charset="0"/>
                    <a:cs typeface="Times New Roman" panose="02020603050405020304" pitchFamily="18" charset="0"/>
                  </a:rPr>
                  <a:t>The </a:t>
                </a:r>
                <a:r>
                  <a:rPr lang="en-US" sz="1100" b="1" dirty="0">
                    <a:effectLst/>
                    <a:latin typeface="Times New Roman" panose="02020603050405020304" pitchFamily="18" charset="0"/>
                    <a:ea typeface="Calibri" panose="020F0502020204030204" pitchFamily="34" charset="0"/>
                    <a:cs typeface="Times New Roman" panose="02020603050405020304" pitchFamily="18" charset="0"/>
                  </a:rPr>
                  <a:t>primal SVM formulation</a:t>
                </a:r>
                <a:r>
                  <a:rPr lang="en-US" sz="1100" dirty="0">
                    <a:effectLst/>
                    <a:latin typeface="Times New Roman" panose="02020603050405020304" pitchFamily="18" charset="0"/>
                    <a:ea typeface="Calibri" panose="020F0502020204030204" pitchFamily="34" charset="0"/>
                    <a:cs typeface="Times New Roman" panose="02020603050405020304" pitchFamily="18" charset="0"/>
                  </a:rPr>
                  <a:t> is:</a:t>
                </a:r>
              </a:p>
              <a:p>
                <a:pPr marL="0" marR="0">
                  <a:spcBef>
                    <a:spcPts val="900"/>
                  </a:spcBef>
                  <a:spcAft>
                    <a:spcPts val="900"/>
                  </a:spcAft>
                </a:pPr>
                <a14:m>
                  <m:oMathPara xmlns:m="http://schemas.openxmlformats.org/officeDocument/2006/math">
                    <m:oMathParaPr>
                      <m:jc m:val="centerGroup"/>
                    </m:oMathParaPr>
                    <m:oMath xmlns:m="http://schemas.openxmlformats.org/officeDocument/2006/math">
                      <m:sSub>
                        <m:sSubPr>
                          <m:ctrlPr>
                            <a:rPr lang="en-US" sz="1100" i="1">
                              <a:effectLst/>
                              <a:latin typeface="Cambria Math" panose="02040503050406030204" pitchFamily="18" charset="0"/>
                              <a:ea typeface="Calibri" panose="020F0502020204030204" pitchFamily="34" charset="0"/>
                              <a:cs typeface="Times New Roman" panose="02020603050405020304" pitchFamily="18" charset="0"/>
                            </a:rPr>
                          </m:ctrlPr>
                        </m:sSubPr>
                        <m:e>
                          <m:r>
                            <m:rPr>
                              <m:sty m:val="p"/>
                            </m:rPr>
                            <a:rPr lang="en-US" sz="1100">
                              <a:effectLst/>
                              <a:latin typeface="Cambria Math" panose="02040503050406030204" pitchFamily="18" charset="0"/>
                              <a:ea typeface="Calibri" panose="020F0502020204030204" pitchFamily="34" charset="0"/>
                              <a:cs typeface="Times New Roman" panose="02020603050405020304" pitchFamily="18" charset="0"/>
                            </a:rPr>
                            <m:t>min</m:t>
                          </m:r>
                        </m:e>
                        <m:sub>
                          <m:r>
                            <a:rPr lang="en-US" sz="1100" b="1" i="1">
                              <a:effectLst/>
                              <a:latin typeface="Cambria Math" panose="02040503050406030204" pitchFamily="18" charset="0"/>
                              <a:ea typeface="Calibri" panose="020F0502020204030204" pitchFamily="34" charset="0"/>
                              <a:cs typeface="Times New Roman" panose="02020603050405020304" pitchFamily="18" charset="0"/>
                            </a:rPr>
                            <m:t>𝐰</m:t>
                          </m:r>
                          <m:r>
                            <a:rPr lang="en-US" sz="1100">
                              <a:effectLst/>
                              <a:latin typeface="Cambria Math" panose="02040503050406030204" pitchFamily="18" charset="0"/>
                              <a:ea typeface="Calibri" panose="020F0502020204030204" pitchFamily="34" charset="0"/>
                              <a:cs typeface="Times New Roman" panose="02020603050405020304" pitchFamily="18" charset="0"/>
                            </a:rPr>
                            <m:t>,</m:t>
                          </m:r>
                          <m:r>
                            <a:rPr lang="en-US" sz="1100" i="1">
                              <a:effectLst/>
                              <a:latin typeface="Cambria Math" panose="02040503050406030204" pitchFamily="18" charset="0"/>
                              <a:ea typeface="Calibri" panose="020F0502020204030204" pitchFamily="34" charset="0"/>
                              <a:cs typeface="Times New Roman" panose="02020603050405020304" pitchFamily="18" charset="0"/>
                            </a:rPr>
                            <m:t>𝑏</m:t>
                          </m:r>
                        </m:sub>
                      </m:sSub>
                      <m:f>
                        <m:fPr>
                          <m:ctrlPr>
                            <a:rPr lang="en-US" sz="1100" i="1">
                              <a:effectLst/>
                              <a:latin typeface="Cambria Math" panose="02040503050406030204" pitchFamily="18" charset="0"/>
                              <a:ea typeface="Calibri" panose="020F0502020204030204" pitchFamily="34" charset="0"/>
                              <a:cs typeface="Times New Roman" panose="02020603050405020304" pitchFamily="18" charset="0"/>
                            </a:rPr>
                          </m:ctrlPr>
                        </m:fPr>
                        <m:num>
                          <m:r>
                            <a:rPr lang="en-US" sz="1100" i="1">
                              <a:effectLst/>
                              <a:latin typeface="Cambria Math" panose="02040503050406030204" pitchFamily="18" charset="0"/>
                              <a:ea typeface="Calibri" panose="020F0502020204030204" pitchFamily="34" charset="0"/>
                              <a:cs typeface="Times New Roman" panose="02020603050405020304" pitchFamily="18" charset="0"/>
                            </a:rPr>
                            <m:t>1</m:t>
                          </m:r>
                        </m:num>
                        <m:den>
                          <m:r>
                            <a:rPr lang="en-US" sz="1100" i="1">
                              <a:effectLst/>
                              <a:latin typeface="Cambria Math" panose="02040503050406030204" pitchFamily="18" charset="0"/>
                              <a:ea typeface="Calibri" panose="020F0502020204030204" pitchFamily="34" charset="0"/>
                              <a:cs typeface="Times New Roman" panose="02020603050405020304" pitchFamily="18" charset="0"/>
                            </a:rPr>
                            <m:t>2</m:t>
                          </m:r>
                        </m:den>
                      </m:f>
                      <m:r>
                        <a:rPr lang="en-US" sz="1100">
                          <a:effectLst/>
                          <a:latin typeface="Cambria Math" panose="02040503050406030204" pitchFamily="18" charset="0"/>
                          <a:ea typeface="Calibri" panose="020F0502020204030204" pitchFamily="34" charset="0"/>
                          <a:cs typeface="Times New Roman" panose="02020603050405020304" pitchFamily="18" charset="0"/>
                        </a:rPr>
                        <m:t>∥</m:t>
                      </m:r>
                      <m:r>
                        <a:rPr lang="en-US" sz="1100" b="1" i="1">
                          <a:effectLst/>
                          <a:latin typeface="Cambria Math" panose="02040503050406030204" pitchFamily="18" charset="0"/>
                          <a:ea typeface="Calibri" panose="020F0502020204030204" pitchFamily="34" charset="0"/>
                          <a:cs typeface="Times New Roman" panose="02020603050405020304" pitchFamily="18" charset="0"/>
                        </a:rPr>
                        <m:t>𝐰</m:t>
                      </m:r>
                      <m:sSup>
                        <m:sSupPr>
                          <m:ctrlPr>
                            <a:rPr lang="en-US" sz="1100" i="1">
                              <a:effectLst/>
                              <a:latin typeface="Cambria Math" panose="02040503050406030204" pitchFamily="18" charset="0"/>
                              <a:ea typeface="Calibri" panose="020F0502020204030204" pitchFamily="34" charset="0"/>
                              <a:cs typeface="Times New Roman" panose="02020603050405020304" pitchFamily="18" charset="0"/>
                            </a:rPr>
                          </m:ctrlPr>
                        </m:sSupPr>
                        <m:e>
                          <m:r>
                            <a:rPr lang="en-US" sz="1100">
                              <a:effectLst/>
                              <a:latin typeface="Cambria Math" panose="02040503050406030204" pitchFamily="18" charset="0"/>
                              <a:ea typeface="Calibri" panose="020F0502020204030204" pitchFamily="34" charset="0"/>
                              <a:cs typeface="Times New Roman" panose="02020603050405020304" pitchFamily="18" charset="0"/>
                            </a:rPr>
                            <m:t>∥</m:t>
                          </m:r>
                        </m:e>
                        <m:sup>
                          <m:r>
                            <a:rPr lang="en-US" sz="1100" i="1">
                              <a:effectLst/>
                              <a:latin typeface="Cambria Math" panose="02040503050406030204" pitchFamily="18" charset="0"/>
                              <a:ea typeface="Calibri" panose="020F0502020204030204" pitchFamily="34" charset="0"/>
                              <a:cs typeface="Times New Roman" panose="02020603050405020304" pitchFamily="18" charset="0"/>
                            </a:rPr>
                            <m:t>2</m:t>
                          </m:r>
                        </m:sup>
                      </m:sSup>
                    </m:oMath>
                  </m:oMathPara>
                </a14:m>
                <a:endParaRPr lang="en-US" sz="11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spcBef>
                    <a:spcPts val="900"/>
                  </a:spcBef>
                  <a:spcAft>
                    <a:spcPts val="900"/>
                  </a:spcAft>
                </a:pPr>
                <a:r>
                  <a:rPr lang="en-US" sz="1100" dirty="0">
                    <a:effectLst/>
                    <a:latin typeface="Times New Roman" panose="02020603050405020304" pitchFamily="18" charset="0"/>
                    <a:ea typeface="Calibri" panose="020F0502020204030204" pitchFamily="34" charset="0"/>
                    <a:cs typeface="Times New Roman" panose="02020603050405020304" pitchFamily="18" charset="0"/>
                  </a:rPr>
                  <a:t>subject to:</a:t>
                </a:r>
              </a:p>
              <a:p>
                <a:pPr marL="0" marR="0">
                  <a:spcBef>
                    <a:spcPts val="900"/>
                  </a:spcBef>
                  <a:spcAft>
                    <a:spcPts val="900"/>
                  </a:spcAft>
                </a:pPr>
                <a14:m>
                  <m:oMathPara xmlns:m="http://schemas.openxmlformats.org/officeDocument/2006/math">
                    <m:oMathParaPr>
                      <m:jc m:val="centerGroup"/>
                    </m:oMathParaPr>
                    <m:oMath xmlns:m="http://schemas.openxmlformats.org/officeDocument/2006/math">
                      <m:sSub>
                        <m:sSubPr>
                          <m:ctrlPr>
                            <a:rPr lang="en-US" sz="11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100" i="1">
                              <a:effectLst/>
                              <a:latin typeface="Cambria Math" panose="02040503050406030204" pitchFamily="18" charset="0"/>
                              <a:ea typeface="Calibri" panose="020F0502020204030204" pitchFamily="34" charset="0"/>
                              <a:cs typeface="Times New Roman" panose="02020603050405020304" pitchFamily="18" charset="0"/>
                            </a:rPr>
                            <m:t>𝑦</m:t>
                          </m:r>
                        </m:e>
                        <m:sub>
                          <m:r>
                            <a:rPr lang="en-US" sz="1100" i="1">
                              <a:effectLst/>
                              <a:latin typeface="Cambria Math" panose="02040503050406030204" pitchFamily="18" charset="0"/>
                              <a:ea typeface="Calibri" panose="020F0502020204030204" pitchFamily="34" charset="0"/>
                              <a:cs typeface="Times New Roman" panose="02020603050405020304" pitchFamily="18" charset="0"/>
                            </a:rPr>
                            <m:t>𝑖</m:t>
                          </m:r>
                        </m:sub>
                      </m:sSub>
                      <m:d>
                        <m:dPr>
                          <m:ctrlPr>
                            <a:rPr lang="en-US" sz="1100" i="1">
                              <a:effectLst/>
                              <a:latin typeface="Cambria Math" panose="02040503050406030204" pitchFamily="18" charset="0"/>
                              <a:ea typeface="Calibri" panose="020F0502020204030204" pitchFamily="34" charset="0"/>
                              <a:cs typeface="Times New Roman" panose="02020603050405020304" pitchFamily="18" charset="0"/>
                            </a:rPr>
                          </m:ctrlPr>
                        </m:dPr>
                        <m:e>
                          <m:sSup>
                            <m:sSupPr>
                              <m:ctrlPr>
                                <a:rPr lang="en-US" sz="1100" i="1">
                                  <a:effectLst/>
                                  <a:latin typeface="Cambria Math" panose="02040503050406030204" pitchFamily="18" charset="0"/>
                                  <a:ea typeface="Calibri" panose="020F0502020204030204" pitchFamily="34" charset="0"/>
                                  <a:cs typeface="Times New Roman" panose="02020603050405020304" pitchFamily="18" charset="0"/>
                                </a:rPr>
                              </m:ctrlPr>
                            </m:sSupPr>
                            <m:e>
                              <m:r>
                                <a:rPr lang="en-US" sz="1100" b="1" i="1">
                                  <a:effectLst/>
                                  <a:latin typeface="Cambria Math" panose="02040503050406030204" pitchFamily="18" charset="0"/>
                                  <a:ea typeface="Calibri" panose="020F0502020204030204" pitchFamily="34" charset="0"/>
                                  <a:cs typeface="Times New Roman" panose="02020603050405020304" pitchFamily="18" charset="0"/>
                                </a:rPr>
                                <m:t>𝐰</m:t>
                              </m:r>
                            </m:e>
                            <m:sup>
                              <m:r>
                                <a:rPr lang="en-US" sz="1100" i="1">
                                  <a:effectLst/>
                                  <a:latin typeface="Cambria Math" panose="02040503050406030204" pitchFamily="18" charset="0"/>
                                  <a:ea typeface="Calibri" panose="020F0502020204030204" pitchFamily="34" charset="0"/>
                                  <a:cs typeface="Times New Roman" panose="02020603050405020304" pitchFamily="18" charset="0"/>
                                </a:rPr>
                                <m:t>𝑇</m:t>
                              </m:r>
                            </m:sup>
                          </m:sSup>
                          <m:sSub>
                            <m:sSubPr>
                              <m:ctrlPr>
                                <a:rPr lang="en-US" sz="11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100" b="1" i="1">
                                  <a:effectLst/>
                                  <a:latin typeface="Cambria Math" panose="02040503050406030204" pitchFamily="18" charset="0"/>
                                  <a:ea typeface="Calibri" panose="020F0502020204030204" pitchFamily="34" charset="0"/>
                                  <a:cs typeface="Times New Roman" panose="02020603050405020304" pitchFamily="18" charset="0"/>
                                </a:rPr>
                                <m:t>𝐱</m:t>
                              </m:r>
                            </m:e>
                            <m:sub>
                              <m:r>
                                <a:rPr lang="en-US" sz="1100" i="1">
                                  <a:effectLst/>
                                  <a:latin typeface="Cambria Math" panose="02040503050406030204" pitchFamily="18" charset="0"/>
                                  <a:ea typeface="Calibri" panose="020F0502020204030204" pitchFamily="34" charset="0"/>
                                  <a:cs typeface="Times New Roman" panose="02020603050405020304" pitchFamily="18" charset="0"/>
                                </a:rPr>
                                <m:t>𝑖</m:t>
                              </m:r>
                            </m:sub>
                          </m:sSub>
                          <m:r>
                            <a:rPr lang="en-US" sz="1100">
                              <a:effectLst/>
                              <a:latin typeface="Cambria Math" panose="02040503050406030204" pitchFamily="18" charset="0"/>
                              <a:ea typeface="Calibri" panose="020F0502020204030204" pitchFamily="34" charset="0"/>
                              <a:cs typeface="Times New Roman" panose="02020603050405020304" pitchFamily="18" charset="0"/>
                            </a:rPr>
                            <m:t>+</m:t>
                          </m:r>
                          <m:r>
                            <a:rPr lang="en-US" sz="1100" i="1">
                              <a:effectLst/>
                              <a:latin typeface="Cambria Math" panose="02040503050406030204" pitchFamily="18" charset="0"/>
                              <a:ea typeface="Calibri" panose="020F0502020204030204" pitchFamily="34" charset="0"/>
                              <a:cs typeface="Times New Roman" panose="02020603050405020304" pitchFamily="18" charset="0"/>
                            </a:rPr>
                            <m:t>𝑏</m:t>
                          </m:r>
                        </m:e>
                      </m:d>
                      <m:r>
                        <a:rPr lang="en-US" sz="1100">
                          <a:effectLst/>
                          <a:latin typeface="Cambria Math" panose="02040503050406030204" pitchFamily="18" charset="0"/>
                          <a:ea typeface="Calibri" panose="020F0502020204030204" pitchFamily="34" charset="0"/>
                          <a:cs typeface="Times New Roman" panose="02020603050405020304" pitchFamily="18" charset="0"/>
                        </a:rPr>
                        <m:t>≥</m:t>
                      </m:r>
                      <m:r>
                        <a:rPr lang="en-US" sz="1100" i="1">
                          <a:effectLst/>
                          <a:latin typeface="Cambria Math" panose="02040503050406030204" pitchFamily="18" charset="0"/>
                          <a:ea typeface="Calibri" panose="020F0502020204030204" pitchFamily="34" charset="0"/>
                          <a:cs typeface="Times New Roman" panose="02020603050405020304" pitchFamily="18" charset="0"/>
                        </a:rPr>
                        <m:t>1</m:t>
                      </m:r>
                      <m:r>
                        <a:rPr lang="en-US" sz="1100">
                          <a:effectLst/>
                          <a:latin typeface="Cambria Math" panose="02040503050406030204" pitchFamily="18" charset="0"/>
                          <a:ea typeface="Calibri" panose="020F0502020204030204" pitchFamily="34" charset="0"/>
                          <a:cs typeface="Times New Roman" panose="02020603050405020304" pitchFamily="18" charset="0"/>
                        </a:rPr>
                        <m:t>,</m:t>
                      </m:r>
                      <m:r>
                        <a:rPr lang="en-US" sz="1100" i="1">
                          <a:effectLst/>
                          <a:latin typeface="Cambria Math" panose="02040503050406030204" pitchFamily="18" charset="0"/>
                          <a:ea typeface="Calibri" panose="020F0502020204030204" pitchFamily="34" charset="0"/>
                          <a:cs typeface="Times New Roman" panose="02020603050405020304" pitchFamily="18" charset="0"/>
                        </a:rPr>
                        <m:t> </m:t>
                      </m:r>
                      <m:r>
                        <a:rPr lang="en-US" sz="1100">
                          <a:effectLst/>
                          <a:latin typeface="Cambria Math" panose="02040503050406030204" pitchFamily="18" charset="0"/>
                          <a:ea typeface="Calibri" panose="020F0502020204030204" pitchFamily="34" charset="0"/>
                          <a:cs typeface="Times New Roman" panose="02020603050405020304" pitchFamily="18" charset="0"/>
                        </a:rPr>
                        <m:t>∀</m:t>
                      </m:r>
                      <m:r>
                        <a:rPr lang="en-US" sz="1100" i="1">
                          <a:effectLst/>
                          <a:latin typeface="Cambria Math" panose="02040503050406030204" pitchFamily="18" charset="0"/>
                          <a:ea typeface="Calibri" panose="020F0502020204030204" pitchFamily="34" charset="0"/>
                          <a:cs typeface="Times New Roman" panose="02020603050405020304" pitchFamily="18" charset="0"/>
                        </a:rPr>
                        <m:t>𝑖</m:t>
                      </m:r>
                      <m:r>
                        <a:rPr lang="en-US" sz="1100">
                          <a:effectLst/>
                          <a:latin typeface="Cambria Math" panose="02040503050406030204" pitchFamily="18" charset="0"/>
                          <a:ea typeface="Calibri" panose="020F0502020204030204" pitchFamily="34" charset="0"/>
                          <a:cs typeface="Times New Roman" panose="02020603050405020304" pitchFamily="18" charset="0"/>
                        </a:rPr>
                        <m:t>.</m:t>
                      </m:r>
                    </m:oMath>
                  </m:oMathPara>
                </a14:m>
                <a:endParaRPr lang="en-US" sz="11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spcBef>
                    <a:spcPts val="900"/>
                  </a:spcBef>
                  <a:spcAft>
                    <a:spcPts val="900"/>
                  </a:spcAft>
                </a:pPr>
                <a:r>
                  <a:rPr lang="en-US" sz="1100" dirty="0">
                    <a:effectLst/>
                    <a:latin typeface="Times New Roman" panose="02020603050405020304" pitchFamily="18" charset="0"/>
                    <a:ea typeface="Calibri" panose="020F0502020204030204" pitchFamily="34" charset="0"/>
                    <a:cs typeface="Times New Roman" panose="02020603050405020304" pitchFamily="18" charset="0"/>
                  </a:rPr>
                  <a:t>By introducing </a:t>
                </a:r>
                <a:r>
                  <a:rPr lang="en-US" sz="1100" b="1" dirty="0">
                    <a:effectLst/>
                    <a:latin typeface="Times New Roman" panose="02020603050405020304" pitchFamily="18" charset="0"/>
                    <a:ea typeface="Calibri" panose="020F0502020204030204" pitchFamily="34" charset="0"/>
                    <a:cs typeface="Times New Roman" panose="02020603050405020304" pitchFamily="18" charset="0"/>
                  </a:rPr>
                  <a:t>Lagrange multipliers</a:t>
                </a:r>
                <a:r>
                  <a:rPr lang="en-US" sz="1100" dirty="0">
                    <a:effectLst/>
                    <a:latin typeface="Times New Roman" panose="02020603050405020304" pitchFamily="18" charset="0"/>
                    <a:ea typeface="Calibri" panose="020F0502020204030204" pitchFamily="34" charset="0"/>
                    <a:cs typeface="Times New Roman" panose="02020603050405020304" pitchFamily="18" charset="0"/>
                  </a:rPr>
                  <a:t> </a:t>
                </a:r>
                <a14:m>
                  <m:oMath xmlns:m="http://schemas.openxmlformats.org/officeDocument/2006/math">
                    <m:sSub>
                      <m:sSubPr>
                        <m:ctrlPr>
                          <a:rPr lang="en-US" sz="11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100" i="1">
                            <a:effectLst/>
                            <a:latin typeface="Cambria Math" panose="02040503050406030204" pitchFamily="18" charset="0"/>
                            <a:ea typeface="Calibri" panose="020F0502020204030204" pitchFamily="34" charset="0"/>
                            <a:cs typeface="Times New Roman" panose="02020603050405020304" pitchFamily="18" charset="0"/>
                          </a:rPr>
                          <m:t>𝛼</m:t>
                        </m:r>
                      </m:e>
                      <m:sub>
                        <m:r>
                          <a:rPr lang="en-US" sz="1100" i="1">
                            <a:effectLst/>
                            <a:latin typeface="Cambria Math" panose="02040503050406030204" pitchFamily="18" charset="0"/>
                            <a:ea typeface="Calibri" panose="020F0502020204030204" pitchFamily="34" charset="0"/>
                            <a:cs typeface="Times New Roman" panose="02020603050405020304" pitchFamily="18" charset="0"/>
                          </a:rPr>
                          <m:t>𝑖</m:t>
                        </m:r>
                      </m:sub>
                    </m:sSub>
                  </m:oMath>
                </a14:m>
                <a:r>
                  <a:rPr lang="en-US" sz="1100" dirty="0">
                    <a:effectLst/>
                    <a:latin typeface="Times New Roman" panose="02020603050405020304" pitchFamily="18" charset="0"/>
                    <a:ea typeface="Calibri" panose="020F0502020204030204" pitchFamily="34" charset="0"/>
                    <a:cs typeface="Times New Roman" panose="02020603050405020304" pitchFamily="18" charset="0"/>
                  </a:rPr>
                  <a:t>, the </a:t>
                </a:r>
                <a:r>
                  <a:rPr lang="en-US" sz="1100" b="1" dirty="0">
                    <a:effectLst/>
                    <a:latin typeface="Times New Roman" panose="02020603050405020304" pitchFamily="18" charset="0"/>
                    <a:ea typeface="Calibri" panose="020F0502020204030204" pitchFamily="34" charset="0"/>
                    <a:cs typeface="Times New Roman" panose="02020603050405020304" pitchFamily="18" charset="0"/>
                  </a:rPr>
                  <a:t>dual problem</a:t>
                </a:r>
                <a:r>
                  <a:rPr lang="en-US" sz="1100" dirty="0">
                    <a:effectLst/>
                    <a:latin typeface="Times New Roman" panose="02020603050405020304" pitchFamily="18" charset="0"/>
                    <a:ea typeface="Calibri" panose="020F0502020204030204" pitchFamily="34" charset="0"/>
                    <a:cs typeface="Times New Roman" panose="02020603050405020304" pitchFamily="18" charset="0"/>
                  </a:rPr>
                  <a:t> is:</a:t>
                </a:r>
              </a:p>
              <a:p>
                <a:pPr marL="0" marR="0">
                  <a:spcBef>
                    <a:spcPts val="900"/>
                  </a:spcBef>
                  <a:spcAft>
                    <a:spcPts val="900"/>
                  </a:spcAft>
                </a:pPr>
                <a14:m>
                  <m:oMathPara xmlns:m="http://schemas.openxmlformats.org/officeDocument/2006/math">
                    <m:oMathParaPr>
                      <m:jc m:val="centerGroup"/>
                    </m:oMathParaPr>
                    <m:oMath xmlns:m="http://schemas.openxmlformats.org/officeDocument/2006/math">
                      <m:sSub>
                        <m:sSubPr>
                          <m:ctrlPr>
                            <a:rPr lang="en-US" sz="1100" i="1">
                              <a:effectLst/>
                              <a:latin typeface="Cambria Math" panose="02040503050406030204" pitchFamily="18" charset="0"/>
                              <a:ea typeface="Calibri" panose="020F0502020204030204" pitchFamily="34" charset="0"/>
                              <a:cs typeface="Times New Roman" panose="02020603050405020304" pitchFamily="18" charset="0"/>
                            </a:rPr>
                          </m:ctrlPr>
                        </m:sSubPr>
                        <m:e>
                          <m:r>
                            <m:rPr>
                              <m:sty m:val="p"/>
                            </m:rPr>
                            <a:rPr lang="en-US" sz="1100">
                              <a:effectLst/>
                              <a:latin typeface="Cambria Math" panose="02040503050406030204" pitchFamily="18" charset="0"/>
                              <a:ea typeface="Calibri" panose="020F0502020204030204" pitchFamily="34" charset="0"/>
                              <a:cs typeface="Times New Roman" panose="02020603050405020304" pitchFamily="18" charset="0"/>
                            </a:rPr>
                            <m:t>max</m:t>
                          </m:r>
                        </m:e>
                        <m:sub>
                          <m:r>
                            <a:rPr lang="en-US" sz="1100" i="1">
                              <a:effectLst/>
                              <a:latin typeface="Cambria Math" panose="02040503050406030204" pitchFamily="18" charset="0"/>
                              <a:ea typeface="Calibri" panose="020F0502020204030204" pitchFamily="34" charset="0"/>
                              <a:cs typeface="Times New Roman" panose="02020603050405020304" pitchFamily="18" charset="0"/>
                            </a:rPr>
                            <m:t>𝛼</m:t>
                          </m:r>
                        </m:sub>
                      </m:sSub>
                      <m:nary>
                        <m:naryPr>
                          <m:chr m:val="∑"/>
                          <m:limLoc m:val="undOvr"/>
                          <m:ctrlPr>
                            <a:rPr lang="en-US" sz="1100" i="1">
                              <a:effectLst/>
                              <a:latin typeface="Cambria Math" panose="02040503050406030204" pitchFamily="18" charset="0"/>
                              <a:ea typeface="Calibri" panose="020F0502020204030204" pitchFamily="34" charset="0"/>
                              <a:cs typeface="Times New Roman" panose="02020603050405020304" pitchFamily="18" charset="0"/>
                            </a:rPr>
                          </m:ctrlPr>
                        </m:naryPr>
                        <m:sub>
                          <m:r>
                            <a:rPr lang="en-US" sz="1100" i="1">
                              <a:effectLst/>
                              <a:latin typeface="Cambria Math" panose="02040503050406030204" pitchFamily="18" charset="0"/>
                              <a:ea typeface="Calibri" panose="020F0502020204030204" pitchFamily="34" charset="0"/>
                              <a:cs typeface="Times New Roman" panose="02020603050405020304" pitchFamily="18" charset="0"/>
                            </a:rPr>
                            <m:t>𝑖</m:t>
                          </m:r>
                          <m:r>
                            <a:rPr lang="en-US" sz="1100">
                              <a:effectLst/>
                              <a:latin typeface="Cambria Math" panose="02040503050406030204" pitchFamily="18" charset="0"/>
                              <a:ea typeface="Calibri" panose="020F0502020204030204" pitchFamily="34" charset="0"/>
                              <a:cs typeface="Times New Roman" panose="02020603050405020304" pitchFamily="18" charset="0"/>
                            </a:rPr>
                            <m:t>=</m:t>
                          </m:r>
                          <m:r>
                            <a:rPr lang="en-US" sz="1100" i="1">
                              <a:effectLst/>
                              <a:latin typeface="Cambria Math" panose="02040503050406030204" pitchFamily="18" charset="0"/>
                              <a:ea typeface="Calibri" panose="020F0502020204030204" pitchFamily="34" charset="0"/>
                              <a:cs typeface="Times New Roman" panose="02020603050405020304" pitchFamily="18" charset="0"/>
                            </a:rPr>
                            <m:t>1</m:t>
                          </m:r>
                        </m:sub>
                        <m:sup>
                          <m:r>
                            <a:rPr lang="en-US" sz="1100" i="1">
                              <a:effectLst/>
                              <a:latin typeface="Cambria Math" panose="02040503050406030204" pitchFamily="18" charset="0"/>
                              <a:ea typeface="Calibri" panose="020F0502020204030204" pitchFamily="34" charset="0"/>
                              <a:cs typeface="Times New Roman" panose="02020603050405020304" pitchFamily="18" charset="0"/>
                            </a:rPr>
                            <m:t>𝑁</m:t>
                          </m:r>
                        </m:sup>
                        <m:e>
                          <m:sSub>
                            <m:sSubPr>
                              <m:ctrlPr>
                                <a:rPr lang="en-US" sz="11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100" i="1">
                                  <a:effectLst/>
                                  <a:latin typeface="Cambria Math" panose="02040503050406030204" pitchFamily="18" charset="0"/>
                                  <a:ea typeface="Calibri" panose="020F0502020204030204" pitchFamily="34" charset="0"/>
                                  <a:cs typeface="Times New Roman" panose="02020603050405020304" pitchFamily="18" charset="0"/>
                                </a:rPr>
                                <m:t>𝛼</m:t>
                              </m:r>
                            </m:e>
                            <m:sub>
                              <m:r>
                                <a:rPr lang="en-US" sz="1100" i="1">
                                  <a:effectLst/>
                                  <a:latin typeface="Cambria Math" panose="02040503050406030204" pitchFamily="18" charset="0"/>
                                  <a:ea typeface="Calibri" panose="020F0502020204030204" pitchFamily="34" charset="0"/>
                                  <a:cs typeface="Times New Roman" panose="02020603050405020304" pitchFamily="18" charset="0"/>
                                </a:rPr>
                                <m:t>𝑖</m:t>
                              </m:r>
                            </m:sub>
                          </m:sSub>
                        </m:e>
                      </m:nary>
                      <m:r>
                        <a:rPr lang="en-US" sz="1100" i="1">
                          <a:effectLst/>
                          <a:latin typeface="Cambria Math" panose="02040503050406030204" pitchFamily="18" charset="0"/>
                          <a:ea typeface="Calibri" panose="020F0502020204030204" pitchFamily="34" charset="0"/>
                          <a:cs typeface="Times New Roman" panose="02020603050405020304" pitchFamily="18" charset="0"/>
                        </a:rPr>
                        <m:t>−</m:t>
                      </m:r>
                      <m:f>
                        <m:fPr>
                          <m:ctrlPr>
                            <a:rPr lang="en-US" sz="1100" i="1">
                              <a:effectLst/>
                              <a:latin typeface="Cambria Math" panose="02040503050406030204" pitchFamily="18" charset="0"/>
                              <a:ea typeface="Calibri" panose="020F0502020204030204" pitchFamily="34" charset="0"/>
                              <a:cs typeface="Times New Roman" panose="02020603050405020304" pitchFamily="18" charset="0"/>
                            </a:rPr>
                          </m:ctrlPr>
                        </m:fPr>
                        <m:num>
                          <m:r>
                            <a:rPr lang="en-US" sz="1100" i="1">
                              <a:effectLst/>
                              <a:latin typeface="Cambria Math" panose="02040503050406030204" pitchFamily="18" charset="0"/>
                              <a:ea typeface="Calibri" panose="020F0502020204030204" pitchFamily="34" charset="0"/>
                              <a:cs typeface="Times New Roman" panose="02020603050405020304" pitchFamily="18" charset="0"/>
                            </a:rPr>
                            <m:t>1</m:t>
                          </m:r>
                        </m:num>
                        <m:den>
                          <m:r>
                            <a:rPr lang="en-US" sz="1100" i="1">
                              <a:effectLst/>
                              <a:latin typeface="Cambria Math" panose="02040503050406030204" pitchFamily="18" charset="0"/>
                              <a:ea typeface="Calibri" panose="020F0502020204030204" pitchFamily="34" charset="0"/>
                              <a:cs typeface="Times New Roman" panose="02020603050405020304" pitchFamily="18" charset="0"/>
                            </a:rPr>
                            <m:t>2</m:t>
                          </m:r>
                        </m:den>
                      </m:f>
                      <m:nary>
                        <m:naryPr>
                          <m:chr m:val="∑"/>
                          <m:limLoc m:val="undOvr"/>
                          <m:ctrlPr>
                            <a:rPr lang="en-US" sz="1100" i="1">
                              <a:effectLst/>
                              <a:latin typeface="Cambria Math" panose="02040503050406030204" pitchFamily="18" charset="0"/>
                              <a:ea typeface="Calibri" panose="020F0502020204030204" pitchFamily="34" charset="0"/>
                              <a:cs typeface="Times New Roman" panose="02020603050405020304" pitchFamily="18" charset="0"/>
                            </a:rPr>
                          </m:ctrlPr>
                        </m:naryPr>
                        <m:sub>
                          <m:r>
                            <a:rPr lang="en-US" sz="1100" i="1">
                              <a:effectLst/>
                              <a:latin typeface="Cambria Math" panose="02040503050406030204" pitchFamily="18" charset="0"/>
                              <a:ea typeface="Calibri" panose="020F0502020204030204" pitchFamily="34" charset="0"/>
                              <a:cs typeface="Times New Roman" panose="02020603050405020304" pitchFamily="18" charset="0"/>
                            </a:rPr>
                            <m:t>𝑖</m:t>
                          </m:r>
                          <m:r>
                            <a:rPr lang="en-US" sz="1100">
                              <a:effectLst/>
                              <a:latin typeface="Cambria Math" panose="02040503050406030204" pitchFamily="18" charset="0"/>
                              <a:ea typeface="Calibri" panose="020F0502020204030204" pitchFamily="34" charset="0"/>
                              <a:cs typeface="Times New Roman" panose="02020603050405020304" pitchFamily="18" charset="0"/>
                            </a:rPr>
                            <m:t>=</m:t>
                          </m:r>
                          <m:r>
                            <a:rPr lang="en-US" sz="1100" i="1">
                              <a:effectLst/>
                              <a:latin typeface="Cambria Math" panose="02040503050406030204" pitchFamily="18" charset="0"/>
                              <a:ea typeface="Calibri" panose="020F0502020204030204" pitchFamily="34" charset="0"/>
                              <a:cs typeface="Times New Roman" panose="02020603050405020304" pitchFamily="18" charset="0"/>
                            </a:rPr>
                            <m:t>1</m:t>
                          </m:r>
                        </m:sub>
                        <m:sup>
                          <m:r>
                            <a:rPr lang="en-US" sz="1100" i="1">
                              <a:effectLst/>
                              <a:latin typeface="Cambria Math" panose="02040503050406030204" pitchFamily="18" charset="0"/>
                              <a:ea typeface="Calibri" panose="020F0502020204030204" pitchFamily="34" charset="0"/>
                              <a:cs typeface="Times New Roman" panose="02020603050405020304" pitchFamily="18" charset="0"/>
                            </a:rPr>
                            <m:t>𝑁</m:t>
                          </m:r>
                        </m:sup>
                        <m:e>
                          <m:nary>
                            <m:naryPr>
                              <m:chr m:val="∑"/>
                              <m:limLoc m:val="undOvr"/>
                              <m:ctrlPr>
                                <a:rPr lang="en-US" sz="1100" i="1">
                                  <a:effectLst/>
                                  <a:latin typeface="Cambria Math" panose="02040503050406030204" pitchFamily="18" charset="0"/>
                                  <a:ea typeface="Calibri" panose="020F0502020204030204" pitchFamily="34" charset="0"/>
                                  <a:cs typeface="Times New Roman" panose="02020603050405020304" pitchFamily="18" charset="0"/>
                                </a:rPr>
                              </m:ctrlPr>
                            </m:naryPr>
                            <m:sub>
                              <m:r>
                                <a:rPr lang="en-US" sz="1100" i="1">
                                  <a:effectLst/>
                                  <a:latin typeface="Cambria Math" panose="02040503050406030204" pitchFamily="18" charset="0"/>
                                  <a:ea typeface="Calibri" panose="020F0502020204030204" pitchFamily="34" charset="0"/>
                                  <a:cs typeface="Times New Roman" panose="02020603050405020304" pitchFamily="18" charset="0"/>
                                </a:rPr>
                                <m:t>𝑗</m:t>
                              </m:r>
                              <m:r>
                                <a:rPr lang="en-US" sz="1100">
                                  <a:effectLst/>
                                  <a:latin typeface="Cambria Math" panose="02040503050406030204" pitchFamily="18" charset="0"/>
                                  <a:ea typeface="Calibri" panose="020F0502020204030204" pitchFamily="34" charset="0"/>
                                  <a:cs typeface="Times New Roman" panose="02020603050405020304" pitchFamily="18" charset="0"/>
                                </a:rPr>
                                <m:t>=</m:t>
                              </m:r>
                              <m:r>
                                <a:rPr lang="en-US" sz="1100" i="1">
                                  <a:effectLst/>
                                  <a:latin typeface="Cambria Math" panose="02040503050406030204" pitchFamily="18" charset="0"/>
                                  <a:ea typeface="Calibri" panose="020F0502020204030204" pitchFamily="34" charset="0"/>
                                  <a:cs typeface="Times New Roman" panose="02020603050405020304" pitchFamily="18" charset="0"/>
                                </a:rPr>
                                <m:t>1</m:t>
                              </m:r>
                            </m:sub>
                            <m:sup>
                              <m:r>
                                <a:rPr lang="en-US" sz="1100" i="1">
                                  <a:effectLst/>
                                  <a:latin typeface="Cambria Math" panose="02040503050406030204" pitchFamily="18" charset="0"/>
                                  <a:ea typeface="Calibri" panose="020F0502020204030204" pitchFamily="34" charset="0"/>
                                  <a:cs typeface="Times New Roman" panose="02020603050405020304" pitchFamily="18" charset="0"/>
                                </a:rPr>
                                <m:t>𝑁</m:t>
                              </m:r>
                            </m:sup>
                            <m:e>
                              <m:sSub>
                                <m:sSubPr>
                                  <m:ctrlPr>
                                    <a:rPr lang="en-US" sz="11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100" i="1">
                                      <a:effectLst/>
                                      <a:latin typeface="Cambria Math" panose="02040503050406030204" pitchFamily="18" charset="0"/>
                                      <a:ea typeface="Calibri" panose="020F0502020204030204" pitchFamily="34" charset="0"/>
                                      <a:cs typeface="Times New Roman" panose="02020603050405020304" pitchFamily="18" charset="0"/>
                                    </a:rPr>
                                    <m:t>𝛼</m:t>
                                  </m:r>
                                </m:e>
                                <m:sub>
                                  <m:r>
                                    <a:rPr lang="en-US" sz="1100" i="1">
                                      <a:effectLst/>
                                      <a:latin typeface="Cambria Math" panose="02040503050406030204" pitchFamily="18" charset="0"/>
                                      <a:ea typeface="Calibri" panose="020F0502020204030204" pitchFamily="34" charset="0"/>
                                      <a:cs typeface="Times New Roman" panose="02020603050405020304" pitchFamily="18" charset="0"/>
                                    </a:rPr>
                                    <m:t>𝑖</m:t>
                                  </m:r>
                                </m:sub>
                              </m:sSub>
                            </m:e>
                          </m:nary>
                        </m:e>
                      </m:nary>
                      <m:sSub>
                        <m:sSubPr>
                          <m:ctrlPr>
                            <a:rPr lang="en-US" sz="11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100" i="1">
                              <a:effectLst/>
                              <a:latin typeface="Cambria Math" panose="02040503050406030204" pitchFamily="18" charset="0"/>
                              <a:ea typeface="Calibri" panose="020F0502020204030204" pitchFamily="34" charset="0"/>
                              <a:cs typeface="Times New Roman" panose="02020603050405020304" pitchFamily="18" charset="0"/>
                            </a:rPr>
                            <m:t>𝛼</m:t>
                          </m:r>
                        </m:e>
                        <m:sub>
                          <m:r>
                            <a:rPr lang="en-US" sz="1100" i="1">
                              <a:effectLst/>
                              <a:latin typeface="Cambria Math" panose="02040503050406030204" pitchFamily="18" charset="0"/>
                              <a:ea typeface="Calibri" panose="020F0502020204030204" pitchFamily="34" charset="0"/>
                              <a:cs typeface="Times New Roman" panose="02020603050405020304" pitchFamily="18" charset="0"/>
                            </a:rPr>
                            <m:t>𝑗</m:t>
                          </m:r>
                        </m:sub>
                      </m:sSub>
                      <m:sSub>
                        <m:sSubPr>
                          <m:ctrlPr>
                            <a:rPr lang="en-US" sz="11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100" i="1">
                              <a:effectLst/>
                              <a:latin typeface="Cambria Math" panose="02040503050406030204" pitchFamily="18" charset="0"/>
                              <a:ea typeface="Calibri" panose="020F0502020204030204" pitchFamily="34" charset="0"/>
                              <a:cs typeface="Times New Roman" panose="02020603050405020304" pitchFamily="18" charset="0"/>
                            </a:rPr>
                            <m:t>𝑦</m:t>
                          </m:r>
                        </m:e>
                        <m:sub>
                          <m:r>
                            <a:rPr lang="en-US" sz="1100" i="1">
                              <a:effectLst/>
                              <a:latin typeface="Cambria Math" panose="02040503050406030204" pitchFamily="18" charset="0"/>
                              <a:ea typeface="Calibri" panose="020F0502020204030204" pitchFamily="34" charset="0"/>
                              <a:cs typeface="Times New Roman" panose="02020603050405020304" pitchFamily="18" charset="0"/>
                            </a:rPr>
                            <m:t>𝑖</m:t>
                          </m:r>
                        </m:sub>
                      </m:sSub>
                      <m:sSub>
                        <m:sSubPr>
                          <m:ctrlPr>
                            <a:rPr lang="en-US" sz="11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100" i="1">
                              <a:effectLst/>
                              <a:latin typeface="Cambria Math" panose="02040503050406030204" pitchFamily="18" charset="0"/>
                              <a:ea typeface="Calibri" panose="020F0502020204030204" pitchFamily="34" charset="0"/>
                              <a:cs typeface="Times New Roman" panose="02020603050405020304" pitchFamily="18" charset="0"/>
                            </a:rPr>
                            <m:t>𝑦</m:t>
                          </m:r>
                        </m:e>
                        <m:sub>
                          <m:r>
                            <a:rPr lang="en-US" sz="1100" i="1">
                              <a:effectLst/>
                              <a:latin typeface="Cambria Math" panose="02040503050406030204" pitchFamily="18" charset="0"/>
                              <a:ea typeface="Calibri" panose="020F0502020204030204" pitchFamily="34" charset="0"/>
                              <a:cs typeface="Times New Roman" panose="02020603050405020304" pitchFamily="18" charset="0"/>
                            </a:rPr>
                            <m:t>𝑗</m:t>
                          </m:r>
                        </m:sub>
                      </m:sSub>
                      <m:r>
                        <a:rPr lang="en-US" sz="1100" i="1">
                          <a:effectLst/>
                          <a:latin typeface="Cambria Math" panose="02040503050406030204" pitchFamily="18" charset="0"/>
                          <a:ea typeface="Calibri" panose="020F0502020204030204" pitchFamily="34" charset="0"/>
                          <a:cs typeface="Times New Roman" panose="02020603050405020304" pitchFamily="18" charset="0"/>
                        </a:rPr>
                        <m:t>𝐾</m:t>
                      </m:r>
                      <m:d>
                        <m:dPr>
                          <m:ctrlPr>
                            <a:rPr lang="en-US" sz="1100" i="1">
                              <a:effectLst/>
                              <a:latin typeface="Cambria Math" panose="02040503050406030204" pitchFamily="18" charset="0"/>
                              <a:ea typeface="Calibri" panose="020F0502020204030204" pitchFamily="34" charset="0"/>
                              <a:cs typeface="Times New Roman" panose="02020603050405020304" pitchFamily="18" charset="0"/>
                            </a:rPr>
                          </m:ctrlPr>
                        </m:dPr>
                        <m:e>
                          <m:sSub>
                            <m:sSubPr>
                              <m:ctrlPr>
                                <a:rPr lang="en-US" sz="11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100" i="1">
                                  <a:effectLst/>
                                  <a:latin typeface="Cambria Math" panose="02040503050406030204" pitchFamily="18" charset="0"/>
                                  <a:ea typeface="Calibri" panose="020F0502020204030204" pitchFamily="34" charset="0"/>
                                  <a:cs typeface="Times New Roman" panose="02020603050405020304" pitchFamily="18" charset="0"/>
                                </a:rPr>
                                <m:t>𝑥</m:t>
                              </m:r>
                            </m:e>
                            <m:sub>
                              <m:r>
                                <a:rPr lang="en-US" sz="1100" i="1">
                                  <a:effectLst/>
                                  <a:latin typeface="Cambria Math" panose="02040503050406030204" pitchFamily="18" charset="0"/>
                                  <a:ea typeface="Calibri" panose="020F0502020204030204" pitchFamily="34" charset="0"/>
                                  <a:cs typeface="Times New Roman" panose="02020603050405020304" pitchFamily="18" charset="0"/>
                                </a:rPr>
                                <m:t>𝑖</m:t>
                              </m:r>
                            </m:sub>
                          </m:sSub>
                          <m:r>
                            <a:rPr lang="en-US" sz="1100">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US" sz="11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100" i="1">
                                  <a:effectLst/>
                                  <a:latin typeface="Cambria Math" panose="02040503050406030204" pitchFamily="18" charset="0"/>
                                  <a:ea typeface="Calibri" panose="020F0502020204030204" pitchFamily="34" charset="0"/>
                                  <a:cs typeface="Times New Roman" panose="02020603050405020304" pitchFamily="18" charset="0"/>
                                </a:rPr>
                                <m:t>𝑥</m:t>
                              </m:r>
                            </m:e>
                            <m:sub>
                              <m:r>
                                <a:rPr lang="en-US" sz="1100" i="1">
                                  <a:effectLst/>
                                  <a:latin typeface="Cambria Math" panose="02040503050406030204" pitchFamily="18" charset="0"/>
                                  <a:ea typeface="Calibri" panose="020F0502020204030204" pitchFamily="34" charset="0"/>
                                  <a:cs typeface="Times New Roman" panose="02020603050405020304" pitchFamily="18" charset="0"/>
                                </a:rPr>
                                <m:t>𝑗</m:t>
                              </m:r>
                            </m:sub>
                          </m:sSub>
                        </m:e>
                      </m:d>
                    </m:oMath>
                  </m:oMathPara>
                </a14:m>
                <a:endParaRPr lang="en-US" sz="11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spcBef>
                    <a:spcPts val="900"/>
                  </a:spcBef>
                  <a:spcAft>
                    <a:spcPts val="900"/>
                  </a:spcAft>
                </a:pPr>
                <a:r>
                  <a:rPr lang="en-US" sz="1100" dirty="0">
                    <a:effectLst/>
                    <a:latin typeface="Times New Roman" panose="02020603050405020304" pitchFamily="18" charset="0"/>
                    <a:ea typeface="Calibri" panose="020F0502020204030204" pitchFamily="34" charset="0"/>
                    <a:cs typeface="Times New Roman" panose="02020603050405020304" pitchFamily="18" charset="0"/>
                  </a:rPr>
                  <a:t>subject to:</a:t>
                </a:r>
              </a:p>
              <a:p>
                <a:pPr marL="0" marR="0">
                  <a:spcBef>
                    <a:spcPts val="900"/>
                  </a:spcBef>
                  <a:spcAft>
                    <a:spcPts val="900"/>
                  </a:spcAft>
                </a:pPr>
                <a14:m>
                  <m:oMathPara xmlns:m="http://schemas.openxmlformats.org/officeDocument/2006/math">
                    <m:oMathParaPr>
                      <m:jc m:val="centerGroup"/>
                    </m:oMathParaPr>
                    <m:oMath xmlns:m="http://schemas.openxmlformats.org/officeDocument/2006/math">
                      <m:nary>
                        <m:naryPr>
                          <m:chr m:val="∑"/>
                          <m:limLoc m:val="undOvr"/>
                          <m:ctrlPr>
                            <a:rPr lang="en-US" sz="1100" i="1">
                              <a:effectLst/>
                              <a:latin typeface="Cambria Math" panose="02040503050406030204" pitchFamily="18" charset="0"/>
                              <a:ea typeface="Calibri" panose="020F0502020204030204" pitchFamily="34" charset="0"/>
                              <a:cs typeface="Times New Roman" panose="02020603050405020304" pitchFamily="18" charset="0"/>
                            </a:rPr>
                          </m:ctrlPr>
                        </m:naryPr>
                        <m:sub>
                          <m:r>
                            <a:rPr lang="en-US" sz="1100" i="1">
                              <a:effectLst/>
                              <a:latin typeface="Cambria Math" panose="02040503050406030204" pitchFamily="18" charset="0"/>
                              <a:ea typeface="Calibri" panose="020F0502020204030204" pitchFamily="34" charset="0"/>
                              <a:cs typeface="Times New Roman" panose="02020603050405020304" pitchFamily="18" charset="0"/>
                            </a:rPr>
                            <m:t>𝑖</m:t>
                          </m:r>
                          <m:r>
                            <a:rPr lang="en-US" sz="1100">
                              <a:effectLst/>
                              <a:latin typeface="Cambria Math" panose="02040503050406030204" pitchFamily="18" charset="0"/>
                              <a:ea typeface="Calibri" panose="020F0502020204030204" pitchFamily="34" charset="0"/>
                              <a:cs typeface="Times New Roman" panose="02020603050405020304" pitchFamily="18" charset="0"/>
                            </a:rPr>
                            <m:t>=</m:t>
                          </m:r>
                          <m:r>
                            <a:rPr lang="en-US" sz="1100" i="1">
                              <a:effectLst/>
                              <a:latin typeface="Cambria Math" panose="02040503050406030204" pitchFamily="18" charset="0"/>
                              <a:ea typeface="Calibri" panose="020F0502020204030204" pitchFamily="34" charset="0"/>
                              <a:cs typeface="Times New Roman" panose="02020603050405020304" pitchFamily="18" charset="0"/>
                            </a:rPr>
                            <m:t>1</m:t>
                          </m:r>
                        </m:sub>
                        <m:sup>
                          <m:r>
                            <a:rPr lang="en-US" sz="1100" i="1">
                              <a:effectLst/>
                              <a:latin typeface="Cambria Math" panose="02040503050406030204" pitchFamily="18" charset="0"/>
                              <a:ea typeface="Calibri" panose="020F0502020204030204" pitchFamily="34" charset="0"/>
                              <a:cs typeface="Times New Roman" panose="02020603050405020304" pitchFamily="18" charset="0"/>
                            </a:rPr>
                            <m:t>𝑁</m:t>
                          </m:r>
                        </m:sup>
                        <m:e>
                          <m:sSub>
                            <m:sSubPr>
                              <m:ctrlPr>
                                <a:rPr lang="en-US" sz="11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100" i="1">
                                  <a:effectLst/>
                                  <a:latin typeface="Cambria Math" panose="02040503050406030204" pitchFamily="18" charset="0"/>
                                  <a:ea typeface="Calibri" panose="020F0502020204030204" pitchFamily="34" charset="0"/>
                                  <a:cs typeface="Times New Roman" panose="02020603050405020304" pitchFamily="18" charset="0"/>
                                </a:rPr>
                                <m:t>𝛼</m:t>
                              </m:r>
                            </m:e>
                            <m:sub>
                              <m:r>
                                <a:rPr lang="en-US" sz="1100" i="1">
                                  <a:effectLst/>
                                  <a:latin typeface="Cambria Math" panose="02040503050406030204" pitchFamily="18" charset="0"/>
                                  <a:ea typeface="Calibri" panose="020F0502020204030204" pitchFamily="34" charset="0"/>
                                  <a:cs typeface="Times New Roman" panose="02020603050405020304" pitchFamily="18" charset="0"/>
                                </a:rPr>
                                <m:t>𝑖</m:t>
                              </m:r>
                            </m:sub>
                          </m:sSub>
                        </m:e>
                      </m:nary>
                      <m:sSub>
                        <m:sSubPr>
                          <m:ctrlPr>
                            <a:rPr lang="en-US" sz="11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100" i="1">
                              <a:effectLst/>
                              <a:latin typeface="Cambria Math" panose="02040503050406030204" pitchFamily="18" charset="0"/>
                              <a:ea typeface="Calibri" panose="020F0502020204030204" pitchFamily="34" charset="0"/>
                              <a:cs typeface="Times New Roman" panose="02020603050405020304" pitchFamily="18" charset="0"/>
                            </a:rPr>
                            <m:t>𝑦</m:t>
                          </m:r>
                        </m:e>
                        <m:sub>
                          <m:r>
                            <a:rPr lang="en-US" sz="1100" i="1">
                              <a:effectLst/>
                              <a:latin typeface="Cambria Math" panose="02040503050406030204" pitchFamily="18" charset="0"/>
                              <a:ea typeface="Calibri" panose="020F0502020204030204" pitchFamily="34" charset="0"/>
                              <a:cs typeface="Times New Roman" panose="02020603050405020304" pitchFamily="18" charset="0"/>
                            </a:rPr>
                            <m:t>𝑖</m:t>
                          </m:r>
                        </m:sub>
                      </m:sSub>
                      <m:r>
                        <a:rPr lang="en-US" sz="1100">
                          <a:effectLst/>
                          <a:latin typeface="Cambria Math" panose="02040503050406030204" pitchFamily="18" charset="0"/>
                          <a:ea typeface="Calibri" panose="020F0502020204030204" pitchFamily="34" charset="0"/>
                          <a:cs typeface="Times New Roman" panose="02020603050405020304" pitchFamily="18" charset="0"/>
                        </a:rPr>
                        <m:t>=</m:t>
                      </m:r>
                      <m:r>
                        <a:rPr lang="en-US" sz="1100" i="1">
                          <a:effectLst/>
                          <a:latin typeface="Cambria Math" panose="02040503050406030204" pitchFamily="18" charset="0"/>
                          <a:ea typeface="Calibri" panose="020F0502020204030204" pitchFamily="34" charset="0"/>
                          <a:cs typeface="Times New Roman" panose="02020603050405020304" pitchFamily="18" charset="0"/>
                        </a:rPr>
                        <m:t>0</m:t>
                      </m:r>
                      <m:r>
                        <a:rPr lang="en-US" sz="1100">
                          <a:effectLst/>
                          <a:latin typeface="Cambria Math" panose="02040503050406030204" pitchFamily="18" charset="0"/>
                          <a:ea typeface="Calibri" panose="020F0502020204030204" pitchFamily="34" charset="0"/>
                          <a:cs typeface="Times New Roman" panose="02020603050405020304" pitchFamily="18" charset="0"/>
                        </a:rPr>
                        <m:t>,</m:t>
                      </m:r>
                      <m:r>
                        <a:rPr lang="en-US" sz="1100" i="1">
                          <a:effectLst/>
                          <a:latin typeface="Cambria Math" panose="02040503050406030204" pitchFamily="18" charset="0"/>
                          <a:ea typeface="Calibri" panose="020F0502020204030204" pitchFamily="34" charset="0"/>
                          <a:cs typeface="Times New Roman" panose="02020603050405020304" pitchFamily="18" charset="0"/>
                        </a:rPr>
                        <m:t> 0</m:t>
                      </m:r>
                      <m:r>
                        <a:rPr lang="en-US" sz="1100">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US" sz="11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100" i="1">
                              <a:effectLst/>
                              <a:latin typeface="Cambria Math" panose="02040503050406030204" pitchFamily="18" charset="0"/>
                              <a:ea typeface="Calibri" panose="020F0502020204030204" pitchFamily="34" charset="0"/>
                              <a:cs typeface="Times New Roman" panose="02020603050405020304" pitchFamily="18" charset="0"/>
                            </a:rPr>
                            <m:t>𝛼</m:t>
                          </m:r>
                        </m:e>
                        <m:sub>
                          <m:r>
                            <a:rPr lang="en-US" sz="1100" i="1">
                              <a:effectLst/>
                              <a:latin typeface="Cambria Math" panose="02040503050406030204" pitchFamily="18" charset="0"/>
                              <a:ea typeface="Calibri" panose="020F0502020204030204" pitchFamily="34" charset="0"/>
                              <a:cs typeface="Times New Roman" panose="02020603050405020304" pitchFamily="18" charset="0"/>
                            </a:rPr>
                            <m:t>𝑖</m:t>
                          </m:r>
                        </m:sub>
                      </m:sSub>
                      <m:r>
                        <a:rPr lang="en-US" sz="1100">
                          <a:effectLst/>
                          <a:latin typeface="Cambria Math" panose="02040503050406030204" pitchFamily="18" charset="0"/>
                          <a:ea typeface="Calibri" panose="020F0502020204030204" pitchFamily="34" charset="0"/>
                          <a:cs typeface="Times New Roman" panose="02020603050405020304" pitchFamily="18" charset="0"/>
                        </a:rPr>
                        <m:t>≤</m:t>
                      </m:r>
                      <m:r>
                        <a:rPr lang="en-US" sz="1100" i="1">
                          <a:effectLst/>
                          <a:latin typeface="Cambria Math" panose="02040503050406030204" pitchFamily="18" charset="0"/>
                          <a:ea typeface="Calibri" panose="020F0502020204030204" pitchFamily="34" charset="0"/>
                          <a:cs typeface="Times New Roman" panose="02020603050405020304" pitchFamily="18" charset="0"/>
                        </a:rPr>
                        <m:t>𝐶</m:t>
                      </m:r>
                      <m:r>
                        <a:rPr lang="en-US" sz="1100">
                          <a:effectLst/>
                          <a:latin typeface="Cambria Math" panose="02040503050406030204" pitchFamily="18" charset="0"/>
                          <a:ea typeface="Calibri" panose="020F0502020204030204" pitchFamily="34" charset="0"/>
                          <a:cs typeface="Times New Roman" panose="02020603050405020304" pitchFamily="18" charset="0"/>
                        </a:rPr>
                        <m:t>.</m:t>
                      </m:r>
                    </m:oMath>
                  </m:oMathPara>
                </a14:m>
                <a:endParaRPr lang="en-US" sz="11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en-US" sz="1100" dirty="0"/>
              </a:p>
            </p:txBody>
          </p:sp>
        </mc:Choice>
        <mc:Fallback xmlns="">
          <p:sp>
            <p:nvSpPr>
              <p:cNvPr id="5" name="TextBox 4">
                <a:extLst>
                  <a:ext uri="{FF2B5EF4-FFF2-40B4-BE49-F238E27FC236}">
                    <a16:creationId xmlns:a16="http://schemas.microsoft.com/office/drawing/2014/main" id="{3156A6DF-4644-F532-7D89-5D8D13B9CC42}"/>
                  </a:ext>
                </a:extLst>
              </p:cNvPr>
              <p:cNvSpPr txBox="1">
                <a:spLocks noRot="1" noChangeAspect="1" noMove="1" noResize="1" noEditPoints="1" noAdjustHandles="1" noChangeArrowheads="1" noChangeShapeType="1" noTextEdit="1"/>
              </p:cNvSpPr>
              <p:nvPr/>
            </p:nvSpPr>
            <p:spPr>
              <a:xfrm>
                <a:off x="1676400" y="1586770"/>
                <a:ext cx="5791200" cy="3665555"/>
              </a:xfrm>
              <a:prstGeom prst="rect">
                <a:avLst/>
              </a:prstGeom>
              <a:blipFill>
                <a:blip r:embed="rId3"/>
                <a:stretch>
                  <a:fillRect b="-131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61AC7AC2-AD87-045F-7170-93637BF9512E}"/>
                  </a:ext>
                </a:extLst>
              </p:cNvPr>
              <p:cNvSpPr txBox="1"/>
              <p:nvPr/>
            </p:nvSpPr>
            <p:spPr>
              <a:xfrm>
                <a:off x="6204857" y="3185383"/>
                <a:ext cx="2525486" cy="1546642"/>
              </a:xfrm>
              <a:prstGeom prst="rect">
                <a:avLst/>
              </a:prstGeom>
              <a:noFill/>
            </p:spPr>
            <p:txBody>
              <a:bodyPr wrap="square" rtlCol="0">
                <a:spAutoFit/>
              </a:bodyPr>
              <a:lstStyle/>
              <a:p>
                <a:pPr marL="0" marR="0">
                  <a:spcBef>
                    <a:spcPts val="900"/>
                  </a:spcBef>
                  <a:spcAft>
                    <a:spcPts val="900"/>
                  </a:spcAft>
                </a:pPr>
                <a:r>
                  <a:rPr lang="en-US" sz="1100" dirty="0">
                    <a:effectLst/>
                    <a:latin typeface="Times New Roman" panose="02020603050405020304" pitchFamily="18" charset="0"/>
                    <a:ea typeface="Calibri" panose="020F0502020204030204" pitchFamily="34" charset="0"/>
                    <a:cs typeface="Times New Roman" panose="02020603050405020304" pitchFamily="18" charset="0"/>
                  </a:rPr>
                  <a:t>where:</a:t>
                </a:r>
              </a:p>
              <a:p>
                <a:pPr marL="342900" marR="0" lvl="0" indent="-342900">
                  <a:spcBef>
                    <a:spcPts val="180"/>
                  </a:spcBef>
                  <a:spcAft>
                    <a:spcPts val="180"/>
                  </a:spcAft>
                  <a:buFont typeface="Symbol" pitchFamily="2" charset="2"/>
                  <a:buChar char=""/>
                </a:pPr>
                <a14:m>
                  <m:oMath xmlns:m="http://schemas.openxmlformats.org/officeDocument/2006/math">
                    <m:sSub>
                      <m:sSubPr>
                        <m:ctrlPr>
                          <a:rPr lang="en-US" sz="1100" i="1">
                            <a:effectLst/>
                            <a:latin typeface="Cambria Math" panose="02040503050406030204" pitchFamily="18" charset="0"/>
                            <a:ea typeface="Calibri" panose="020F0502020204030204" pitchFamily="34" charset="0"/>
                            <a:cs typeface="Symbol" pitchFamily="2" charset="2"/>
                          </a:rPr>
                        </m:ctrlPr>
                      </m:sSubPr>
                      <m:e>
                        <m:r>
                          <a:rPr lang="en-US" sz="1100" i="1">
                            <a:effectLst/>
                            <a:latin typeface="Cambria Math" panose="02040503050406030204" pitchFamily="18" charset="0"/>
                            <a:ea typeface="Calibri" panose="020F0502020204030204" pitchFamily="34" charset="0"/>
                            <a:cs typeface="Symbol" pitchFamily="2" charset="2"/>
                          </a:rPr>
                          <m:t>𝛼</m:t>
                        </m:r>
                      </m:e>
                      <m:sub>
                        <m:r>
                          <a:rPr lang="en-US" sz="1100" i="1">
                            <a:effectLst/>
                            <a:latin typeface="Cambria Math" panose="02040503050406030204" pitchFamily="18" charset="0"/>
                            <a:ea typeface="Calibri" panose="020F0502020204030204" pitchFamily="34" charset="0"/>
                            <a:cs typeface="Symbol" pitchFamily="2" charset="2"/>
                          </a:rPr>
                          <m:t>𝑖</m:t>
                        </m:r>
                      </m:sub>
                    </m:sSub>
                  </m:oMath>
                </a14:m>
                <a:r>
                  <a:rPr lang="en-US" sz="1100" dirty="0">
                    <a:effectLst/>
                    <a:latin typeface="Times New Roman" panose="02020603050405020304" pitchFamily="18" charset="0"/>
                    <a:ea typeface="Calibri" panose="020F0502020204030204" pitchFamily="34" charset="0"/>
                    <a:cs typeface="Symbol" pitchFamily="2" charset="2"/>
                  </a:rPr>
                  <a:t> are the </a:t>
                </a:r>
                <a:r>
                  <a:rPr lang="en-US" sz="1100" b="1" dirty="0">
                    <a:effectLst/>
                    <a:latin typeface="Times New Roman" panose="02020603050405020304" pitchFamily="18" charset="0"/>
                    <a:ea typeface="Calibri" panose="020F0502020204030204" pitchFamily="34" charset="0"/>
                    <a:cs typeface="Symbol" pitchFamily="2" charset="2"/>
                  </a:rPr>
                  <a:t>Lagrange multipliers</a:t>
                </a:r>
                <a:r>
                  <a:rPr lang="en-US" sz="1100" dirty="0">
                    <a:effectLst/>
                    <a:latin typeface="Times New Roman" panose="02020603050405020304" pitchFamily="18" charset="0"/>
                    <a:ea typeface="Calibri" panose="020F0502020204030204" pitchFamily="34" charset="0"/>
                    <a:cs typeface="Symbol" pitchFamily="2" charset="2"/>
                  </a:rPr>
                  <a:t>.</a:t>
                </a:r>
              </a:p>
              <a:p>
                <a:pPr marL="342900" marR="0" lvl="0" indent="-342900">
                  <a:spcBef>
                    <a:spcPts val="180"/>
                  </a:spcBef>
                  <a:spcAft>
                    <a:spcPts val="180"/>
                  </a:spcAft>
                  <a:buFont typeface="Symbol" pitchFamily="2" charset="2"/>
                  <a:buChar char=""/>
                </a:pPr>
                <a14:m>
                  <m:oMath xmlns:m="http://schemas.openxmlformats.org/officeDocument/2006/math">
                    <m:r>
                      <a:rPr lang="en-US" sz="1100" i="1">
                        <a:effectLst/>
                        <a:latin typeface="Cambria Math" panose="02040503050406030204" pitchFamily="18" charset="0"/>
                        <a:ea typeface="Calibri" panose="020F0502020204030204" pitchFamily="34" charset="0"/>
                        <a:cs typeface="Symbol" pitchFamily="2" charset="2"/>
                      </a:rPr>
                      <m:t>𝐾</m:t>
                    </m:r>
                    <m:d>
                      <m:dPr>
                        <m:ctrlPr>
                          <a:rPr lang="en-US" sz="1100" i="1">
                            <a:effectLst/>
                            <a:latin typeface="Cambria Math" panose="02040503050406030204" pitchFamily="18" charset="0"/>
                            <a:ea typeface="Calibri" panose="020F0502020204030204" pitchFamily="34" charset="0"/>
                            <a:cs typeface="Symbol" pitchFamily="2" charset="2"/>
                          </a:rPr>
                        </m:ctrlPr>
                      </m:dPr>
                      <m:e>
                        <m:sSub>
                          <m:sSubPr>
                            <m:ctrlPr>
                              <a:rPr lang="en-US" sz="1100" i="1">
                                <a:effectLst/>
                                <a:latin typeface="Cambria Math" panose="02040503050406030204" pitchFamily="18" charset="0"/>
                                <a:ea typeface="Calibri" panose="020F0502020204030204" pitchFamily="34" charset="0"/>
                                <a:cs typeface="Symbol" pitchFamily="2" charset="2"/>
                              </a:rPr>
                            </m:ctrlPr>
                          </m:sSubPr>
                          <m:e>
                            <m:r>
                              <a:rPr lang="en-US" sz="1100" i="1">
                                <a:effectLst/>
                                <a:latin typeface="Cambria Math" panose="02040503050406030204" pitchFamily="18" charset="0"/>
                                <a:ea typeface="Calibri" panose="020F0502020204030204" pitchFamily="34" charset="0"/>
                                <a:cs typeface="Symbol" pitchFamily="2" charset="2"/>
                              </a:rPr>
                              <m:t>𝑥</m:t>
                            </m:r>
                          </m:e>
                          <m:sub>
                            <m:r>
                              <a:rPr lang="en-US" sz="1100" i="1">
                                <a:effectLst/>
                                <a:latin typeface="Cambria Math" panose="02040503050406030204" pitchFamily="18" charset="0"/>
                                <a:ea typeface="Calibri" panose="020F0502020204030204" pitchFamily="34" charset="0"/>
                                <a:cs typeface="Symbol" pitchFamily="2" charset="2"/>
                              </a:rPr>
                              <m:t>𝑖</m:t>
                            </m:r>
                          </m:sub>
                        </m:sSub>
                        <m:r>
                          <a:rPr lang="en-US" sz="1100">
                            <a:effectLst/>
                            <a:latin typeface="Cambria Math" panose="02040503050406030204" pitchFamily="18" charset="0"/>
                            <a:ea typeface="Calibri" panose="020F0502020204030204" pitchFamily="34" charset="0"/>
                            <a:cs typeface="Symbol" pitchFamily="2" charset="2"/>
                          </a:rPr>
                          <m:t>,</m:t>
                        </m:r>
                        <m:sSub>
                          <m:sSubPr>
                            <m:ctrlPr>
                              <a:rPr lang="en-US" sz="1100" i="1">
                                <a:effectLst/>
                                <a:latin typeface="Cambria Math" panose="02040503050406030204" pitchFamily="18" charset="0"/>
                                <a:ea typeface="Calibri" panose="020F0502020204030204" pitchFamily="34" charset="0"/>
                                <a:cs typeface="Symbol" pitchFamily="2" charset="2"/>
                              </a:rPr>
                            </m:ctrlPr>
                          </m:sSubPr>
                          <m:e>
                            <m:r>
                              <a:rPr lang="en-US" sz="1100" i="1">
                                <a:effectLst/>
                                <a:latin typeface="Cambria Math" panose="02040503050406030204" pitchFamily="18" charset="0"/>
                                <a:ea typeface="Calibri" panose="020F0502020204030204" pitchFamily="34" charset="0"/>
                                <a:cs typeface="Symbol" pitchFamily="2" charset="2"/>
                              </a:rPr>
                              <m:t>𝑥</m:t>
                            </m:r>
                          </m:e>
                          <m:sub>
                            <m:r>
                              <a:rPr lang="en-US" sz="1100" i="1">
                                <a:effectLst/>
                                <a:latin typeface="Cambria Math" panose="02040503050406030204" pitchFamily="18" charset="0"/>
                                <a:ea typeface="Calibri" panose="020F0502020204030204" pitchFamily="34" charset="0"/>
                                <a:cs typeface="Symbol" pitchFamily="2" charset="2"/>
                              </a:rPr>
                              <m:t>𝑗</m:t>
                            </m:r>
                          </m:sub>
                        </m:sSub>
                      </m:e>
                    </m:d>
                  </m:oMath>
                </a14:m>
                <a:r>
                  <a:rPr lang="en-US" sz="1100" dirty="0">
                    <a:effectLst/>
                    <a:latin typeface="Times New Roman" panose="02020603050405020304" pitchFamily="18" charset="0"/>
                    <a:ea typeface="Calibri" panose="020F0502020204030204" pitchFamily="34" charset="0"/>
                    <a:cs typeface="Symbol" pitchFamily="2" charset="2"/>
                  </a:rPr>
                  <a:t> is the </a:t>
                </a:r>
                <a:r>
                  <a:rPr lang="en-US" sz="1100" b="1" dirty="0">
                    <a:effectLst/>
                    <a:latin typeface="Times New Roman" panose="02020603050405020304" pitchFamily="18" charset="0"/>
                    <a:ea typeface="Calibri" panose="020F0502020204030204" pitchFamily="34" charset="0"/>
                    <a:cs typeface="Symbol" pitchFamily="2" charset="2"/>
                  </a:rPr>
                  <a:t>kernel function</a:t>
                </a:r>
                <a:r>
                  <a:rPr lang="en-US" sz="1100" dirty="0">
                    <a:effectLst/>
                    <a:latin typeface="Times New Roman" panose="02020603050405020304" pitchFamily="18" charset="0"/>
                    <a:ea typeface="Calibri" panose="020F0502020204030204" pitchFamily="34" charset="0"/>
                    <a:cs typeface="Symbol" pitchFamily="2" charset="2"/>
                  </a:rPr>
                  <a:t>.</a:t>
                </a:r>
              </a:p>
              <a:p>
                <a:pPr marL="342900" marR="0" lvl="0" indent="-342900">
                  <a:spcBef>
                    <a:spcPts val="180"/>
                  </a:spcBef>
                  <a:spcAft>
                    <a:spcPts val="180"/>
                  </a:spcAft>
                  <a:buFont typeface="Symbol" pitchFamily="2" charset="2"/>
                  <a:buChar char=""/>
                </a:pPr>
                <a14:m>
                  <m:oMath xmlns:m="http://schemas.openxmlformats.org/officeDocument/2006/math">
                    <m:r>
                      <a:rPr lang="en-US" sz="1100" i="1">
                        <a:effectLst/>
                        <a:latin typeface="Cambria Math" panose="02040503050406030204" pitchFamily="18" charset="0"/>
                        <a:ea typeface="Calibri" panose="020F0502020204030204" pitchFamily="34" charset="0"/>
                        <a:cs typeface="Symbol" pitchFamily="2" charset="2"/>
                      </a:rPr>
                      <m:t>𝐶</m:t>
                    </m:r>
                  </m:oMath>
                </a14:m>
                <a:r>
                  <a:rPr lang="en-US" sz="1100" dirty="0">
                    <a:effectLst/>
                    <a:latin typeface="Times New Roman" panose="02020603050405020304" pitchFamily="18" charset="0"/>
                    <a:ea typeface="Calibri" panose="020F0502020204030204" pitchFamily="34" charset="0"/>
                    <a:cs typeface="Symbol" pitchFamily="2" charset="2"/>
                  </a:rPr>
                  <a:t> is the regularization parameter controlling the trade-off between margin maximization and misclassification tolerance.</a:t>
                </a:r>
              </a:p>
            </p:txBody>
          </p:sp>
        </mc:Choice>
        <mc:Fallback xmlns="">
          <p:sp>
            <p:nvSpPr>
              <p:cNvPr id="7" name="TextBox 6">
                <a:extLst>
                  <a:ext uri="{FF2B5EF4-FFF2-40B4-BE49-F238E27FC236}">
                    <a16:creationId xmlns:a16="http://schemas.microsoft.com/office/drawing/2014/main" id="{61AC7AC2-AD87-045F-7170-93637BF9512E}"/>
                  </a:ext>
                </a:extLst>
              </p:cNvPr>
              <p:cNvSpPr txBox="1">
                <a:spLocks noRot="1" noChangeAspect="1" noMove="1" noResize="1" noEditPoints="1" noAdjustHandles="1" noChangeArrowheads="1" noChangeShapeType="1" noTextEdit="1"/>
              </p:cNvSpPr>
              <p:nvPr/>
            </p:nvSpPr>
            <p:spPr>
              <a:xfrm>
                <a:off x="6204857" y="3185383"/>
                <a:ext cx="2525486" cy="1546642"/>
              </a:xfrm>
              <a:prstGeom prst="rect">
                <a:avLst/>
              </a:prstGeom>
              <a:blipFill>
                <a:blip r:embed="rId4"/>
                <a:stretch>
                  <a:fillRect b="-2459"/>
                </a:stretch>
              </a:blipFill>
            </p:spPr>
            <p:txBody>
              <a:bodyPr/>
              <a:lstStyle/>
              <a:p>
                <a:r>
                  <a:rPr lang="en-US">
                    <a:noFill/>
                  </a:rPr>
                  <a:t> </a:t>
                </a:r>
              </a:p>
            </p:txBody>
          </p:sp>
        </mc:Fallback>
      </mc:AlternateContent>
    </p:spTree>
    <p:extLst>
      <p:ext uri="{BB962C8B-B14F-4D97-AF65-F5344CB8AC3E}">
        <p14:creationId xmlns:p14="http://schemas.microsoft.com/office/powerpoint/2010/main" val="179988977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DE2C8F-DF11-0513-0A7C-B6D2BB87232E}"/>
              </a:ext>
            </a:extLst>
          </p:cNvPr>
          <p:cNvSpPr>
            <a:spLocks noGrp="1"/>
          </p:cNvSpPr>
          <p:nvPr>
            <p:ph type="title"/>
          </p:nvPr>
        </p:nvSpPr>
        <p:spPr>
          <a:xfrm>
            <a:off x="457200" y="204900"/>
            <a:ext cx="8229600" cy="371400"/>
          </a:xfrm>
        </p:spPr>
        <p:txBody>
          <a:bodyPr>
            <a:normAutofit fontScale="90000"/>
          </a:bodyPr>
          <a:lstStyle/>
          <a:p>
            <a:r>
              <a:rPr lang="en-US" dirty="0"/>
              <a:t>SVM Implementation</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AD326C0D-7A84-5A4B-43F9-651768BFDFAD}"/>
                  </a:ext>
                </a:extLst>
              </p:cNvPr>
              <p:cNvSpPr txBox="1"/>
              <p:nvPr/>
            </p:nvSpPr>
            <p:spPr>
              <a:xfrm>
                <a:off x="1680756" y="714102"/>
                <a:ext cx="4214948" cy="3968522"/>
              </a:xfrm>
              <a:prstGeom prst="rect">
                <a:avLst/>
              </a:prstGeom>
              <a:noFill/>
            </p:spPr>
            <p:txBody>
              <a:bodyPr wrap="square" rtlCol="0">
                <a:spAutoFit/>
              </a:bodyPr>
              <a:lstStyle/>
              <a:p>
                <a:pPr marL="0" marR="0">
                  <a:spcBef>
                    <a:spcPts val="900"/>
                  </a:spcBef>
                  <a:spcAft>
                    <a:spcPts val="900"/>
                  </a:spcAft>
                </a:pPr>
                <a:r>
                  <a:rPr lang="en-US" sz="1100" dirty="0">
                    <a:effectLst/>
                    <a:latin typeface="Times New Roman" panose="02020603050405020304" pitchFamily="18" charset="0"/>
                    <a:ea typeface="Calibri" panose="020F0502020204030204" pitchFamily="34" charset="0"/>
                    <a:cs typeface="Times New Roman" panose="02020603050405020304" pitchFamily="18" charset="0"/>
                  </a:rPr>
                  <a:t>For each </a:t>
                </a:r>
                <a14:m>
                  <m:oMath xmlns:m="http://schemas.openxmlformats.org/officeDocument/2006/math">
                    <m:sSub>
                      <m:sSubPr>
                        <m:ctrlPr>
                          <a:rPr lang="en-US" sz="11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100" i="1">
                            <a:effectLst/>
                            <a:latin typeface="Cambria Math" panose="02040503050406030204" pitchFamily="18" charset="0"/>
                            <a:ea typeface="Calibri" panose="020F0502020204030204" pitchFamily="34" charset="0"/>
                            <a:cs typeface="Times New Roman" panose="02020603050405020304" pitchFamily="18" charset="0"/>
                          </a:rPr>
                          <m:t>𝛼</m:t>
                        </m:r>
                      </m:e>
                      <m:sub>
                        <m:r>
                          <a:rPr lang="en-US" sz="1100" i="1">
                            <a:effectLst/>
                            <a:latin typeface="Cambria Math" panose="02040503050406030204" pitchFamily="18" charset="0"/>
                            <a:ea typeface="Calibri" panose="020F0502020204030204" pitchFamily="34" charset="0"/>
                            <a:cs typeface="Times New Roman" panose="02020603050405020304" pitchFamily="18" charset="0"/>
                          </a:rPr>
                          <m:t>𝑖</m:t>
                        </m:r>
                      </m:sub>
                    </m:sSub>
                  </m:oMath>
                </a14:m>
                <a:r>
                  <a:rPr lang="en-US" sz="1100" dirty="0">
                    <a:effectLst/>
                    <a:latin typeface="Times New Roman" panose="02020603050405020304" pitchFamily="18" charset="0"/>
                    <a:ea typeface="Calibri" panose="020F0502020204030204" pitchFamily="34" charset="0"/>
                    <a:cs typeface="Times New Roman" panose="02020603050405020304" pitchFamily="18" charset="0"/>
                  </a:rPr>
                  <a:t>, we solve:</a:t>
                </a:r>
              </a:p>
              <a:p>
                <a:pPr marL="0" marR="0">
                  <a:spcBef>
                    <a:spcPts val="900"/>
                  </a:spcBef>
                  <a:spcAft>
                    <a:spcPts val="900"/>
                  </a:spcAft>
                </a:pPr>
                <a14:m>
                  <m:oMathPara xmlns:m="http://schemas.openxmlformats.org/officeDocument/2006/math">
                    <m:oMathParaPr>
                      <m:jc m:val="centerGroup"/>
                    </m:oMathParaPr>
                    <m:oMath xmlns:m="http://schemas.openxmlformats.org/officeDocument/2006/math">
                      <m:f>
                        <m:fPr>
                          <m:ctrlPr>
                            <a:rPr lang="en-US" sz="1100" i="1">
                              <a:effectLst/>
                              <a:latin typeface="Cambria Math" panose="02040503050406030204" pitchFamily="18" charset="0"/>
                              <a:ea typeface="Calibri" panose="020F0502020204030204" pitchFamily="34" charset="0"/>
                              <a:cs typeface="Times New Roman" panose="02020603050405020304" pitchFamily="18" charset="0"/>
                            </a:rPr>
                          </m:ctrlPr>
                        </m:fPr>
                        <m:num>
                          <m:r>
                            <a:rPr lang="en-US" sz="1100" i="1">
                              <a:effectLst/>
                              <a:latin typeface="Cambria Math" panose="02040503050406030204" pitchFamily="18" charset="0"/>
                              <a:ea typeface="Calibri" panose="020F0502020204030204" pitchFamily="34" charset="0"/>
                              <a:cs typeface="Times New Roman" panose="02020603050405020304" pitchFamily="18" charset="0"/>
                            </a:rPr>
                            <m:t>𝑑𝑊</m:t>
                          </m:r>
                        </m:num>
                        <m:den>
                          <m:r>
                            <a:rPr lang="en-US" sz="1100" i="1">
                              <a:effectLst/>
                              <a:latin typeface="Cambria Math" panose="02040503050406030204" pitchFamily="18" charset="0"/>
                              <a:ea typeface="Calibri" panose="020F0502020204030204" pitchFamily="34" charset="0"/>
                              <a:cs typeface="Times New Roman" panose="02020603050405020304" pitchFamily="18" charset="0"/>
                            </a:rPr>
                            <m:t>𝑑</m:t>
                          </m:r>
                          <m:sSub>
                            <m:sSubPr>
                              <m:ctrlPr>
                                <a:rPr lang="en-US" sz="11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100" i="1">
                                  <a:effectLst/>
                                  <a:latin typeface="Cambria Math" panose="02040503050406030204" pitchFamily="18" charset="0"/>
                                  <a:ea typeface="Calibri" panose="020F0502020204030204" pitchFamily="34" charset="0"/>
                                  <a:cs typeface="Times New Roman" panose="02020603050405020304" pitchFamily="18" charset="0"/>
                                </a:rPr>
                                <m:t>𝛼</m:t>
                              </m:r>
                            </m:e>
                            <m:sub>
                              <m:r>
                                <a:rPr lang="en-US" sz="1100" i="1">
                                  <a:effectLst/>
                                  <a:latin typeface="Cambria Math" panose="02040503050406030204" pitchFamily="18" charset="0"/>
                                  <a:ea typeface="Calibri" panose="020F0502020204030204" pitchFamily="34" charset="0"/>
                                  <a:cs typeface="Times New Roman" panose="02020603050405020304" pitchFamily="18" charset="0"/>
                                </a:rPr>
                                <m:t>𝑖</m:t>
                              </m:r>
                            </m:sub>
                          </m:sSub>
                        </m:den>
                      </m:f>
                      <m:r>
                        <a:rPr lang="en-US" sz="1100">
                          <a:effectLst/>
                          <a:latin typeface="Cambria Math" panose="02040503050406030204" pitchFamily="18" charset="0"/>
                          <a:ea typeface="Calibri" panose="020F0502020204030204" pitchFamily="34" charset="0"/>
                          <a:cs typeface="Times New Roman" panose="02020603050405020304" pitchFamily="18" charset="0"/>
                        </a:rPr>
                        <m:t>=</m:t>
                      </m:r>
                      <m:r>
                        <a:rPr lang="en-US" sz="1100" i="1">
                          <a:effectLst/>
                          <a:latin typeface="Cambria Math" panose="02040503050406030204" pitchFamily="18" charset="0"/>
                          <a:ea typeface="Calibri" panose="020F0502020204030204" pitchFamily="34" charset="0"/>
                          <a:cs typeface="Times New Roman" panose="02020603050405020304" pitchFamily="18" charset="0"/>
                        </a:rPr>
                        <m:t>1−</m:t>
                      </m:r>
                      <m:nary>
                        <m:naryPr>
                          <m:chr m:val="∑"/>
                          <m:limLoc m:val="undOvr"/>
                          <m:ctrlPr>
                            <a:rPr lang="en-US" sz="1100" i="1">
                              <a:effectLst/>
                              <a:latin typeface="Cambria Math" panose="02040503050406030204" pitchFamily="18" charset="0"/>
                              <a:ea typeface="Calibri" panose="020F0502020204030204" pitchFamily="34" charset="0"/>
                              <a:cs typeface="Times New Roman" panose="02020603050405020304" pitchFamily="18" charset="0"/>
                            </a:rPr>
                          </m:ctrlPr>
                        </m:naryPr>
                        <m:sub>
                          <m:r>
                            <a:rPr lang="en-US" sz="1100" i="1">
                              <a:effectLst/>
                              <a:latin typeface="Cambria Math" panose="02040503050406030204" pitchFamily="18" charset="0"/>
                              <a:ea typeface="Calibri" panose="020F0502020204030204" pitchFamily="34" charset="0"/>
                              <a:cs typeface="Times New Roman" panose="02020603050405020304" pitchFamily="18" charset="0"/>
                            </a:rPr>
                            <m:t>𝑗</m:t>
                          </m:r>
                          <m:r>
                            <a:rPr lang="en-US" sz="1100">
                              <a:effectLst/>
                              <a:latin typeface="Cambria Math" panose="02040503050406030204" pitchFamily="18" charset="0"/>
                              <a:ea typeface="Calibri" panose="020F0502020204030204" pitchFamily="34" charset="0"/>
                              <a:cs typeface="Times New Roman" panose="02020603050405020304" pitchFamily="18" charset="0"/>
                            </a:rPr>
                            <m:t>=</m:t>
                          </m:r>
                          <m:r>
                            <a:rPr lang="en-US" sz="1100" i="1">
                              <a:effectLst/>
                              <a:latin typeface="Cambria Math" panose="02040503050406030204" pitchFamily="18" charset="0"/>
                              <a:ea typeface="Calibri" panose="020F0502020204030204" pitchFamily="34" charset="0"/>
                              <a:cs typeface="Times New Roman" panose="02020603050405020304" pitchFamily="18" charset="0"/>
                            </a:rPr>
                            <m:t>1</m:t>
                          </m:r>
                        </m:sub>
                        <m:sup>
                          <m:r>
                            <a:rPr lang="en-US" sz="1100" i="1">
                              <a:effectLst/>
                              <a:latin typeface="Cambria Math" panose="02040503050406030204" pitchFamily="18" charset="0"/>
                              <a:ea typeface="Calibri" panose="020F0502020204030204" pitchFamily="34" charset="0"/>
                              <a:cs typeface="Times New Roman" panose="02020603050405020304" pitchFamily="18" charset="0"/>
                            </a:rPr>
                            <m:t>𝑁</m:t>
                          </m:r>
                        </m:sup>
                        <m:e>
                          <m:sSub>
                            <m:sSubPr>
                              <m:ctrlPr>
                                <a:rPr lang="en-US" sz="11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100" i="1">
                                  <a:effectLst/>
                                  <a:latin typeface="Cambria Math" panose="02040503050406030204" pitchFamily="18" charset="0"/>
                                  <a:ea typeface="Calibri" panose="020F0502020204030204" pitchFamily="34" charset="0"/>
                                  <a:cs typeface="Times New Roman" panose="02020603050405020304" pitchFamily="18" charset="0"/>
                                </a:rPr>
                                <m:t>𝛼</m:t>
                              </m:r>
                            </m:e>
                            <m:sub>
                              <m:r>
                                <a:rPr lang="en-US" sz="1100" i="1">
                                  <a:effectLst/>
                                  <a:latin typeface="Cambria Math" panose="02040503050406030204" pitchFamily="18" charset="0"/>
                                  <a:ea typeface="Calibri" panose="020F0502020204030204" pitchFamily="34" charset="0"/>
                                  <a:cs typeface="Times New Roman" panose="02020603050405020304" pitchFamily="18" charset="0"/>
                                </a:rPr>
                                <m:t>𝑗</m:t>
                              </m:r>
                            </m:sub>
                          </m:sSub>
                        </m:e>
                      </m:nary>
                      <m:sSub>
                        <m:sSubPr>
                          <m:ctrlPr>
                            <a:rPr lang="en-US" sz="11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100" i="1">
                              <a:effectLst/>
                              <a:latin typeface="Cambria Math" panose="02040503050406030204" pitchFamily="18" charset="0"/>
                              <a:ea typeface="Calibri" panose="020F0502020204030204" pitchFamily="34" charset="0"/>
                              <a:cs typeface="Times New Roman" panose="02020603050405020304" pitchFamily="18" charset="0"/>
                            </a:rPr>
                            <m:t>𝑦</m:t>
                          </m:r>
                        </m:e>
                        <m:sub>
                          <m:r>
                            <a:rPr lang="en-US" sz="1100" i="1">
                              <a:effectLst/>
                              <a:latin typeface="Cambria Math" panose="02040503050406030204" pitchFamily="18" charset="0"/>
                              <a:ea typeface="Calibri" panose="020F0502020204030204" pitchFamily="34" charset="0"/>
                              <a:cs typeface="Times New Roman" panose="02020603050405020304" pitchFamily="18" charset="0"/>
                            </a:rPr>
                            <m:t>𝑖</m:t>
                          </m:r>
                        </m:sub>
                      </m:sSub>
                      <m:sSub>
                        <m:sSubPr>
                          <m:ctrlPr>
                            <a:rPr lang="en-US" sz="11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100" i="1">
                              <a:effectLst/>
                              <a:latin typeface="Cambria Math" panose="02040503050406030204" pitchFamily="18" charset="0"/>
                              <a:ea typeface="Calibri" panose="020F0502020204030204" pitchFamily="34" charset="0"/>
                              <a:cs typeface="Times New Roman" panose="02020603050405020304" pitchFamily="18" charset="0"/>
                            </a:rPr>
                            <m:t>𝑦</m:t>
                          </m:r>
                        </m:e>
                        <m:sub>
                          <m:r>
                            <a:rPr lang="en-US" sz="1100" i="1">
                              <a:effectLst/>
                              <a:latin typeface="Cambria Math" panose="02040503050406030204" pitchFamily="18" charset="0"/>
                              <a:ea typeface="Calibri" panose="020F0502020204030204" pitchFamily="34" charset="0"/>
                              <a:cs typeface="Times New Roman" panose="02020603050405020304" pitchFamily="18" charset="0"/>
                            </a:rPr>
                            <m:t>𝑗</m:t>
                          </m:r>
                        </m:sub>
                      </m:sSub>
                      <m:r>
                        <a:rPr lang="en-US" sz="1100" i="1">
                          <a:effectLst/>
                          <a:latin typeface="Cambria Math" panose="02040503050406030204" pitchFamily="18" charset="0"/>
                          <a:ea typeface="Calibri" panose="020F0502020204030204" pitchFamily="34" charset="0"/>
                          <a:cs typeface="Times New Roman" panose="02020603050405020304" pitchFamily="18" charset="0"/>
                        </a:rPr>
                        <m:t>𝐾</m:t>
                      </m:r>
                      <m:d>
                        <m:dPr>
                          <m:ctrlPr>
                            <a:rPr lang="en-US" sz="1100" i="1">
                              <a:effectLst/>
                              <a:latin typeface="Cambria Math" panose="02040503050406030204" pitchFamily="18" charset="0"/>
                              <a:ea typeface="Calibri" panose="020F0502020204030204" pitchFamily="34" charset="0"/>
                              <a:cs typeface="Times New Roman" panose="02020603050405020304" pitchFamily="18" charset="0"/>
                            </a:rPr>
                          </m:ctrlPr>
                        </m:dPr>
                        <m:e>
                          <m:sSub>
                            <m:sSubPr>
                              <m:ctrlPr>
                                <a:rPr lang="en-US" sz="11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100" i="1">
                                  <a:effectLst/>
                                  <a:latin typeface="Cambria Math" panose="02040503050406030204" pitchFamily="18" charset="0"/>
                                  <a:ea typeface="Calibri" panose="020F0502020204030204" pitchFamily="34" charset="0"/>
                                  <a:cs typeface="Times New Roman" panose="02020603050405020304" pitchFamily="18" charset="0"/>
                                </a:rPr>
                                <m:t>𝑥</m:t>
                              </m:r>
                            </m:e>
                            <m:sub>
                              <m:r>
                                <a:rPr lang="en-US" sz="1100" i="1">
                                  <a:effectLst/>
                                  <a:latin typeface="Cambria Math" panose="02040503050406030204" pitchFamily="18" charset="0"/>
                                  <a:ea typeface="Calibri" panose="020F0502020204030204" pitchFamily="34" charset="0"/>
                                  <a:cs typeface="Times New Roman" panose="02020603050405020304" pitchFamily="18" charset="0"/>
                                </a:rPr>
                                <m:t>𝑖</m:t>
                              </m:r>
                            </m:sub>
                          </m:sSub>
                          <m:r>
                            <a:rPr lang="en-US" sz="1100">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US" sz="11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100" i="1">
                                  <a:effectLst/>
                                  <a:latin typeface="Cambria Math" panose="02040503050406030204" pitchFamily="18" charset="0"/>
                                  <a:ea typeface="Calibri" panose="020F0502020204030204" pitchFamily="34" charset="0"/>
                                  <a:cs typeface="Times New Roman" panose="02020603050405020304" pitchFamily="18" charset="0"/>
                                </a:rPr>
                                <m:t>𝑥</m:t>
                              </m:r>
                            </m:e>
                            <m:sub>
                              <m:r>
                                <a:rPr lang="en-US" sz="1100" i="1">
                                  <a:effectLst/>
                                  <a:latin typeface="Cambria Math" panose="02040503050406030204" pitchFamily="18" charset="0"/>
                                  <a:ea typeface="Calibri" panose="020F0502020204030204" pitchFamily="34" charset="0"/>
                                  <a:cs typeface="Times New Roman" panose="02020603050405020304" pitchFamily="18" charset="0"/>
                                </a:rPr>
                                <m:t>𝑗</m:t>
                              </m:r>
                            </m:sub>
                          </m:sSub>
                        </m:e>
                      </m:d>
                      <m:r>
                        <a:rPr lang="en-US" sz="1100">
                          <a:effectLst/>
                          <a:latin typeface="Cambria Math" panose="02040503050406030204" pitchFamily="18" charset="0"/>
                          <a:ea typeface="Calibri" panose="020F0502020204030204" pitchFamily="34" charset="0"/>
                          <a:cs typeface="Times New Roman" panose="02020603050405020304" pitchFamily="18" charset="0"/>
                        </a:rPr>
                        <m:t>=</m:t>
                      </m:r>
                      <m:r>
                        <a:rPr lang="en-US" sz="1100" i="1">
                          <a:effectLst/>
                          <a:latin typeface="Cambria Math" panose="02040503050406030204" pitchFamily="18" charset="0"/>
                          <a:ea typeface="Calibri" panose="020F0502020204030204" pitchFamily="34" charset="0"/>
                          <a:cs typeface="Times New Roman" panose="02020603050405020304" pitchFamily="18" charset="0"/>
                        </a:rPr>
                        <m:t>0</m:t>
                      </m:r>
                    </m:oMath>
                  </m:oMathPara>
                </a14:m>
                <a:endParaRPr lang="en-US" sz="11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r>
                  <a:rPr lang="en-US" sz="1100" b="1" dirty="0">
                    <a:effectLst/>
                    <a:latin typeface="Times New Roman" panose="02020603050405020304" pitchFamily="18" charset="0"/>
                    <a:ea typeface="Times New Roman" panose="02020603050405020304" pitchFamily="18" charset="0"/>
                  </a:rPr>
                  <a:t>Step 1: Compute </a:t>
                </a:r>
                <a14:m>
                  <m:oMath xmlns:m="http://schemas.openxmlformats.org/officeDocument/2006/math">
                    <m:sSub>
                      <m:sSubPr>
                        <m:ctrlPr>
                          <a:rPr lang="en-US" sz="1100" b="1" i="1">
                            <a:effectLst/>
                            <a:latin typeface="Cambria Math" panose="02040503050406030204" pitchFamily="18" charset="0"/>
                            <a:ea typeface="Times New Roman" panose="02020603050405020304" pitchFamily="18" charset="0"/>
                          </a:rPr>
                        </m:ctrlPr>
                      </m:sSubPr>
                      <m:e>
                        <m:r>
                          <a:rPr lang="en-US" sz="1100" b="1" i="1">
                            <a:effectLst/>
                            <a:latin typeface="Cambria Math" panose="02040503050406030204" pitchFamily="18" charset="0"/>
                            <a:ea typeface="Times New Roman" panose="02020603050405020304" pitchFamily="18" charset="0"/>
                          </a:rPr>
                          <m:t>𝜶</m:t>
                        </m:r>
                      </m:e>
                      <m:sub>
                        <m:r>
                          <a:rPr lang="en-US" sz="1100" b="1" i="1">
                            <a:effectLst/>
                            <a:latin typeface="Cambria Math" panose="02040503050406030204" pitchFamily="18" charset="0"/>
                            <a:ea typeface="Times New Roman" panose="02020603050405020304" pitchFamily="18" charset="0"/>
                          </a:rPr>
                          <m:t>𝟎</m:t>
                        </m:r>
                      </m:sub>
                    </m:sSub>
                  </m:oMath>
                </a14:m>
                <a:r>
                  <a:rPr lang="en-US" sz="1100" b="1" dirty="0">
                    <a:effectLst/>
                    <a:latin typeface="Times New Roman" panose="02020603050405020304" pitchFamily="18" charset="0"/>
                    <a:ea typeface="Times New Roman" panose="02020603050405020304" pitchFamily="18" charset="0"/>
                  </a:rPr>
                  <a:t> and </a:t>
                </a:r>
                <a14:m>
                  <m:oMath xmlns:m="http://schemas.openxmlformats.org/officeDocument/2006/math">
                    <m:sSub>
                      <m:sSubPr>
                        <m:ctrlPr>
                          <a:rPr lang="en-US" sz="1100" b="1" i="1">
                            <a:effectLst/>
                            <a:latin typeface="Cambria Math" panose="02040503050406030204" pitchFamily="18" charset="0"/>
                            <a:ea typeface="Times New Roman" panose="02020603050405020304" pitchFamily="18" charset="0"/>
                          </a:rPr>
                        </m:ctrlPr>
                      </m:sSubPr>
                      <m:e>
                        <m:r>
                          <a:rPr lang="en-US" sz="1100" b="1" i="1">
                            <a:effectLst/>
                            <a:latin typeface="Cambria Math" panose="02040503050406030204" pitchFamily="18" charset="0"/>
                            <a:ea typeface="Times New Roman" panose="02020603050405020304" pitchFamily="18" charset="0"/>
                          </a:rPr>
                          <m:t>𝜶</m:t>
                        </m:r>
                      </m:e>
                      <m:sub>
                        <m:r>
                          <a:rPr lang="en-US" sz="1100" b="1" i="1">
                            <a:effectLst/>
                            <a:latin typeface="Cambria Math" panose="02040503050406030204" pitchFamily="18" charset="0"/>
                            <a:ea typeface="Times New Roman" panose="02020603050405020304" pitchFamily="18" charset="0"/>
                          </a:rPr>
                          <m:t>𝟏</m:t>
                        </m:r>
                      </m:sub>
                    </m:sSub>
                  </m:oMath>
                </a14:m>
                <a:endParaRPr lang="en-US" sz="1100" b="1" dirty="0">
                  <a:effectLst/>
                  <a:latin typeface="Times New Roman" panose="02020603050405020304" pitchFamily="18" charset="0"/>
                  <a:ea typeface="Times New Roman" panose="02020603050405020304" pitchFamily="18" charset="0"/>
                </a:endParaRPr>
              </a:p>
              <a:p>
                <a:pPr marL="0" marR="0">
                  <a:spcBef>
                    <a:spcPts val="900"/>
                  </a:spcBef>
                  <a:spcAft>
                    <a:spcPts val="900"/>
                  </a:spcAft>
                </a:pPr>
                <a14:m>
                  <m:oMathPara xmlns:m="http://schemas.openxmlformats.org/officeDocument/2006/math">
                    <m:oMathParaPr>
                      <m:jc m:val="centerGroup"/>
                    </m:oMathParaPr>
                    <m:oMath xmlns:m="http://schemas.openxmlformats.org/officeDocument/2006/math">
                      <m:sSub>
                        <m:sSubPr>
                          <m:ctrlPr>
                            <a:rPr lang="en-US" sz="11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100" i="1">
                              <a:effectLst/>
                              <a:latin typeface="Cambria Math" panose="02040503050406030204" pitchFamily="18" charset="0"/>
                              <a:ea typeface="Calibri" panose="020F0502020204030204" pitchFamily="34" charset="0"/>
                              <a:cs typeface="Times New Roman" panose="02020603050405020304" pitchFamily="18" charset="0"/>
                            </a:rPr>
                            <m:t>𝛼</m:t>
                          </m:r>
                        </m:e>
                        <m:sub>
                          <m:r>
                            <a:rPr lang="en-US" sz="1100" i="1">
                              <a:effectLst/>
                              <a:latin typeface="Cambria Math" panose="02040503050406030204" pitchFamily="18" charset="0"/>
                              <a:ea typeface="Calibri" panose="020F0502020204030204" pitchFamily="34" charset="0"/>
                              <a:cs typeface="Times New Roman" panose="02020603050405020304" pitchFamily="18" charset="0"/>
                            </a:rPr>
                            <m:t>0</m:t>
                          </m:r>
                        </m:sub>
                      </m:sSub>
                      <m:r>
                        <a:rPr lang="en-US" sz="1100">
                          <a:effectLst/>
                          <a:latin typeface="Cambria Math" panose="02040503050406030204" pitchFamily="18" charset="0"/>
                          <a:ea typeface="Calibri" panose="020F0502020204030204" pitchFamily="34" charset="0"/>
                          <a:cs typeface="Times New Roman" panose="02020603050405020304" pitchFamily="18" charset="0"/>
                        </a:rPr>
                        <m:t>=</m:t>
                      </m:r>
                      <m:f>
                        <m:fPr>
                          <m:ctrlPr>
                            <a:rPr lang="en-US" sz="1100" i="1">
                              <a:effectLst/>
                              <a:latin typeface="Cambria Math" panose="02040503050406030204" pitchFamily="18" charset="0"/>
                              <a:ea typeface="Calibri" panose="020F0502020204030204" pitchFamily="34" charset="0"/>
                              <a:cs typeface="Times New Roman" panose="02020603050405020304" pitchFamily="18" charset="0"/>
                            </a:rPr>
                          </m:ctrlPr>
                        </m:fPr>
                        <m:num>
                          <m:r>
                            <a:rPr lang="en-US" sz="1100" i="1">
                              <a:effectLst/>
                              <a:latin typeface="Cambria Math" panose="02040503050406030204" pitchFamily="18" charset="0"/>
                              <a:ea typeface="Calibri" panose="020F0502020204030204" pitchFamily="34" charset="0"/>
                              <a:cs typeface="Times New Roman" panose="02020603050405020304" pitchFamily="18" charset="0"/>
                            </a:rPr>
                            <m:t>1</m:t>
                          </m:r>
                        </m:num>
                        <m:den>
                          <m:sSub>
                            <m:sSubPr>
                              <m:ctrlPr>
                                <a:rPr lang="en-US" sz="11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100" i="1">
                                  <a:effectLst/>
                                  <a:latin typeface="Cambria Math" panose="02040503050406030204" pitchFamily="18" charset="0"/>
                                  <a:ea typeface="Calibri" panose="020F0502020204030204" pitchFamily="34" charset="0"/>
                                  <a:cs typeface="Times New Roman" panose="02020603050405020304" pitchFamily="18" charset="0"/>
                                </a:rPr>
                                <m:t>𝑦</m:t>
                              </m:r>
                            </m:e>
                            <m:sub>
                              <m:r>
                                <a:rPr lang="en-US" sz="1100" i="1">
                                  <a:effectLst/>
                                  <a:latin typeface="Cambria Math" panose="02040503050406030204" pitchFamily="18" charset="0"/>
                                  <a:ea typeface="Calibri" panose="020F0502020204030204" pitchFamily="34" charset="0"/>
                                  <a:cs typeface="Times New Roman" panose="02020603050405020304" pitchFamily="18" charset="0"/>
                                </a:rPr>
                                <m:t>0</m:t>
                              </m:r>
                            </m:sub>
                          </m:sSub>
                          <m:nary>
                            <m:naryPr>
                              <m:chr m:val="∑"/>
                              <m:limLoc m:val="undOvr"/>
                              <m:ctrlPr>
                                <a:rPr lang="en-US" sz="1100" i="1">
                                  <a:effectLst/>
                                  <a:latin typeface="Cambria Math" panose="02040503050406030204" pitchFamily="18" charset="0"/>
                                  <a:ea typeface="Calibri" panose="020F0502020204030204" pitchFamily="34" charset="0"/>
                                  <a:cs typeface="Times New Roman" panose="02020603050405020304" pitchFamily="18" charset="0"/>
                                </a:rPr>
                              </m:ctrlPr>
                            </m:naryPr>
                            <m:sub>
                              <m:r>
                                <a:rPr lang="en-US" sz="1100" i="1">
                                  <a:effectLst/>
                                  <a:latin typeface="Cambria Math" panose="02040503050406030204" pitchFamily="18" charset="0"/>
                                  <a:ea typeface="Calibri" panose="020F0502020204030204" pitchFamily="34" charset="0"/>
                                  <a:cs typeface="Times New Roman" panose="02020603050405020304" pitchFamily="18" charset="0"/>
                                </a:rPr>
                                <m:t>𝑗</m:t>
                              </m:r>
                              <m:r>
                                <a:rPr lang="en-US" sz="1100">
                                  <a:effectLst/>
                                  <a:latin typeface="Cambria Math" panose="02040503050406030204" pitchFamily="18" charset="0"/>
                                  <a:ea typeface="Calibri" panose="020F0502020204030204" pitchFamily="34" charset="0"/>
                                  <a:cs typeface="Times New Roman" panose="02020603050405020304" pitchFamily="18" charset="0"/>
                                </a:rPr>
                                <m:t>=</m:t>
                              </m:r>
                              <m:r>
                                <a:rPr lang="en-US" sz="1100" i="1">
                                  <a:effectLst/>
                                  <a:latin typeface="Cambria Math" panose="02040503050406030204" pitchFamily="18" charset="0"/>
                                  <a:ea typeface="Calibri" panose="020F0502020204030204" pitchFamily="34" charset="0"/>
                                  <a:cs typeface="Times New Roman" panose="02020603050405020304" pitchFamily="18" charset="0"/>
                                </a:rPr>
                                <m:t>1</m:t>
                              </m:r>
                            </m:sub>
                            <m:sup>
                              <m:r>
                                <a:rPr lang="en-US" sz="1100" i="1">
                                  <a:effectLst/>
                                  <a:latin typeface="Cambria Math" panose="02040503050406030204" pitchFamily="18" charset="0"/>
                                  <a:ea typeface="Calibri" panose="020F0502020204030204" pitchFamily="34" charset="0"/>
                                  <a:cs typeface="Times New Roman" panose="02020603050405020304" pitchFamily="18" charset="0"/>
                                </a:rPr>
                                <m:t>𝑁</m:t>
                              </m:r>
                            </m:sup>
                            <m:e>
                              <m:sSub>
                                <m:sSubPr>
                                  <m:ctrlPr>
                                    <a:rPr lang="en-US" sz="11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100" i="1">
                                      <a:effectLst/>
                                      <a:latin typeface="Cambria Math" panose="02040503050406030204" pitchFamily="18" charset="0"/>
                                      <a:ea typeface="Calibri" panose="020F0502020204030204" pitchFamily="34" charset="0"/>
                                      <a:cs typeface="Times New Roman" panose="02020603050405020304" pitchFamily="18" charset="0"/>
                                    </a:rPr>
                                    <m:t>𝑦</m:t>
                                  </m:r>
                                </m:e>
                                <m:sub>
                                  <m:r>
                                    <a:rPr lang="en-US" sz="1100" i="1">
                                      <a:effectLst/>
                                      <a:latin typeface="Cambria Math" panose="02040503050406030204" pitchFamily="18" charset="0"/>
                                      <a:ea typeface="Calibri" panose="020F0502020204030204" pitchFamily="34" charset="0"/>
                                      <a:cs typeface="Times New Roman" panose="02020603050405020304" pitchFamily="18" charset="0"/>
                                    </a:rPr>
                                    <m:t>𝑗</m:t>
                                  </m:r>
                                </m:sub>
                              </m:sSub>
                            </m:e>
                          </m:nary>
                          <m:r>
                            <a:rPr lang="en-US" sz="1100" i="1">
                              <a:effectLst/>
                              <a:latin typeface="Cambria Math" panose="02040503050406030204" pitchFamily="18" charset="0"/>
                              <a:ea typeface="Calibri" panose="020F0502020204030204" pitchFamily="34" charset="0"/>
                              <a:cs typeface="Times New Roman" panose="02020603050405020304" pitchFamily="18" charset="0"/>
                            </a:rPr>
                            <m:t>𝐾</m:t>
                          </m:r>
                          <m:d>
                            <m:dPr>
                              <m:ctrlPr>
                                <a:rPr lang="en-US" sz="1100" i="1">
                                  <a:effectLst/>
                                  <a:latin typeface="Cambria Math" panose="02040503050406030204" pitchFamily="18" charset="0"/>
                                  <a:ea typeface="Calibri" panose="020F0502020204030204" pitchFamily="34" charset="0"/>
                                  <a:cs typeface="Times New Roman" panose="02020603050405020304" pitchFamily="18" charset="0"/>
                                </a:rPr>
                              </m:ctrlPr>
                            </m:dPr>
                            <m:e>
                              <m:sSub>
                                <m:sSubPr>
                                  <m:ctrlPr>
                                    <a:rPr lang="en-US" sz="11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100" i="1">
                                      <a:effectLst/>
                                      <a:latin typeface="Cambria Math" panose="02040503050406030204" pitchFamily="18" charset="0"/>
                                      <a:ea typeface="Calibri" panose="020F0502020204030204" pitchFamily="34" charset="0"/>
                                      <a:cs typeface="Times New Roman" panose="02020603050405020304" pitchFamily="18" charset="0"/>
                                    </a:rPr>
                                    <m:t>𝑋</m:t>
                                  </m:r>
                                </m:e>
                                <m:sub>
                                  <m:r>
                                    <a:rPr lang="en-US" sz="1100" i="1">
                                      <a:effectLst/>
                                      <a:latin typeface="Cambria Math" panose="02040503050406030204" pitchFamily="18" charset="0"/>
                                      <a:ea typeface="Calibri" panose="020F0502020204030204" pitchFamily="34" charset="0"/>
                                      <a:cs typeface="Times New Roman" panose="02020603050405020304" pitchFamily="18" charset="0"/>
                                    </a:rPr>
                                    <m:t>0</m:t>
                                  </m:r>
                                </m:sub>
                              </m:sSub>
                              <m:r>
                                <a:rPr lang="en-US" sz="1100">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US" sz="11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100" i="1">
                                      <a:effectLst/>
                                      <a:latin typeface="Cambria Math" panose="02040503050406030204" pitchFamily="18" charset="0"/>
                                      <a:ea typeface="Calibri" panose="020F0502020204030204" pitchFamily="34" charset="0"/>
                                      <a:cs typeface="Times New Roman" panose="02020603050405020304" pitchFamily="18" charset="0"/>
                                    </a:rPr>
                                    <m:t>𝑋</m:t>
                                  </m:r>
                                </m:e>
                                <m:sub>
                                  <m:r>
                                    <a:rPr lang="en-US" sz="1100" i="1">
                                      <a:effectLst/>
                                      <a:latin typeface="Cambria Math" panose="02040503050406030204" pitchFamily="18" charset="0"/>
                                      <a:ea typeface="Calibri" panose="020F0502020204030204" pitchFamily="34" charset="0"/>
                                      <a:cs typeface="Times New Roman" panose="02020603050405020304" pitchFamily="18" charset="0"/>
                                    </a:rPr>
                                    <m:t>𝑗</m:t>
                                  </m:r>
                                </m:sub>
                              </m:sSub>
                            </m:e>
                          </m:d>
                        </m:den>
                      </m:f>
                    </m:oMath>
                  </m:oMathPara>
                </a14:m>
                <a:endParaRPr lang="en-US" sz="11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spcBef>
                    <a:spcPts val="900"/>
                  </a:spcBef>
                  <a:spcAft>
                    <a:spcPts val="900"/>
                  </a:spcAft>
                </a:pPr>
                <a14:m>
                  <m:oMathPara xmlns:m="http://schemas.openxmlformats.org/officeDocument/2006/math">
                    <m:oMathParaPr>
                      <m:jc m:val="centerGroup"/>
                    </m:oMathParaPr>
                    <m:oMath xmlns:m="http://schemas.openxmlformats.org/officeDocument/2006/math">
                      <m:sSub>
                        <m:sSubPr>
                          <m:ctrlPr>
                            <a:rPr lang="en-US" sz="11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100" i="1">
                              <a:effectLst/>
                              <a:latin typeface="Cambria Math" panose="02040503050406030204" pitchFamily="18" charset="0"/>
                              <a:ea typeface="Calibri" panose="020F0502020204030204" pitchFamily="34" charset="0"/>
                              <a:cs typeface="Times New Roman" panose="02020603050405020304" pitchFamily="18" charset="0"/>
                            </a:rPr>
                            <m:t>𝛼</m:t>
                          </m:r>
                        </m:e>
                        <m:sub>
                          <m:r>
                            <a:rPr lang="en-US" sz="1100" i="1">
                              <a:effectLst/>
                              <a:latin typeface="Cambria Math" panose="02040503050406030204" pitchFamily="18" charset="0"/>
                              <a:ea typeface="Calibri" panose="020F0502020204030204" pitchFamily="34" charset="0"/>
                              <a:cs typeface="Times New Roman" panose="02020603050405020304" pitchFamily="18" charset="0"/>
                            </a:rPr>
                            <m:t>0</m:t>
                          </m:r>
                        </m:sub>
                      </m:sSub>
                      <m:r>
                        <a:rPr lang="en-US" sz="1100">
                          <a:effectLst/>
                          <a:latin typeface="Cambria Math" panose="02040503050406030204" pitchFamily="18" charset="0"/>
                          <a:ea typeface="Calibri" panose="020F0502020204030204" pitchFamily="34" charset="0"/>
                          <a:cs typeface="Times New Roman" panose="02020603050405020304" pitchFamily="18" charset="0"/>
                        </a:rPr>
                        <m:t>=</m:t>
                      </m:r>
                      <m:f>
                        <m:fPr>
                          <m:ctrlPr>
                            <a:rPr lang="en-US" sz="1100" i="1">
                              <a:effectLst/>
                              <a:latin typeface="Cambria Math" panose="02040503050406030204" pitchFamily="18" charset="0"/>
                              <a:ea typeface="Calibri" panose="020F0502020204030204" pitchFamily="34" charset="0"/>
                              <a:cs typeface="Times New Roman" panose="02020603050405020304" pitchFamily="18" charset="0"/>
                            </a:rPr>
                          </m:ctrlPr>
                        </m:fPr>
                        <m:num>
                          <m:r>
                            <a:rPr lang="en-US" sz="1100" i="1">
                              <a:effectLst/>
                              <a:latin typeface="Cambria Math" panose="02040503050406030204" pitchFamily="18" charset="0"/>
                              <a:ea typeface="Calibri" panose="020F0502020204030204" pitchFamily="34" charset="0"/>
                              <a:cs typeface="Times New Roman" panose="02020603050405020304" pitchFamily="18" charset="0"/>
                            </a:rPr>
                            <m:t>1</m:t>
                          </m:r>
                        </m:num>
                        <m:den>
                          <m:r>
                            <a:rPr lang="en-US" sz="1100" i="1">
                              <a:effectLst/>
                              <a:latin typeface="Cambria Math" panose="02040503050406030204" pitchFamily="18" charset="0"/>
                              <a:ea typeface="Calibri" panose="020F0502020204030204" pitchFamily="34" charset="0"/>
                              <a:cs typeface="Times New Roman" panose="02020603050405020304" pitchFamily="18" charset="0"/>
                            </a:rPr>
                            <m:t>1</m:t>
                          </m:r>
                          <m:d>
                            <m:dPr>
                              <m:ctrlPr>
                                <a:rPr lang="en-US" sz="1100" i="1">
                                  <a:effectLst/>
                                  <a:latin typeface="Cambria Math" panose="02040503050406030204" pitchFamily="18" charset="0"/>
                                  <a:ea typeface="Calibri" panose="020F0502020204030204" pitchFamily="34" charset="0"/>
                                  <a:cs typeface="Times New Roman" panose="02020603050405020304" pitchFamily="18" charset="0"/>
                                </a:rPr>
                              </m:ctrlPr>
                            </m:dPr>
                            <m:e>
                              <m:r>
                                <a:rPr lang="en-US" sz="1100" i="1">
                                  <a:effectLst/>
                                  <a:latin typeface="Cambria Math" panose="02040503050406030204" pitchFamily="18" charset="0"/>
                                  <a:ea typeface="Calibri" panose="020F0502020204030204" pitchFamily="34" charset="0"/>
                                  <a:cs typeface="Times New Roman" panose="02020603050405020304" pitchFamily="18" charset="0"/>
                                </a:rPr>
                                <m:t>1.000</m:t>
                              </m:r>
                              <m:r>
                                <a:rPr lang="en-US" sz="1100">
                                  <a:effectLst/>
                                  <a:latin typeface="Cambria Math" panose="02040503050406030204" pitchFamily="18" charset="0"/>
                                  <a:ea typeface="Calibri" panose="020F0502020204030204" pitchFamily="34" charset="0"/>
                                  <a:cs typeface="Times New Roman" panose="02020603050405020304" pitchFamily="18" charset="0"/>
                                </a:rPr>
                                <m:t>+</m:t>
                              </m:r>
                              <m:d>
                                <m:dPr>
                                  <m:ctrlPr>
                                    <a:rPr lang="en-US" sz="1100" i="1">
                                      <a:effectLst/>
                                      <a:latin typeface="Cambria Math" panose="02040503050406030204" pitchFamily="18" charset="0"/>
                                      <a:ea typeface="Calibri" panose="020F0502020204030204" pitchFamily="34" charset="0"/>
                                      <a:cs typeface="Times New Roman" panose="02020603050405020304" pitchFamily="18" charset="0"/>
                                    </a:rPr>
                                  </m:ctrlPr>
                                </m:dPr>
                                <m:e>
                                  <m:r>
                                    <a:rPr lang="en-US" sz="1100" i="1">
                                      <a:effectLst/>
                                      <a:latin typeface="Cambria Math" panose="02040503050406030204" pitchFamily="18" charset="0"/>
                                      <a:ea typeface="Calibri" panose="020F0502020204030204" pitchFamily="34" charset="0"/>
                                      <a:cs typeface="Times New Roman" panose="02020603050405020304" pitchFamily="18" charset="0"/>
                                    </a:rPr>
                                    <m:t>−1</m:t>
                                  </m:r>
                                </m:e>
                              </m:d>
                              <m:d>
                                <m:dPr>
                                  <m:ctrlPr>
                                    <a:rPr lang="en-US" sz="1100" i="1">
                                      <a:effectLst/>
                                      <a:latin typeface="Cambria Math" panose="02040503050406030204" pitchFamily="18" charset="0"/>
                                      <a:ea typeface="Calibri" panose="020F0502020204030204" pitchFamily="34" charset="0"/>
                                      <a:cs typeface="Times New Roman" panose="02020603050405020304" pitchFamily="18" charset="0"/>
                                    </a:rPr>
                                  </m:ctrlPr>
                                </m:dPr>
                                <m:e>
                                  <m:r>
                                    <a:rPr lang="en-US" sz="1100" i="1">
                                      <a:effectLst/>
                                      <a:latin typeface="Cambria Math" panose="02040503050406030204" pitchFamily="18" charset="0"/>
                                      <a:ea typeface="Calibri" panose="020F0502020204030204" pitchFamily="34" charset="0"/>
                                      <a:cs typeface="Times New Roman" panose="02020603050405020304" pitchFamily="18" charset="0"/>
                                    </a:rPr>
                                    <m:t>0.5836</m:t>
                                  </m:r>
                                </m:e>
                              </m:d>
                            </m:e>
                          </m:d>
                        </m:den>
                      </m:f>
                      <m:r>
                        <a:rPr lang="en-US" sz="1100">
                          <a:effectLst/>
                          <a:latin typeface="Cambria Math" panose="02040503050406030204" pitchFamily="18" charset="0"/>
                          <a:ea typeface="Calibri" panose="020F0502020204030204" pitchFamily="34" charset="0"/>
                          <a:cs typeface="Times New Roman" panose="02020603050405020304" pitchFamily="18" charset="0"/>
                        </a:rPr>
                        <m:t>=</m:t>
                      </m:r>
                      <m:f>
                        <m:fPr>
                          <m:ctrlPr>
                            <a:rPr lang="en-US" sz="1100" i="1">
                              <a:effectLst/>
                              <a:latin typeface="Cambria Math" panose="02040503050406030204" pitchFamily="18" charset="0"/>
                              <a:ea typeface="Calibri" panose="020F0502020204030204" pitchFamily="34" charset="0"/>
                              <a:cs typeface="Times New Roman" panose="02020603050405020304" pitchFamily="18" charset="0"/>
                            </a:rPr>
                          </m:ctrlPr>
                        </m:fPr>
                        <m:num>
                          <m:r>
                            <a:rPr lang="en-US" sz="1100" i="1">
                              <a:effectLst/>
                              <a:latin typeface="Cambria Math" panose="02040503050406030204" pitchFamily="18" charset="0"/>
                              <a:ea typeface="Calibri" panose="020F0502020204030204" pitchFamily="34" charset="0"/>
                              <a:cs typeface="Times New Roman" panose="02020603050405020304" pitchFamily="18" charset="0"/>
                            </a:rPr>
                            <m:t>1</m:t>
                          </m:r>
                        </m:num>
                        <m:den>
                          <m:r>
                            <a:rPr lang="en-US" sz="1100" i="1">
                              <a:effectLst/>
                              <a:latin typeface="Cambria Math" panose="02040503050406030204" pitchFamily="18" charset="0"/>
                              <a:ea typeface="Calibri" panose="020F0502020204030204" pitchFamily="34" charset="0"/>
                              <a:cs typeface="Times New Roman" panose="02020603050405020304" pitchFamily="18" charset="0"/>
                            </a:rPr>
                            <m:t>0.4164</m:t>
                          </m:r>
                        </m:den>
                      </m:f>
                      <m:r>
                        <a:rPr lang="en-US" sz="1100">
                          <a:effectLst/>
                          <a:latin typeface="Cambria Math" panose="02040503050406030204" pitchFamily="18" charset="0"/>
                          <a:ea typeface="Calibri" panose="020F0502020204030204" pitchFamily="34" charset="0"/>
                          <a:cs typeface="Times New Roman" panose="02020603050405020304" pitchFamily="18" charset="0"/>
                        </a:rPr>
                        <m:t>=</m:t>
                      </m:r>
                      <m:r>
                        <a:rPr lang="en-US" sz="1100" i="1">
                          <a:effectLst/>
                          <a:latin typeface="Cambria Math" panose="02040503050406030204" pitchFamily="18" charset="0"/>
                          <a:ea typeface="Calibri" panose="020F0502020204030204" pitchFamily="34" charset="0"/>
                          <a:cs typeface="Times New Roman" panose="02020603050405020304" pitchFamily="18" charset="0"/>
                        </a:rPr>
                        <m:t>2.4015</m:t>
                      </m:r>
                    </m:oMath>
                  </m:oMathPara>
                </a14:m>
                <a:endParaRPr lang="en-US" sz="11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spcBef>
                    <a:spcPts val="900"/>
                  </a:spcBef>
                  <a:spcAft>
                    <a:spcPts val="900"/>
                  </a:spcAft>
                </a:pPr>
                <a14:m>
                  <m:oMathPara xmlns:m="http://schemas.openxmlformats.org/officeDocument/2006/math">
                    <m:oMathParaPr>
                      <m:jc m:val="centerGroup"/>
                    </m:oMathParaPr>
                    <m:oMath xmlns:m="http://schemas.openxmlformats.org/officeDocument/2006/math">
                      <m:sSub>
                        <m:sSubPr>
                          <m:ctrlPr>
                            <a:rPr lang="en-US" sz="11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100" i="1">
                              <a:effectLst/>
                              <a:latin typeface="Cambria Math" panose="02040503050406030204" pitchFamily="18" charset="0"/>
                              <a:ea typeface="Calibri" panose="020F0502020204030204" pitchFamily="34" charset="0"/>
                              <a:cs typeface="Times New Roman" panose="02020603050405020304" pitchFamily="18" charset="0"/>
                            </a:rPr>
                            <m:t>𝛼</m:t>
                          </m:r>
                        </m:e>
                        <m:sub>
                          <m:r>
                            <a:rPr lang="en-US" sz="1100" i="1">
                              <a:effectLst/>
                              <a:latin typeface="Cambria Math" panose="02040503050406030204" pitchFamily="18" charset="0"/>
                              <a:ea typeface="Calibri" panose="020F0502020204030204" pitchFamily="34" charset="0"/>
                              <a:cs typeface="Times New Roman" panose="02020603050405020304" pitchFamily="18" charset="0"/>
                            </a:rPr>
                            <m:t>1</m:t>
                          </m:r>
                        </m:sub>
                      </m:sSub>
                      <m:r>
                        <a:rPr lang="en-US" sz="1100">
                          <a:effectLst/>
                          <a:latin typeface="Cambria Math" panose="02040503050406030204" pitchFamily="18" charset="0"/>
                          <a:ea typeface="Calibri" panose="020F0502020204030204" pitchFamily="34" charset="0"/>
                          <a:cs typeface="Times New Roman" panose="02020603050405020304" pitchFamily="18" charset="0"/>
                        </a:rPr>
                        <m:t>=</m:t>
                      </m:r>
                      <m:f>
                        <m:fPr>
                          <m:ctrlPr>
                            <a:rPr lang="en-US" sz="1100" i="1">
                              <a:effectLst/>
                              <a:latin typeface="Cambria Math" panose="02040503050406030204" pitchFamily="18" charset="0"/>
                              <a:ea typeface="Calibri" panose="020F0502020204030204" pitchFamily="34" charset="0"/>
                              <a:cs typeface="Times New Roman" panose="02020603050405020304" pitchFamily="18" charset="0"/>
                            </a:rPr>
                          </m:ctrlPr>
                        </m:fPr>
                        <m:num>
                          <m:r>
                            <a:rPr lang="en-US" sz="1100" i="1">
                              <a:effectLst/>
                              <a:latin typeface="Cambria Math" panose="02040503050406030204" pitchFamily="18" charset="0"/>
                              <a:ea typeface="Calibri" panose="020F0502020204030204" pitchFamily="34" charset="0"/>
                              <a:cs typeface="Times New Roman" panose="02020603050405020304" pitchFamily="18" charset="0"/>
                            </a:rPr>
                            <m:t>1</m:t>
                          </m:r>
                        </m:num>
                        <m:den>
                          <m:sSub>
                            <m:sSubPr>
                              <m:ctrlPr>
                                <a:rPr lang="en-US" sz="11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100" i="1">
                                  <a:effectLst/>
                                  <a:latin typeface="Cambria Math" panose="02040503050406030204" pitchFamily="18" charset="0"/>
                                  <a:ea typeface="Calibri" panose="020F0502020204030204" pitchFamily="34" charset="0"/>
                                  <a:cs typeface="Times New Roman" panose="02020603050405020304" pitchFamily="18" charset="0"/>
                                </a:rPr>
                                <m:t>𝑦</m:t>
                              </m:r>
                            </m:e>
                            <m:sub>
                              <m:r>
                                <a:rPr lang="en-US" sz="1100" i="1">
                                  <a:effectLst/>
                                  <a:latin typeface="Cambria Math" panose="02040503050406030204" pitchFamily="18" charset="0"/>
                                  <a:ea typeface="Calibri" panose="020F0502020204030204" pitchFamily="34" charset="0"/>
                                  <a:cs typeface="Times New Roman" panose="02020603050405020304" pitchFamily="18" charset="0"/>
                                </a:rPr>
                                <m:t>1</m:t>
                              </m:r>
                            </m:sub>
                          </m:sSub>
                          <m:nary>
                            <m:naryPr>
                              <m:chr m:val="∑"/>
                              <m:limLoc m:val="undOvr"/>
                              <m:ctrlPr>
                                <a:rPr lang="en-US" sz="1100" i="1">
                                  <a:effectLst/>
                                  <a:latin typeface="Cambria Math" panose="02040503050406030204" pitchFamily="18" charset="0"/>
                                  <a:ea typeface="Calibri" panose="020F0502020204030204" pitchFamily="34" charset="0"/>
                                  <a:cs typeface="Times New Roman" panose="02020603050405020304" pitchFamily="18" charset="0"/>
                                </a:rPr>
                              </m:ctrlPr>
                            </m:naryPr>
                            <m:sub>
                              <m:r>
                                <a:rPr lang="en-US" sz="1100" i="1">
                                  <a:effectLst/>
                                  <a:latin typeface="Cambria Math" panose="02040503050406030204" pitchFamily="18" charset="0"/>
                                  <a:ea typeface="Calibri" panose="020F0502020204030204" pitchFamily="34" charset="0"/>
                                  <a:cs typeface="Times New Roman" panose="02020603050405020304" pitchFamily="18" charset="0"/>
                                </a:rPr>
                                <m:t>𝑗</m:t>
                              </m:r>
                              <m:r>
                                <a:rPr lang="en-US" sz="1100">
                                  <a:effectLst/>
                                  <a:latin typeface="Cambria Math" panose="02040503050406030204" pitchFamily="18" charset="0"/>
                                  <a:ea typeface="Calibri" panose="020F0502020204030204" pitchFamily="34" charset="0"/>
                                  <a:cs typeface="Times New Roman" panose="02020603050405020304" pitchFamily="18" charset="0"/>
                                </a:rPr>
                                <m:t>=</m:t>
                              </m:r>
                              <m:r>
                                <a:rPr lang="en-US" sz="1100" i="1">
                                  <a:effectLst/>
                                  <a:latin typeface="Cambria Math" panose="02040503050406030204" pitchFamily="18" charset="0"/>
                                  <a:ea typeface="Calibri" panose="020F0502020204030204" pitchFamily="34" charset="0"/>
                                  <a:cs typeface="Times New Roman" panose="02020603050405020304" pitchFamily="18" charset="0"/>
                                </a:rPr>
                                <m:t>1</m:t>
                              </m:r>
                            </m:sub>
                            <m:sup>
                              <m:r>
                                <a:rPr lang="en-US" sz="1100" i="1">
                                  <a:effectLst/>
                                  <a:latin typeface="Cambria Math" panose="02040503050406030204" pitchFamily="18" charset="0"/>
                                  <a:ea typeface="Calibri" panose="020F0502020204030204" pitchFamily="34" charset="0"/>
                                  <a:cs typeface="Times New Roman" panose="02020603050405020304" pitchFamily="18" charset="0"/>
                                </a:rPr>
                                <m:t>𝑁</m:t>
                              </m:r>
                            </m:sup>
                            <m:e>
                              <m:sSub>
                                <m:sSubPr>
                                  <m:ctrlPr>
                                    <a:rPr lang="en-US" sz="11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100" i="1">
                                      <a:effectLst/>
                                      <a:latin typeface="Cambria Math" panose="02040503050406030204" pitchFamily="18" charset="0"/>
                                      <a:ea typeface="Calibri" panose="020F0502020204030204" pitchFamily="34" charset="0"/>
                                      <a:cs typeface="Times New Roman" panose="02020603050405020304" pitchFamily="18" charset="0"/>
                                    </a:rPr>
                                    <m:t>𝑦</m:t>
                                  </m:r>
                                </m:e>
                                <m:sub>
                                  <m:r>
                                    <a:rPr lang="en-US" sz="1100" i="1">
                                      <a:effectLst/>
                                      <a:latin typeface="Cambria Math" panose="02040503050406030204" pitchFamily="18" charset="0"/>
                                      <a:ea typeface="Calibri" panose="020F0502020204030204" pitchFamily="34" charset="0"/>
                                      <a:cs typeface="Times New Roman" panose="02020603050405020304" pitchFamily="18" charset="0"/>
                                    </a:rPr>
                                    <m:t>𝑗</m:t>
                                  </m:r>
                                </m:sub>
                              </m:sSub>
                            </m:e>
                          </m:nary>
                          <m:r>
                            <a:rPr lang="en-US" sz="1100" i="1">
                              <a:effectLst/>
                              <a:latin typeface="Cambria Math" panose="02040503050406030204" pitchFamily="18" charset="0"/>
                              <a:ea typeface="Calibri" panose="020F0502020204030204" pitchFamily="34" charset="0"/>
                              <a:cs typeface="Times New Roman" panose="02020603050405020304" pitchFamily="18" charset="0"/>
                            </a:rPr>
                            <m:t>𝐾</m:t>
                          </m:r>
                          <m:d>
                            <m:dPr>
                              <m:ctrlPr>
                                <a:rPr lang="en-US" sz="1100" i="1">
                                  <a:effectLst/>
                                  <a:latin typeface="Cambria Math" panose="02040503050406030204" pitchFamily="18" charset="0"/>
                                  <a:ea typeface="Calibri" panose="020F0502020204030204" pitchFamily="34" charset="0"/>
                                  <a:cs typeface="Times New Roman" panose="02020603050405020304" pitchFamily="18" charset="0"/>
                                </a:rPr>
                              </m:ctrlPr>
                            </m:dPr>
                            <m:e>
                              <m:sSub>
                                <m:sSubPr>
                                  <m:ctrlPr>
                                    <a:rPr lang="en-US" sz="11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100" i="1">
                                      <a:effectLst/>
                                      <a:latin typeface="Cambria Math" panose="02040503050406030204" pitchFamily="18" charset="0"/>
                                      <a:ea typeface="Calibri" panose="020F0502020204030204" pitchFamily="34" charset="0"/>
                                      <a:cs typeface="Times New Roman" panose="02020603050405020304" pitchFamily="18" charset="0"/>
                                    </a:rPr>
                                    <m:t>𝑋</m:t>
                                  </m:r>
                                </m:e>
                                <m:sub>
                                  <m:r>
                                    <a:rPr lang="en-US" sz="1100" i="1">
                                      <a:effectLst/>
                                      <a:latin typeface="Cambria Math" panose="02040503050406030204" pitchFamily="18" charset="0"/>
                                      <a:ea typeface="Calibri" panose="020F0502020204030204" pitchFamily="34" charset="0"/>
                                      <a:cs typeface="Times New Roman" panose="02020603050405020304" pitchFamily="18" charset="0"/>
                                    </a:rPr>
                                    <m:t>1</m:t>
                                  </m:r>
                                </m:sub>
                              </m:sSub>
                              <m:r>
                                <a:rPr lang="en-US" sz="1100">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US" sz="11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100" i="1">
                                      <a:effectLst/>
                                      <a:latin typeface="Cambria Math" panose="02040503050406030204" pitchFamily="18" charset="0"/>
                                      <a:ea typeface="Calibri" panose="020F0502020204030204" pitchFamily="34" charset="0"/>
                                      <a:cs typeface="Times New Roman" panose="02020603050405020304" pitchFamily="18" charset="0"/>
                                    </a:rPr>
                                    <m:t>𝑋</m:t>
                                  </m:r>
                                </m:e>
                                <m:sub>
                                  <m:r>
                                    <a:rPr lang="en-US" sz="1100" i="1">
                                      <a:effectLst/>
                                      <a:latin typeface="Cambria Math" panose="02040503050406030204" pitchFamily="18" charset="0"/>
                                      <a:ea typeface="Calibri" panose="020F0502020204030204" pitchFamily="34" charset="0"/>
                                      <a:cs typeface="Times New Roman" panose="02020603050405020304" pitchFamily="18" charset="0"/>
                                    </a:rPr>
                                    <m:t>𝑗</m:t>
                                  </m:r>
                                </m:sub>
                              </m:sSub>
                            </m:e>
                          </m:d>
                        </m:den>
                      </m:f>
                    </m:oMath>
                  </m:oMathPara>
                </a14:m>
                <a:endParaRPr lang="en-US" sz="11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spcBef>
                    <a:spcPts val="900"/>
                  </a:spcBef>
                  <a:spcAft>
                    <a:spcPts val="900"/>
                  </a:spcAft>
                </a:pPr>
                <a14:m>
                  <m:oMathPara xmlns:m="http://schemas.openxmlformats.org/officeDocument/2006/math">
                    <m:oMathParaPr>
                      <m:jc m:val="centerGroup"/>
                    </m:oMathParaPr>
                    <m:oMath xmlns:m="http://schemas.openxmlformats.org/officeDocument/2006/math">
                      <m:sSub>
                        <m:sSubPr>
                          <m:ctrlPr>
                            <a:rPr lang="en-US" sz="11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100" i="1">
                              <a:effectLst/>
                              <a:latin typeface="Cambria Math" panose="02040503050406030204" pitchFamily="18" charset="0"/>
                              <a:ea typeface="Calibri" panose="020F0502020204030204" pitchFamily="34" charset="0"/>
                              <a:cs typeface="Times New Roman" panose="02020603050405020304" pitchFamily="18" charset="0"/>
                            </a:rPr>
                            <m:t>𝛼</m:t>
                          </m:r>
                        </m:e>
                        <m:sub>
                          <m:r>
                            <a:rPr lang="en-US" sz="1100" i="1">
                              <a:effectLst/>
                              <a:latin typeface="Cambria Math" panose="02040503050406030204" pitchFamily="18" charset="0"/>
                              <a:ea typeface="Calibri" panose="020F0502020204030204" pitchFamily="34" charset="0"/>
                              <a:cs typeface="Times New Roman" panose="02020603050405020304" pitchFamily="18" charset="0"/>
                            </a:rPr>
                            <m:t>1</m:t>
                          </m:r>
                        </m:sub>
                      </m:sSub>
                      <m:r>
                        <a:rPr lang="en-US" sz="1100">
                          <a:effectLst/>
                          <a:latin typeface="Cambria Math" panose="02040503050406030204" pitchFamily="18" charset="0"/>
                          <a:ea typeface="Calibri" panose="020F0502020204030204" pitchFamily="34" charset="0"/>
                          <a:cs typeface="Times New Roman" panose="02020603050405020304" pitchFamily="18" charset="0"/>
                        </a:rPr>
                        <m:t>=</m:t>
                      </m:r>
                      <m:f>
                        <m:fPr>
                          <m:ctrlPr>
                            <a:rPr lang="en-US" sz="1100" i="1">
                              <a:effectLst/>
                              <a:latin typeface="Cambria Math" panose="02040503050406030204" pitchFamily="18" charset="0"/>
                              <a:ea typeface="Calibri" panose="020F0502020204030204" pitchFamily="34" charset="0"/>
                              <a:cs typeface="Times New Roman" panose="02020603050405020304" pitchFamily="18" charset="0"/>
                            </a:rPr>
                          </m:ctrlPr>
                        </m:fPr>
                        <m:num>
                          <m:r>
                            <a:rPr lang="en-US" sz="1100" i="1">
                              <a:effectLst/>
                              <a:latin typeface="Cambria Math" panose="02040503050406030204" pitchFamily="18" charset="0"/>
                              <a:ea typeface="Calibri" panose="020F0502020204030204" pitchFamily="34" charset="0"/>
                              <a:cs typeface="Times New Roman" panose="02020603050405020304" pitchFamily="18" charset="0"/>
                            </a:rPr>
                            <m:t>1</m:t>
                          </m:r>
                        </m:num>
                        <m:den>
                          <m:r>
                            <a:rPr lang="en-US" sz="1100" i="1">
                              <a:effectLst/>
                              <a:latin typeface="Cambria Math" panose="02040503050406030204" pitchFamily="18" charset="0"/>
                              <a:ea typeface="Calibri" panose="020F0502020204030204" pitchFamily="34" charset="0"/>
                              <a:cs typeface="Times New Roman" panose="02020603050405020304" pitchFamily="18" charset="0"/>
                            </a:rPr>
                            <m:t>−1</m:t>
                          </m:r>
                          <m:d>
                            <m:dPr>
                              <m:ctrlPr>
                                <a:rPr lang="en-US" sz="1100" i="1">
                                  <a:effectLst/>
                                  <a:latin typeface="Cambria Math" panose="02040503050406030204" pitchFamily="18" charset="0"/>
                                  <a:ea typeface="Calibri" panose="020F0502020204030204" pitchFamily="34" charset="0"/>
                                  <a:cs typeface="Times New Roman" panose="02020603050405020304" pitchFamily="18" charset="0"/>
                                </a:rPr>
                              </m:ctrlPr>
                            </m:dPr>
                            <m:e>
                              <m:r>
                                <a:rPr lang="en-US" sz="1100" i="1">
                                  <a:effectLst/>
                                  <a:latin typeface="Cambria Math" panose="02040503050406030204" pitchFamily="18" charset="0"/>
                                  <a:ea typeface="Calibri" panose="020F0502020204030204" pitchFamily="34" charset="0"/>
                                  <a:cs typeface="Times New Roman" panose="02020603050405020304" pitchFamily="18" charset="0"/>
                                </a:rPr>
                                <m:t>0.5836</m:t>
                              </m:r>
                            </m:e>
                          </m:d>
                          <m:r>
                            <a:rPr lang="en-US" sz="1100">
                              <a:effectLst/>
                              <a:latin typeface="Cambria Math" panose="02040503050406030204" pitchFamily="18" charset="0"/>
                              <a:ea typeface="Calibri" panose="020F0502020204030204" pitchFamily="34" charset="0"/>
                              <a:cs typeface="Times New Roman" panose="02020603050405020304" pitchFamily="18" charset="0"/>
                            </a:rPr>
                            <m:t>+</m:t>
                          </m:r>
                          <m:r>
                            <a:rPr lang="en-US" sz="1100" i="1">
                              <a:effectLst/>
                              <a:latin typeface="Cambria Math" panose="02040503050406030204" pitchFamily="18" charset="0"/>
                              <a:ea typeface="Calibri" panose="020F0502020204030204" pitchFamily="34" charset="0"/>
                              <a:cs typeface="Times New Roman" panose="02020603050405020304" pitchFamily="18" charset="0"/>
                            </a:rPr>
                            <m:t>1</m:t>
                          </m:r>
                          <m:d>
                            <m:dPr>
                              <m:ctrlPr>
                                <a:rPr lang="en-US" sz="1100" i="1">
                                  <a:effectLst/>
                                  <a:latin typeface="Cambria Math" panose="02040503050406030204" pitchFamily="18" charset="0"/>
                                  <a:ea typeface="Calibri" panose="020F0502020204030204" pitchFamily="34" charset="0"/>
                                  <a:cs typeface="Times New Roman" panose="02020603050405020304" pitchFamily="18" charset="0"/>
                                </a:rPr>
                              </m:ctrlPr>
                            </m:dPr>
                            <m:e>
                              <m:r>
                                <a:rPr lang="en-US" sz="1100" i="1">
                                  <a:effectLst/>
                                  <a:latin typeface="Cambria Math" panose="02040503050406030204" pitchFamily="18" charset="0"/>
                                  <a:ea typeface="Calibri" panose="020F0502020204030204" pitchFamily="34" charset="0"/>
                                  <a:cs typeface="Times New Roman" panose="02020603050405020304" pitchFamily="18" charset="0"/>
                                </a:rPr>
                                <m:t>1.000</m:t>
                              </m:r>
                            </m:e>
                          </m:d>
                        </m:den>
                      </m:f>
                      <m:r>
                        <a:rPr lang="en-US" sz="1100">
                          <a:effectLst/>
                          <a:latin typeface="Cambria Math" panose="02040503050406030204" pitchFamily="18" charset="0"/>
                          <a:ea typeface="Calibri" panose="020F0502020204030204" pitchFamily="34" charset="0"/>
                          <a:cs typeface="Times New Roman" panose="02020603050405020304" pitchFamily="18" charset="0"/>
                        </a:rPr>
                        <m:t>=</m:t>
                      </m:r>
                      <m:f>
                        <m:fPr>
                          <m:ctrlPr>
                            <a:rPr lang="en-US" sz="1100" i="1">
                              <a:effectLst/>
                              <a:latin typeface="Cambria Math" panose="02040503050406030204" pitchFamily="18" charset="0"/>
                              <a:ea typeface="Calibri" panose="020F0502020204030204" pitchFamily="34" charset="0"/>
                              <a:cs typeface="Times New Roman" panose="02020603050405020304" pitchFamily="18" charset="0"/>
                            </a:rPr>
                          </m:ctrlPr>
                        </m:fPr>
                        <m:num>
                          <m:r>
                            <a:rPr lang="en-US" sz="1100" i="1">
                              <a:effectLst/>
                              <a:latin typeface="Cambria Math" panose="02040503050406030204" pitchFamily="18" charset="0"/>
                              <a:ea typeface="Calibri" panose="020F0502020204030204" pitchFamily="34" charset="0"/>
                              <a:cs typeface="Times New Roman" panose="02020603050405020304" pitchFamily="18" charset="0"/>
                            </a:rPr>
                            <m:t>1</m:t>
                          </m:r>
                        </m:num>
                        <m:den>
                          <m:r>
                            <a:rPr lang="en-US" sz="1100" i="1">
                              <a:effectLst/>
                              <a:latin typeface="Cambria Math" panose="02040503050406030204" pitchFamily="18" charset="0"/>
                              <a:ea typeface="Calibri" panose="020F0502020204030204" pitchFamily="34" charset="0"/>
                              <a:cs typeface="Times New Roman" panose="02020603050405020304" pitchFamily="18" charset="0"/>
                            </a:rPr>
                            <m:t>0.4164</m:t>
                          </m:r>
                        </m:den>
                      </m:f>
                      <m:r>
                        <a:rPr lang="en-US" sz="1100">
                          <a:effectLst/>
                          <a:latin typeface="Cambria Math" panose="02040503050406030204" pitchFamily="18" charset="0"/>
                          <a:ea typeface="Calibri" panose="020F0502020204030204" pitchFamily="34" charset="0"/>
                          <a:cs typeface="Times New Roman" panose="02020603050405020304" pitchFamily="18" charset="0"/>
                        </a:rPr>
                        <m:t>=</m:t>
                      </m:r>
                      <m:r>
                        <a:rPr lang="en-US" sz="1100" i="1">
                          <a:effectLst/>
                          <a:latin typeface="Cambria Math" panose="02040503050406030204" pitchFamily="18" charset="0"/>
                          <a:ea typeface="Calibri" panose="020F0502020204030204" pitchFamily="34" charset="0"/>
                          <a:cs typeface="Times New Roman" panose="02020603050405020304" pitchFamily="18" charset="0"/>
                        </a:rPr>
                        <m:t>2.4015</m:t>
                      </m:r>
                    </m:oMath>
                  </m:oMathPara>
                </a14:m>
                <a:endParaRPr lang="en-US" sz="11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spcBef>
                    <a:spcPts val="900"/>
                  </a:spcBef>
                  <a:spcAft>
                    <a:spcPts val="900"/>
                  </a:spcAft>
                </a:pPr>
                <a:r>
                  <a:rPr lang="en-US" sz="1100" dirty="0">
                    <a:effectLst/>
                    <a:latin typeface="Times New Roman" panose="02020603050405020304" pitchFamily="18" charset="0"/>
                    <a:ea typeface="Calibri" panose="020F0502020204030204" pitchFamily="34" charset="0"/>
                    <a:cs typeface="Times New Roman" panose="02020603050405020304" pitchFamily="18" charset="0"/>
                  </a:rPr>
                  <a:t>Thus, the </a:t>
                </a:r>
                <a:r>
                  <a:rPr lang="en-US" sz="1100" b="1" dirty="0">
                    <a:effectLst/>
                    <a:latin typeface="Times New Roman" panose="02020603050405020304" pitchFamily="18" charset="0"/>
                    <a:ea typeface="Calibri" panose="020F0502020204030204" pitchFamily="34" charset="0"/>
                    <a:cs typeface="Times New Roman" panose="02020603050405020304" pitchFamily="18" charset="0"/>
                  </a:rPr>
                  <a:t>computed Lagrange multipliers</a:t>
                </a:r>
                <a:r>
                  <a:rPr lang="en-US" sz="1100" dirty="0">
                    <a:effectLst/>
                    <a:latin typeface="Times New Roman" panose="02020603050405020304" pitchFamily="18" charset="0"/>
                    <a:ea typeface="Calibri" panose="020F0502020204030204" pitchFamily="34" charset="0"/>
                    <a:cs typeface="Times New Roman" panose="02020603050405020304" pitchFamily="18" charset="0"/>
                  </a:rPr>
                  <a:t> are:</a:t>
                </a:r>
              </a:p>
              <a:p>
                <a:pPr marL="0" marR="0">
                  <a:spcBef>
                    <a:spcPts val="900"/>
                  </a:spcBef>
                  <a:spcAft>
                    <a:spcPts val="900"/>
                  </a:spcAft>
                </a:pPr>
                <a14:m>
                  <m:oMathPara xmlns:m="http://schemas.openxmlformats.org/officeDocument/2006/math">
                    <m:oMathParaPr>
                      <m:jc m:val="centerGroup"/>
                    </m:oMathParaPr>
                    <m:oMath xmlns:m="http://schemas.openxmlformats.org/officeDocument/2006/math">
                      <m:sSub>
                        <m:sSubPr>
                          <m:ctrlPr>
                            <a:rPr lang="en-US" sz="11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100" i="1">
                              <a:effectLst/>
                              <a:latin typeface="Cambria Math" panose="02040503050406030204" pitchFamily="18" charset="0"/>
                              <a:ea typeface="Calibri" panose="020F0502020204030204" pitchFamily="34" charset="0"/>
                              <a:cs typeface="Times New Roman" panose="02020603050405020304" pitchFamily="18" charset="0"/>
                            </a:rPr>
                            <m:t>𝛼</m:t>
                          </m:r>
                        </m:e>
                        <m:sub>
                          <m:r>
                            <a:rPr lang="en-US" sz="1100" i="1">
                              <a:effectLst/>
                              <a:latin typeface="Cambria Math" panose="02040503050406030204" pitchFamily="18" charset="0"/>
                              <a:ea typeface="Calibri" panose="020F0502020204030204" pitchFamily="34" charset="0"/>
                              <a:cs typeface="Times New Roman" panose="02020603050405020304" pitchFamily="18" charset="0"/>
                            </a:rPr>
                            <m:t>0</m:t>
                          </m:r>
                        </m:sub>
                      </m:sSub>
                      <m:r>
                        <a:rPr lang="en-US" sz="1100">
                          <a:effectLst/>
                          <a:latin typeface="Cambria Math" panose="02040503050406030204" pitchFamily="18" charset="0"/>
                          <a:ea typeface="Calibri" panose="020F0502020204030204" pitchFamily="34" charset="0"/>
                          <a:cs typeface="Times New Roman" panose="02020603050405020304" pitchFamily="18" charset="0"/>
                        </a:rPr>
                        <m:t>=</m:t>
                      </m:r>
                      <m:r>
                        <a:rPr lang="en-US" sz="1100" i="1">
                          <a:effectLst/>
                          <a:latin typeface="Cambria Math" panose="02040503050406030204" pitchFamily="18" charset="0"/>
                          <a:ea typeface="Calibri" panose="020F0502020204030204" pitchFamily="34" charset="0"/>
                          <a:cs typeface="Times New Roman" panose="02020603050405020304" pitchFamily="18" charset="0"/>
                        </a:rPr>
                        <m:t>2.4015</m:t>
                      </m:r>
                      <m:r>
                        <a:rPr lang="en-US" sz="1100">
                          <a:effectLst/>
                          <a:latin typeface="Cambria Math" panose="02040503050406030204" pitchFamily="18" charset="0"/>
                          <a:ea typeface="Calibri" panose="020F0502020204030204" pitchFamily="34" charset="0"/>
                          <a:cs typeface="Times New Roman" panose="02020603050405020304" pitchFamily="18" charset="0"/>
                        </a:rPr>
                        <m:t>,</m:t>
                      </m:r>
                      <m:r>
                        <a:rPr lang="en-US" sz="1100" i="1">
                          <a:effectLst/>
                          <a:latin typeface="Cambria Math" panose="02040503050406030204" pitchFamily="18" charset="0"/>
                          <a:ea typeface="Calibri" panose="020F0502020204030204" pitchFamily="34" charset="0"/>
                          <a:cs typeface="Times New Roman" panose="02020603050405020304" pitchFamily="18" charset="0"/>
                        </a:rPr>
                        <m:t> </m:t>
                      </m:r>
                      <m:sSub>
                        <m:sSubPr>
                          <m:ctrlPr>
                            <a:rPr lang="en-US" sz="11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100" i="1">
                              <a:effectLst/>
                              <a:latin typeface="Cambria Math" panose="02040503050406030204" pitchFamily="18" charset="0"/>
                              <a:ea typeface="Calibri" panose="020F0502020204030204" pitchFamily="34" charset="0"/>
                              <a:cs typeface="Times New Roman" panose="02020603050405020304" pitchFamily="18" charset="0"/>
                            </a:rPr>
                            <m:t>𝛼</m:t>
                          </m:r>
                        </m:e>
                        <m:sub>
                          <m:r>
                            <a:rPr lang="en-US" sz="1100" i="1">
                              <a:effectLst/>
                              <a:latin typeface="Cambria Math" panose="02040503050406030204" pitchFamily="18" charset="0"/>
                              <a:ea typeface="Calibri" panose="020F0502020204030204" pitchFamily="34" charset="0"/>
                              <a:cs typeface="Times New Roman" panose="02020603050405020304" pitchFamily="18" charset="0"/>
                            </a:rPr>
                            <m:t>1</m:t>
                          </m:r>
                        </m:sub>
                      </m:sSub>
                      <m:r>
                        <a:rPr lang="en-US" sz="1100">
                          <a:effectLst/>
                          <a:latin typeface="Cambria Math" panose="02040503050406030204" pitchFamily="18" charset="0"/>
                          <a:ea typeface="Calibri" panose="020F0502020204030204" pitchFamily="34" charset="0"/>
                          <a:cs typeface="Times New Roman" panose="02020603050405020304" pitchFamily="18" charset="0"/>
                        </a:rPr>
                        <m:t>=</m:t>
                      </m:r>
                      <m:r>
                        <a:rPr lang="en-US" sz="1100" i="1">
                          <a:effectLst/>
                          <a:latin typeface="Cambria Math" panose="02040503050406030204" pitchFamily="18" charset="0"/>
                          <a:ea typeface="Calibri" panose="020F0502020204030204" pitchFamily="34" charset="0"/>
                          <a:cs typeface="Times New Roman" panose="02020603050405020304" pitchFamily="18" charset="0"/>
                        </a:rPr>
                        <m:t>2.4015</m:t>
                      </m:r>
                    </m:oMath>
                  </m:oMathPara>
                </a14:m>
                <a:endParaRPr lang="en-US" sz="11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en-US" sz="1100" dirty="0"/>
              </a:p>
            </p:txBody>
          </p:sp>
        </mc:Choice>
        <mc:Fallback xmlns="">
          <p:sp>
            <p:nvSpPr>
              <p:cNvPr id="4" name="TextBox 3">
                <a:extLst>
                  <a:ext uri="{FF2B5EF4-FFF2-40B4-BE49-F238E27FC236}">
                    <a16:creationId xmlns:a16="http://schemas.microsoft.com/office/drawing/2014/main" id="{AD326C0D-7A84-5A4B-43F9-651768BFDFAD}"/>
                  </a:ext>
                </a:extLst>
              </p:cNvPr>
              <p:cNvSpPr txBox="1">
                <a:spLocks noRot="1" noChangeAspect="1" noMove="1" noResize="1" noEditPoints="1" noAdjustHandles="1" noChangeArrowheads="1" noChangeShapeType="1" noTextEdit="1"/>
              </p:cNvSpPr>
              <p:nvPr/>
            </p:nvSpPr>
            <p:spPr>
              <a:xfrm>
                <a:off x="1680756" y="714102"/>
                <a:ext cx="4214948" cy="3968522"/>
              </a:xfrm>
              <a:prstGeom prst="rect">
                <a:avLst/>
              </a:prstGeom>
              <a:blipFill>
                <a:blip r:embed="rId2"/>
                <a:stretch>
                  <a:fillRect t="-57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8" name="Table 7">
                <a:extLst>
                  <a:ext uri="{FF2B5EF4-FFF2-40B4-BE49-F238E27FC236}">
                    <a16:creationId xmlns:a16="http://schemas.microsoft.com/office/drawing/2014/main" id="{3431B802-B6B2-A857-D52A-09CCC7D56243}"/>
                  </a:ext>
                </a:extLst>
              </p:cNvPr>
              <p:cNvGraphicFramePr>
                <a:graphicFrameLocks noGrp="1"/>
              </p:cNvGraphicFramePr>
              <p:nvPr>
                <p:extLst>
                  <p:ext uri="{D42A27DB-BD31-4B8C-83A1-F6EECF244321}">
                    <p14:modId xmlns:p14="http://schemas.microsoft.com/office/powerpoint/2010/main" val="872606821"/>
                  </p:ext>
                </p:extLst>
              </p:nvPr>
            </p:nvGraphicFramePr>
            <p:xfrm>
              <a:off x="5381896" y="1895543"/>
              <a:ext cx="3422470" cy="2011680"/>
            </p:xfrm>
            <a:graphic>
              <a:graphicData uri="http://schemas.openxmlformats.org/drawingml/2006/table">
                <a:tbl>
                  <a:tblPr firstRow="1" bandRow="1" bandCol="1">
                    <a:tableStyleId>{CAAAB887-16D1-4126-A36C-5330455EE609}</a:tableStyleId>
                  </a:tblPr>
                  <a:tblGrid>
                    <a:gridCol w="1711235">
                      <a:extLst>
                        <a:ext uri="{9D8B030D-6E8A-4147-A177-3AD203B41FA5}">
                          <a16:colId xmlns:a16="http://schemas.microsoft.com/office/drawing/2014/main" val="2049558655"/>
                        </a:ext>
                      </a:extLst>
                    </a:gridCol>
                    <a:gridCol w="1711235">
                      <a:extLst>
                        <a:ext uri="{9D8B030D-6E8A-4147-A177-3AD203B41FA5}">
                          <a16:colId xmlns:a16="http://schemas.microsoft.com/office/drawing/2014/main" val="2671029981"/>
                        </a:ext>
                      </a:extLst>
                    </a:gridCol>
                  </a:tblGrid>
                  <a:tr h="0">
                    <a:tc>
                      <a:txBody>
                        <a:bodyPr/>
                        <a:lstStyle/>
                        <a:p>
                          <a:pPr marL="0" marR="0">
                            <a:spcBef>
                              <a:spcPts val="180"/>
                            </a:spcBef>
                            <a:spcAft>
                              <a:spcPts val="180"/>
                            </a:spcAft>
                          </a:pPr>
                          <a:r>
                            <a:rPr lang="en-US" sz="1200" dirty="0">
                              <a:effectLst/>
                              <a:latin typeface="Times New Roman" panose="02020603050405020304" pitchFamily="18" charset="0"/>
                              <a:cs typeface="Times New Roman" panose="02020603050405020304" pitchFamily="18" charset="0"/>
                            </a:rPr>
                            <a:t>Variable</a:t>
                          </a:r>
                          <a:endParaRPr lang="en-US" sz="1200" dirty="0">
                            <a:effectLst/>
                            <a:latin typeface="Times New Roman" panose="02020603050405020304" pitchFamily="18" charset="0"/>
                            <a:ea typeface="Aptos" panose="020B0004020202020204" pitchFamily="34" charset="0"/>
                            <a:cs typeface="Times New Roman" panose="02020603050405020304" pitchFamily="18" charset="0"/>
                          </a:endParaRPr>
                        </a:p>
                      </a:txBody>
                      <a:tcPr marL="68580" marR="68580" marT="0" marB="0" anchor="b">
                        <a:solidFill>
                          <a:schemeClr val="accent5">
                            <a:lumMod val="40000"/>
                            <a:lumOff val="60000"/>
                          </a:schemeClr>
                        </a:solidFill>
                      </a:tcPr>
                    </a:tc>
                    <a:tc>
                      <a:txBody>
                        <a:bodyPr/>
                        <a:lstStyle/>
                        <a:p>
                          <a:pPr marL="0" marR="0">
                            <a:spcBef>
                              <a:spcPts val="180"/>
                            </a:spcBef>
                            <a:spcAft>
                              <a:spcPts val="180"/>
                            </a:spcAft>
                          </a:pPr>
                          <a:r>
                            <a:rPr lang="en-US" sz="1200" dirty="0">
                              <a:effectLst/>
                              <a:latin typeface="Times New Roman" panose="02020603050405020304" pitchFamily="18" charset="0"/>
                              <a:cs typeface="Times New Roman" panose="02020603050405020304" pitchFamily="18" charset="0"/>
                            </a:rPr>
                            <a:t>Definition</a:t>
                          </a:r>
                          <a:endParaRPr lang="en-US" sz="1200" dirty="0">
                            <a:effectLst/>
                            <a:latin typeface="Times New Roman" panose="02020603050405020304" pitchFamily="18" charset="0"/>
                            <a:ea typeface="Aptos" panose="020B0004020202020204" pitchFamily="34" charset="0"/>
                            <a:cs typeface="Times New Roman" panose="02020603050405020304" pitchFamily="18" charset="0"/>
                          </a:endParaRPr>
                        </a:p>
                      </a:txBody>
                      <a:tcPr marL="68580" marR="68580" marT="0" marB="0" anchor="b">
                        <a:solidFill>
                          <a:schemeClr val="accent5">
                            <a:lumMod val="40000"/>
                            <a:lumOff val="60000"/>
                          </a:schemeClr>
                        </a:solidFill>
                      </a:tcPr>
                    </a:tc>
                    <a:extLst>
                      <a:ext uri="{0D108BD9-81ED-4DB2-BD59-A6C34878D82A}">
                        <a16:rowId xmlns:a16="http://schemas.microsoft.com/office/drawing/2014/main" val="364423541"/>
                      </a:ext>
                    </a:extLst>
                  </a:tr>
                  <a:tr h="0">
                    <a:tc>
                      <a:txBody>
                        <a:bodyPr/>
                        <a:lstStyle/>
                        <a:p>
                          <a:pPr marL="0" marR="0">
                            <a:spcBef>
                              <a:spcPts val="180"/>
                            </a:spcBef>
                            <a:spcAft>
                              <a:spcPts val="180"/>
                            </a:spcAft>
                          </a:pPr>
                          <a14:m>
                            <m:oMathPara xmlns:m="http://schemas.openxmlformats.org/officeDocument/2006/math">
                              <m:oMathParaPr>
                                <m:jc m:val="centerGroup"/>
                              </m:oMathParaPr>
                              <m:oMath xmlns:m="http://schemas.openxmlformats.org/officeDocument/2006/math">
                                <m:sSub>
                                  <m:sSubPr>
                                    <m:ctrlPr>
                                      <a:rPr lang="en-US" sz="1200" i="1">
                                        <a:effectLst/>
                                        <a:latin typeface="Cambria Math" panose="02040503050406030204" pitchFamily="18" charset="0"/>
                                      </a:rPr>
                                    </m:ctrlPr>
                                  </m:sSubPr>
                                  <m:e>
                                    <m:r>
                                      <a:rPr lang="en-US" sz="1200">
                                        <a:effectLst/>
                                        <a:latin typeface="Cambria Math" panose="02040503050406030204" pitchFamily="18" charset="0"/>
                                      </a:rPr>
                                      <m:t>𝛼</m:t>
                                    </m:r>
                                  </m:e>
                                  <m:sub>
                                    <m:r>
                                      <a:rPr lang="en-US" sz="1200">
                                        <a:effectLst/>
                                        <a:latin typeface="Cambria Math" panose="02040503050406030204" pitchFamily="18" charset="0"/>
                                      </a:rPr>
                                      <m:t>𝑖</m:t>
                                    </m:r>
                                  </m:sub>
                                </m:sSub>
                              </m:oMath>
                            </m:oMathPara>
                          </a14:m>
                          <a:endParaRPr lang="en-US" sz="1200">
                            <a:effectLst/>
                            <a:latin typeface="Times New Roman" panose="02020603050405020304" pitchFamily="18" charset="0"/>
                            <a:ea typeface="Aptos" panose="020B0004020202020204" pitchFamily="34" charset="0"/>
                            <a:cs typeface="Times New Roman" panose="02020603050405020304" pitchFamily="18" charset="0"/>
                          </a:endParaRPr>
                        </a:p>
                      </a:txBody>
                      <a:tcPr marL="68580" marR="68580" marT="0" marB="0"/>
                    </a:tc>
                    <a:tc>
                      <a:txBody>
                        <a:bodyPr/>
                        <a:lstStyle/>
                        <a:p>
                          <a:pPr marL="0" marR="0">
                            <a:spcBef>
                              <a:spcPts val="180"/>
                            </a:spcBef>
                            <a:spcAft>
                              <a:spcPts val="180"/>
                            </a:spcAft>
                          </a:pPr>
                          <a:r>
                            <a:rPr lang="en-US" sz="1200" dirty="0">
                              <a:effectLst/>
                              <a:latin typeface="Times New Roman" panose="02020603050405020304" pitchFamily="18" charset="0"/>
                              <a:cs typeface="Times New Roman" panose="02020603050405020304" pitchFamily="18" charset="0"/>
                            </a:rPr>
                            <a:t>Lagrange multipliers that determine support vectors.</a:t>
                          </a:r>
                          <a:endParaRPr lang="en-US" sz="1200" dirty="0">
                            <a:effectLst/>
                            <a:latin typeface="Times New Roman" panose="02020603050405020304" pitchFamily="18"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389373265"/>
                      </a:ext>
                    </a:extLst>
                  </a:tr>
                  <a:tr h="0">
                    <a:tc>
                      <a:txBody>
                        <a:bodyPr/>
                        <a:lstStyle/>
                        <a:p>
                          <a:pPr marL="0" marR="0">
                            <a:spcBef>
                              <a:spcPts val="180"/>
                            </a:spcBef>
                            <a:spcAft>
                              <a:spcPts val="180"/>
                            </a:spcAft>
                          </a:pPr>
                          <a14:m>
                            <m:oMathPara xmlns:m="http://schemas.openxmlformats.org/officeDocument/2006/math">
                              <m:oMathParaPr>
                                <m:jc m:val="centerGroup"/>
                              </m:oMathParaPr>
                              <m:oMath xmlns:m="http://schemas.openxmlformats.org/officeDocument/2006/math">
                                <m:sSub>
                                  <m:sSubPr>
                                    <m:ctrlPr>
                                      <a:rPr lang="en-US" sz="1200" i="1">
                                        <a:effectLst/>
                                        <a:latin typeface="Cambria Math" panose="02040503050406030204" pitchFamily="18" charset="0"/>
                                      </a:rPr>
                                    </m:ctrlPr>
                                  </m:sSubPr>
                                  <m:e>
                                    <m:r>
                                      <a:rPr lang="en-US" sz="1200">
                                        <a:effectLst/>
                                        <a:latin typeface="Cambria Math" panose="02040503050406030204" pitchFamily="18" charset="0"/>
                                      </a:rPr>
                                      <m:t>𝑦</m:t>
                                    </m:r>
                                  </m:e>
                                  <m:sub>
                                    <m:r>
                                      <a:rPr lang="en-US" sz="1200">
                                        <a:effectLst/>
                                        <a:latin typeface="Cambria Math" panose="02040503050406030204" pitchFamily="18" charset="0"/>
                                      </a:rPr>
                                      <m:t>𝑖</m:t>
                                    </m:r>
                                  </m:sub>
                                </m:sSub>
                                <m:r>
                                  <a:rPr lang="en-US" sz="1200">
                                    <a:effectLst/>
                                    <a:latin typeface="Cambria Math" panose="02040503050406030204" pitchFamily="18" charset="0"/>
                                  </a:rPr>
                                  <m:t>,</m:t>
                                </m:r>
                                <m:sSub>
                                  <m:sSubPr>
                                    <m:ctrlPr>
                                      <a:rPr lang="en-US" sz="1200" i="1">
                                        <a:effectLst/>
                                        <a:latin typeface="Cambria Math" panose="02040503050406030204" pitchFamily="18" charset="0"/>
                                      </a:rPr>
                                    </m:ctrlPr>
                                  </m:sSubPr>
                                  <m:e>
                                    <m:r>
                                      <a:rPr lang="en-US" sz="1200">
                                        <a:effectLst/>
                                        <a:latin typeface="Cambria Math" panose="02040503050406030204" pitchFamily="18" charset="0"/>
                                      </a:rPr>
                                      <m:t>𝑦</m:t>
                                    </m:r>
                                  </m:e>
                                  <m:sub>
                                    <m:r>
                                      <a:rPr lang="en-US" sz="1200">
                                        <a:effectLst/>
                                        <a:latin typeface="Cambria Math" panose="02040503050406030204" pitchFamily="18" charset="0"/>
                                      </a:rPr>
                                      <m:t>𝑗</m:t>
                                    </m:r>
                                  </m:sub>
                                </m:sSub>
                              </m:oMath>
                            </m:oMathPara>
                          </a14:m>
                          <a:endParaRPr lang="en-US" sz="1200" dirty="0">
                            <a:effectLst/>
                            <a:latin typeface="Times New Roman" panose="02020603050405020304" pitchFamily="18" charset="0"/>
                            <a:ea typeface="Aptos" panose="020B0004020202020204" pitchFamily="34" charset="0"/>
                            <a:cs typeface="Times New Roman" panose="02020603050405020304" pitchFamily="18" charset="0"/>
                          </a:endParaRPr>
                        </a:p>
                      </a:txBody>
                      <a:tcPr marL="68580" marR="68580" marT="0" marB="0"/>
                    </a:tc>
                    <a:tc>
                      <a:txBody>
                        <a:bodyPr/>
                        <a:lstStyle/>
                        <a:p>
                          <a:pPr marL="0" marR="0">
                            <a:spcBef>
                              <a:spcPts val="180"/>
                            </a:spcBef>
                            <a:spcAft>
                              <a:spcPts val="180"/>
                            </a:spcAft>
                          </a:pPr>
                          <a:r>
                            <a:rPr lang="en-US" sz="1200" dirty="0">
                              <a:effectLst/>
                              <a:latin typeface="Times New Roman" panose="02020603050405020304" pitchFamily="18" charset="0"/>
                              <a:cs typeface="Times New Roman" panose="02020603050405020304" pitchFamily="18" charset="0"/>
                            </a:rPr>
                            <a:t>Class labels of training samples, where </a:t>
                          </a:r>
                          <a14:m>
                            <m:oMath xmlns:m="http://schemas.openxmlformats.org/officeDocument/2006/math">
                              <m:r>
                                <a:rPr lang="en-US" sz="1200">
                                  <a:effectLst/>
                                  <a:latin typeface="Cambria Math" panose="02040503050406030204" pitchFamily="18" charset="0"/>
                                </a:rPr>
                                <m:t>𝑦</m:t>
                              </m:r>
                              <m:r>
                                <a:rPr lang="en-US" sz="1200">
                                  <a:effectLst/>
                                  <a:latin typeface="Cambria Math" panose="02040503050406030204" pitchFamily="18" charset="0"/>
                                </a:rPr>
                                <m:t>∈{−1,1}</m:t>
                              </m:r>
                            </m:oMath>
                          </a14:m>
                          <a:r>
                            <a:rPr lang="en-US" sz="1200" dirty="0">
                              <a:effectLst/>
                              <a:latin typeface="Times New Roman" panose="02020603050405020304" pitchFamily="18" charset="0"/>
                              <a:cs typeface="Times New Roman" panose="02020603050405020304" pitchFamily="18" charset="0"/>
                            </a:rPr>
                            <a:t>.</a:t>
                          </a:r>
                          <a:endParaRPr lang="en-US" sz="1200" dirty="0">
                            <a:effectLst/>
                            <a:latin typeface="Times New Roman" panose="02020603050405020304" pitchFamily="18"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345908824"/>
                      </a:ext>
                    </a:extLst>
                  </a:tr>
                  <a:tr h="0">
                    <a:tc>
                      <a:txBody>
                        <a:bodyPr/>
                        <a:lstStyle/>
                        <a:p>
                          <a:pPr marL="0" marR="0">
                            <a:spcBef>
                              <a:spcPts val="180"/>
                            </a:spcBef>
                            <a:spcAft>
                              <a:spcPts val="180"/>
                            </a:spcAft>
                          </a:pPr>
                          <a14:m>
                            <m:oMathPara xmlns:m="http://schemas.openxmlformats.org/officeDocument/2006/math">
                              <m:oMathParaPr>
                                <m:jc m:val="centerGroup"/>
                              </m:oMathParaPr>
                              <m:oMath xmlns:m="http://schemas.openxmlformats.org/officeDocument/2006/math">
                                <m:r>
                                  <a:rPr lang="en-US" sz="1200">
                                    <a:effectLst/>
                                    <a:latin typeface="Cambria Math" panose="02040503050406030204" pitchFamily="18" charset="0"/>
                                  </a:rPr>
                                  <m:t>𝐾</m:t>
                                </m:r>
                                <m:d>
                                  <m:dPr>
                                    <m:ctrlPr>
                                      <a:rPr lang="en-US" sz="1200" i="1">
                                        <a:effectLst/>
                                        <a:latin typeface="Cambria Math" panose="02040503050406030204" pitchFamily="18" charset="0"/>
                                      </a:rPr>
                                    </m:ctrlPr>
                                  </m:dPr>
                                  <m:e>
                                    <m:sSub>
                                      <m:sSubPr>
                                        <m:ctrlPr>
                                          <a:rPr lang="en-US" sz="1200" i="1">
                                            <a:effectLst/>
                                            <a:latin typeface="Cambria Math" panose="02040503050406030204" pitchFamily="18" charset="0"/>
                                          </a:rPr>
                                        </m:ctrlPr>
                                      </m:sSubPr>
                                      <m:e>
                                        <m:r>
                                          <a:rPr lang="en-US" sz="1200">
                                            <a:effectLst/>
                                            <a:latin typeface="Cambria Math" panose="02040503050406030204" pitchFamily="18" charset="0"/>
                                          </a:rPr>
                                          <m:t>𝑥</m:t>
                                        </m:r>
                                      </m:e>
                                      <m:sub>
                                        <m:r>
                                          <a:rPr lang="en-US" sz="1200">
                                            <a:effectLst/>
                                            <a:latin typeface="Cambria Math" panose="02040503050406030204" pitchFamily="18" charset="0"/>
                                          </a:rPr>
                                          <m:t>𝑖</m:t>
                                        </m:r>
                                      </m:sub>
                                    </m:sSub>
                                    <m:r>
                                      <a:rPr lang="en-US" sz="1200">
                                        <a:effectLst/>
                                        <a:latin typeface="Cambria Math" panose="02040503050406030204" pitchFamily="18" charset="0"/>
                                      </a:rPr>
                                      <m:t>,</m:t>
                                    </m:r>
                                    <m:sSub>
                                      <m:sSubPr>
                                        <m:ctrlPr>
                                          <a:rPr lang="en-US" sz="1200" i="1">
                                            <a:effectLst/>
                                            <a:latin typeface="Cambria Math" panose="02040503050406030204" pitchFamily="18" charset="0"/>
                                          </a:rPr>
                                        </m:ctrlPr>
                                      </m:sSubPr>
                                      <m:e>
                                        <m:r>
                                          <a:rPr lang="en-US" sz="1200">
                                            <a:effectLst/>
                                            <a:latin typeface="Cambria Math" panose="02040503050406030204" pitchFamily="18" charset="0"/>
                                          </a:rPr>
                                          <m:t>𝑥</m:t>
                                        </m:r>
                                      </m:e>
                                      <m:sub>
                                        <m:r>
                                          <a:rPr lang="en-US" sz="1200">
                                            <a:effectLst/>
                                            <a:latin typeface="Cambria Math" panose="02040503050406030204" pitchFamily="18" charset="0"/>
                                          </a:rPr>
                                          <m:t>𝑗</m:t>
                                        </m:r>
                                      </m:sub>
                                    </m:sSub>
                                  </m:e>
                                </m:d>
                              </m:oMath>
                            </m:oMathPara>
                          </a14:m>
                          <a:endParaRPr lang="en-US" sz="1200" dirty="0">
                            <a:effectLst/>
                            <a:latin typeface="Times New Roman" panose="02020603050405020304" pitchFamily="18" charset="0"/>
                            <a:ea typeface="Aptos" panose="020B0004020202020204" pitchFamily="34" charset="0"/>
                            <a:cs typeface="Times New Roman" panose="02020603050405020304" pitchFamily="18" charset="0"/>
                          </a:endParaRPr>
                        </a:p>
                      </a:txBody>
                      <a:tcPr marL="68580" marR="68580" marT="0" marB="0"/>
                    </a:tc>
                    <a:tc>
                      <a:txBody>
                        <a:bodyPr/>
                        <a:lstStyle/>
                        <a:p>
                          <a:pPr marL="0" marR="0">
                            <a:spcBef>
                              <a:spcPts val="180"/>
                            </a:spcBef>
                            <a:spcAft>
                              <a:spcPts val="180"/>
                            </a:spcAft>
                          </a:pPr>
                          <a:r>
                            <a:rPr lang="en-US" sz="1200" dirty="0">
                              <a:effectLst/>
                              <a:latin typeface="Times New Roman" panose="02020603050405020304" pitchFamily="18" charset="0"/>
                              <a:cs typeface="Times New Roman" panose="02020603050405020304" pitchFamily="18" charset="0"/>
                            </a:rPr>
                            <a:t>Kernel function value computed in Step 1.</a:t>
                          </a:r>
                          <a:endParaRPr lang="en-US" sz="1200" dirty="0">
                            <a:effectLst/>
                            <a:latin typeface="Times New Roman" panose="02020603050405020304" pitchFamily="18"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994371113"/>
                      </a:ext>
                    </a:extLst>
                  </a:tr>
                  <a:tr h="0">
                    <a:tc>
                      <a:txBody>
                        <a:bodyPr/>
                        <a:lstStyle/>
                        <a:p>
                          <a:pPr marL="0" marR="0">
                            <a:spcBef>
                              <a:spcPts val="180"/>
                            </a:spcBef>
                            <a:spcAft>
                              <a:spcPts val="180"/>
                            </a:spcAft>
                          </a:pPr>
                          <a14:m>
                            <m:oMathPara xmlns:m="http://schemas.openxmlformats.org/officeDocument/2006/math">
                              <m:oMathParaPr>
                                <m:jc m:val="centerGroup"/>
                              </m:oMathParaPr>
                              <m:oMath xmlns:m="http://schemas.openxmlformats.org/officeDocument/2006/math">
                                <m:r>
                                  <a:rPr lang="en-US" sz="1200">
                                    <a:effectLst/>
                                    <a:latin typeface="Cambria Math" panose="02040503050406030204" pitchFamily="18" charset="0"/>
                                  </a:rPr>
                                  <m:t>𝑁</m:t>
                                </m:r>
                              </m:oMath>
                            </m:oMathPara>
                          </a14:m>
                          <a:endParaRPr lang="en-US" sz="1200">
                            <a:effectLst/>
                            <a:latin typeface="Times New Roman" panose="02020603050405020304" pitchFamily="18" charset="0"/>
                            <a:ea typeface="Aptos" panose="020B0004020202020204" pitchFamily="34" charset="0"/>
                            <a:cs typeface="Times New Roman" panose="02020603050405020304" pitchFamily="18" charset="0"/>
                          </a:endParaRPr>
                        </a:p>
                      </a:txBody>
                      <a:tcPr marL="68580" marR="68580" marT="0" marB="0"/>
                    </a:tc>
                    <a:tc>
                      <a:txBody>
                        <a:bodyPr/>
                        <a:lstStyle/>
                        <a:p>
                          <a:pPr marL="0" marR="0">
                            <a:spcBef>
                              <a:spcPts val="180"/>
                            </a:spcBef>
                            <a:spcAft>
                              <a:spcPts val="180"/>
                            </a:spcAft>
                          </a:pPr>
                          <a:r>
                            <a:rPr lang="en-US" sz="1200" dirty="0">
                              <a:effectLst/>
                              <a:latin typeface="Times New Roman" panose="02020603050405020304" pitchFamily="18" charset="0"/>
                              <a:cs typeface="Times New Roman" panose="02020603050405020304" pitchFamily="18" charset="0"/>
                            </a:rPr>
                            <a:t>Total number of training samples.</a:t>
                          </a:r>
                          <a:endParaRPr lang="en-US" sz="1200" dirty="0">
                            <a:effectLst/>
                            <a:latin typeface="Times New Roman" panose="02020603050405020304" pitchFamily="18"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379652354"/>
                      </a:ext>
                    </a:extLst>
                  </a:tr>
                </a:tbl>
              </a:graphicData>
            </a:graphic>
          </p:graphicFrame>
        </mc:Choice>
        <mc:Fallback xmlns="">
          <p:graphicFrame>
            <p:nvGraphicFramePr>
              <p:cNvPr id="8" name="Table 7">
                <a:extLst>
                  <a:ext uri="{FF2B5EF4-FFF2-40B4-BE49-F238E27FC236}">
                    <a16:creationId xmlns:a16="http://schemas.microsoft.com/office/drawing/2014/main" id="{3431B802-B6B2-A857-D52A-09CCC7D56243}"/>
                  </a:ext>
                </a:extLst>
              </p:cNvPr>
              <p:cNvGraphicFramePr>
                <a:graphicFrameLocks noGrp="1"/>
              </p:cNvGraphicFramePr>
              <p:nvPr>
                <p:extLst>
                  <p:ext uri="{D42A27DB-BD31-4B8C-83A1-F6EECF244321}">
                    <p14:modId xmlns:p14="http://schemas.microsoft.com/office/powerpoint/2010/main" val="872606821"/>
                  </p:ext>
                </p:extLst>
              </p:nvPr>
            </p:nvGraphicFramePr>
            <p:xfrm>
              <a:off x="5381896" y="1895543"/>
              <a:ext cx="3422470" cy="2011680"/>
            </p:xfrm>
            <a:graphic>
              <a:graphicData uri="http://schemas.openxmlformats.org/drawingml/2006/table">
                <a:tbl>
                  <a:tblPr firstRow="1" bandRow="1" bandCol="1">
                    <a:tableStyleId>{CAAAB887-16D1-4126-A36C-5330455EE609}</a:tableStyleId>
                  </a:tblPr>
                  <a:tblGrid>
                    <a:gridCol w="1711235">
                      <a:extLst>
                        <a:ext uri="{9D8B030D-6E8A-4147-A177-3AD203B41FA5}">
                          <a16:colId xmlns:a16="http://schemas.microsoft.com/office/drawing/2014/main" val="2049558655"/>
                        </a:ext>
                      </a:extLst>
                    </a:gridCol>
                    <a:gridCol w="1711235">
                      <a:extLst>
                        <a:ext uri="{9D8B030D-6E8A-4147-A177-3AD203B41FA5}">
                          <a16:colId xmlns:a16="http://schemas.microsoft.com/office/drawing/2014/main" val="2671029981"/>
                        </a:ext>
                      </a:extLst>
                    </a:gridCol>
                  </a:tblGrid>
                  <a:tr h="182880">
                    <a:tc>
                      <a:txBody>
                        <a:bodyPr/>
                        <a:lstStyle/>
                        <a:p>
                          <a:pPr marL="0" marR="0">
                            <a:spcBef>
                              <a:spcPts val="180"/>
                            </a:spcBef>
                            <a:spcAft>
                              <a:spcPts val="180"/>
                            </a:spcAft>
                          </a:pPr>
                          <a:r>
                            <a:rPr lang="en-US" sz="1200" dirty="0">
                              <a:effectLst/>
                              <a:latin typeface="Times New Roman" panose="02020603050405020304" pitchFamily="18" charset="0"/>
                              <a:cs typeface="Times New Roman" panose="02020603050405020304" pitchFamily="18" charset="0"/>
                            </a:rPr>
                            <a:t>Variable</a:t>
                          </a:r>
                          <a:endParaRPr lang="en-US" sz="1200" dirty="0">
                            <a:effectLst/>
                            <a:latin typeface="Times New Roman" panose="02020603050405020304" pitchFamily="18" charset="0"/>
                            <a:ea typeface="Aptos" panose="020B0004020202020204" pitchFamily="34" charset="0"/>
                            <a:cs typeface="Times New Roman" panose="02020603050405020304" pitchFamily="18" charset="0"/>
                          </a:endParaRPr>
                        </a:p>
                      </a:txBody>
                      <a:tcPr marL="68580" marR="68580" marT="0" marB="0" anchor="b">
                        <a:solidFill>
                          <a:schemeClr val="accent5">
                            <a:lumMod val="40000"/>
                            <a:lumOff val="60000"/>
                          </a:schemeClr>
                        </a:solidFill>
                      </a:tcPr>
                    </a:tc>
                    <a:tc>
                      <a:txBody>
                        <a:bodyPr/>
                        <a:lstStyle/>
                        <a:p>
                          <a:pPr marL="0" marR="0">
                            <a:spcBef>
                              <a:spcPts val="180"/>
                            </a:spcBef>
                            <a:spcAft>
                              <a:spcPts val="180"/>
                            </a:spcAft>
                          </a:pPr>
                          <a:r>
                            <a:rPr lang="en-US" sz="1200" dirty="0">
                              <a:effectLst/>
                              <a:latin typeface="Times New Roman" panose="02020603050405020304" pitchFamily="18" charset="0"/>
                              <a:cs typeface="Times New Roman" panose="02020603050405020304" pitchFamily="18" charset="0"/>
                            </a:rPr>
                            <a:t>Definition</a:t>
                          </a:r>
                          <a:endParaRPr lang="en-US" sz="1200" dirty="0">
                            <a:effectLst/>
                            <a:latin typeface="Times New Roman" panose="02020603050405020304" pitchFamily="18" charset="0"/>
                            <a:ea typeface="Aptos" panose="020B0004020202020204" pitchFamily="34" charset="0"/>
                            <a:cs typeface="Times New Roman" panose="02020603050405020304" pitchFamily="18" charset="0"/>
                          </a:endParaRPr>
                        </a:p>
                      </a:txBody>
                      <a:tcPr marL="68580" marR="68580" marT="0" marB="0" anchor="b">
                        <a:solidFill>
                          <a:schemeClr val="accent5">
                            <a:lumMod val="40000"/>
                            <a:lumOff val="60000"/>
                          </a:schemeClr>
                        </a:solidFill>
                      </a:tcPr>
                    </a:tc>
                    <a:extLst>
                      <a:ext uri="{0D108BD9-81ED-4DB2-BD59-A6C34878D82A}">
                        <a16:rowId xmlns:a16="http://schemas.microsoft.com/office/drawing/2014/main" val="364423541"/>
                      </a:ext>
                    </a:extLst>
                  </a:tr>
                  <a:tr h="548640">
                    <a:tc>
                      <a:txBody>
                        <a:bodyPr/>
                        <a:lstStyle/>
                        <a:p>
                          <a:endParaRPr lang="en-US"/>
                        </a:p>
                      </a:txBody>
                      <a:tcPr marL="68580" marR="68580" marT="0" marB="0">
                        <a:blipFill>
                          <a:blip r:embed="rId3"/>
                          <a:stretch>
                            <a:fillRect t="-40909" r="-100000" b="-245455"/>
                          </a:stretch>
                        </a:blipFill>
                      </a:tcPr>
                    </a:tc>
                    <a:tc>
                      <a:txBody>
                        <a:bodyPr/>
                        <a:lstStyle/>
                        <a:p>
                          <a:pPr marL="0" marR="0">
                            <a:spcBef>
                              <a:spcPts val="180"/>
                            </a:spcBef>
                            <a:spcAft>
                              <a:spcPts val="180"/>
                            </a:spcAft>
                          </a:pPr>
                          <a:r>
                            <a:rPr lang="en-US" sz="1200" dirty="0">
                              <a:effectLst/>
                              <a:latin typeface="Times New Roman" panose="02020603050405020304" pitchFamily="18" charset="0"/>
                              <a:cs typeface="Times New Roman" panose="02020603050405020304" pitchFamily="18" charset="0"/>
                            </a:rPr>
                            <a:t>Lagrange multipliers that determine support vectors.</a:t>
                          </a:r>
                          <a:endParaRPr lang="en-US" sz="1200" dirty="0">
                            <a:effectLst/>
                            <a:latin typeface="Times New Roman" panose="02020603050405020304" pitchFamily="18"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389373265"/>
                      </a:ext>
                    </a:extLst>
                  </a:tr>
                  <a:tr h="548640">
                    <a:tc>
                      <a:txBody>
                        <a:bodyPr/>
                        <a:lstStyle/>
                        <a:p>
                          <a:endParaRPr lang="en-US"/>
                        </a:p>
                      </a:txBody>
                      <a:tcPr marL="68580" marR="68580" marT="0" marB="0">
                        <a:blipFill>
                          <a:blip r:embed="rId3"/>
                          <a:stretch>
                            <a:fillRect t="-144186" r="-100000" b="-151163"/>
                          </a:stretch>
                        </a:blipFill>
                      </a:tcPr>
                    </a:tc>
                    <a:tc>
                      <a:txBody>
                        <a:bodyPr/>
                        <a:lstStyle/>
                        <a:p>
                          <a:endParaRPr lang="en-US"/>
                        </a:p>
                      </a:txBody>
                      <a:tcPr marL="68580" marR="68580" marT="0" marB="0">
                        <a:blipFill>
                          <a:blip r:embed="rId3"/>
                          <a:stretch>
                            <a:fillRect l="-100741" t="-144186" r="-741" b="-151163"/>
                          </a:stretch>
                        </a:blipFill>
                      </a:tcPr>
                    </a:tc>
                    <a:extLst>
                      <a:ext uri="{0D108BD9-81ED-4DB2-BD59-A6C34878D82A}">
                        <a16:rowId xmlns:a16="http://schemas.microsoft.com/office/drawing/2014/main" val="1345908824"/>
                      </a:ext>
                    </a:extLst>
                  </a:tr>
                  <a:tr h="365760">
                    <a:tc>
                      <a:txBody>
                        <a:bodyPr/>
                        <a:lstStyle/>
                        <a:p>
                          <a:endParaRPr lang="en-US"/>
                        </a:p>
                      </a:txBody>
                      <a:tcPr marL="68580" marR="68580" marT="0" marB="0">
                        <a:blipFill>
                          <a:blip r:embed="rId3"/>
                          <a:stretch>
                            <a:fillRect t="-362069" r="-100000" b="-124138"/>
                          </a:stretch>
                        </a:blipFill>
                      </a:tcPr>
                    </a:tc>
                    <a:tc>
                      <a:txBody>
                        <a:bodyPr/>
                        <a:lstStyle/>
                        <a:p>
                          <a:pPr marL="0" marR="0">
                            <a:spcBef>
                              <a:spcPts val="180"/>
                            </a:spcBef>
                            <a:spcAft>
                              <a:spcPts val="180"/>
                            </a:spcAft>
                          </a:pPr>
                          <a:r>
                            <a:rPr lang="en-US" sz="1200" dirty="0">
                              <a:effectLst/>
                              <a:latin typeface="Times New Roman" panose="02020603050405020304" pitchFamily="18" charset="0"/>
                              <a:cs typeface="Times New Roman" panose="02020603050405020304" pitchFamily="18" charset="0"/>
                            </a:rPr>
                            <a:t>Kernel function value computed in Step 1.</a:t>
                          </a:r>
                          <a:endParaRPr lang="en-US" sz="1200" dirty="0">
                            <a:effectLst/>
                            <a:latin typeface="Times New Roman" panose="02020603050405020304" pitchFamily="18"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994371113"/>
                      </a:ext>
                    </a:extLst>
                  </a:tr>
                  <a:tr h="365760">
                    <a:tc>
                      <a:txBody>
                        <a:bodyPr/>
                        <a:lstStyle/>
                        <a:p>
                          <a:endParaRPr lang="en-US"/>
                        </a:p>
                      </a:txBody>
                      <a:tcPr marL="68580" marR="68580" marT="0" marB="0">
                        <a:blipFill>
                          <a:blip r:embed="rId3"/>
                          <a:stretch>
                            <a:fillRect t="-462069" r="-100000" b="-24138"/>
                          </a:stretch>
                        </a:blipFill>
                      </a:tcPr>
                    </a:tc>
                    <a:tc>
                      <a:txBody>
                        <a:bodyPr/>
                        <a:lstStyle/>
                        <a:p>
                          <a:pPr marL="0" marR="0">
                            <a:spcBef>
                              <a:spcPts val="180"/>
                            </a:spcBef>
                            <a:spcAft>
                              <a:spcPts val="180"/>
                            </a:spcAft>
                          </a:pPr>
                          <a:r>
                            <a:rPr lang="en-US" sz="1200" dirty="0">
                              <a:effectLst/>
                              <a:latin typeface="Times New Roman" panose="02020603050405020304" pitchFamily="18" charset="0"/>
                              <a:cs typeface="Times New Roman" panose="02020603050405020304" pitchFamily="18" charset="0"/>
                            </a:rPr>
                            <a:t>Total number of training samples.</a:t>
                          </a:r>
                          <a:endParaRPr lang="en-US" sz="1200" dirty="0">
                            <a:effectLst/>
                            <a:latin typeface="Times New Roman" panose="02020603050405020304" pitchFamily="18"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379652354"/>
                      </a:ext>
                    </a:extLst>
                  </a:tr>
                </a:tbl>
              </a:graphicData>
            </a:graphic>
          </p:graphicFrame>
        </mc:Fallback>
      </mc:AlternateContent>
    </p:spTree>
    <p:extLst>
      <p:ext uri="{BB962C8B-B14F-4D97-AF65-F5344CB8AC3E}">
        <p14:creationId xmlns:p14="http://schemas.microsoft.com/office/powerpoint/2010/main" val="301581424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DE2C8F-DF11-0513-0A7C-B6D2BB87232E}"/>
              </a:ext>
            </a:extLst>
          </p:cNvPr>
          <p:cNvSpPr>
            <a:spLocks noGrp="1"/>
          </p:cNvSpPr>
          <p:nvPr>
            <p:ph type="title"/>
          </p:nvPr>
        </p:nvSpPr>
        <p:spPr>
          <a:xfrm>
            <a:off x="457200" y="204900"/>
            <a:ext cx="8229600" cy="371400"/>
          </a:xfrm>
        </p:spPr>
        <p:txBody>
          <a:bodyPr>
            <a:normAutofit fontScale="90000"/>
          </a:bodyPr>
          <a:lstStyle/>
          <a:p>
            <a:r>
              <a:rPr lang="en-US" dirty="0"/>
              <a:t>SVM Implementation</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AD326C0D-7A84-5A4B-43F9-651768BFDFAD}"/>
                  </a:ext>
                </a:extLst>
              </p:cNvPr>
              <p:cNvSpPr txBox="1"/>
              <p:nvPr/>
            </p:nvSpPr>
            <p:spPr>
              <a:xfrm>
                <a:off x="1149532" y="1132114"/>
                <a:ext cx="4389119" cy="3192092"/>
              </a:xfrm>
              <a:prstGeom prst="rect">
                <a:avLst/>
              </a:prstGeom>
              <a:noFill/>
            </p:spPr>
            <p:txBody>
              <a:bodyPr wrap="square" rtlCol="0">
                <a:spAutoFit/>
              </a:bodyPr>
              <a:lstStyle/>
              <a:p>
                <a:pPr>
                  <a:spcBef>
                    <a:spcPts val="900"/>
                  </a:spcBef>
                  <a:spcAft>
                    <a:spcPts val="900"/>
                  </a:spcAft>
                </a:pPr>
                <a:r>
                  <a:rPr lang="en-US" sz="1100" dirty="0">
                    <a:latin typeface="Times New Roman" panose="02020603050405020304" pitchFamily="18" charset="0"/>
                    <a:ea typeface="Calibri" panose="020F0502020204030204" pitchFamily="34" charset="0"/>
                    <a:cs typeface="Times New Roman" panose="02020603050405020304" pitchFamily="18" charset="0"/>
                  </a:rPr>
                  <a:t>The weight vector is computed as:</a:t>
                </a:r>
              </a:p>
              <a:p>
                <a:pPr>
                  <a:spcBef>
                    <a:spcPts val="900"/>
                  </a:spcBef>
                  <a:spcAft>
                    <a:spcPts val="900"/>
                  </a:spcAft>
                </a:pPr>
                <a14:m>
                  <m:oMathPara xmlns:m="http://schemas.openxmlformats.org/officeDocument/2006/math">
                    <m:oMathParaPr>
                      <m:jc m:val="centerGroup"/>
                    </m:oMathParaPr>
                    <m:oMath xmlns:m="http://schemas.openxmlformats.org/officeDocument/2006/math">
                      <m:r>
                        <a:rPr lang="en-US" sz="1100" i="1">
                          <a:latin typeface="Cambria Math" panose="02040503050406030204" pitchFamily="18" charset="0"/>
                          <a:ea typeface="Calibri" panose="020F0502020204030204" pitchFamily="34" charset="0"/>
                          <a:cs typeface="Times New Roman" panose="02020603050405020304" pitchFamily="18" charset="0"/>
                        </a:rPr>
                        <m:t>𝑤</m:t>
                      </m:r>
                      <m:r>
                        <a:rPr lang="en-US" sz="1100">
                          <a:latin typeface="Cambria Math" panose="02040503050406030204" pitchFamily="18" charset="0"/>
                          <a:ea typeface="Calibri" panose="020F0502020204030204" pitchFamily="34" charset="0"/>
                          <a:cs typeface="Times New Roman" panose="02020603050405020304" pitchFamily="18" charset="0"/>
                        </a:rPr>
                        <m:t>=</m:t>
                      </m:r>
                      <m:nary>
                        <m:naryPr>
                          <m:chr m:val="∑"/>
                          <m:limLoc m:val="undOvr"/>
                          <m:ctrlPr>
                            <a:rPr lang="en-US" sz="1100" i="1">
                              <a:latin typeface="Cambria Math" panose="02040503050406030204" pitchFamily="18" charset="0"/>
                              <a:ea typeface="Calibri" panose="020F0502020204030204" pitchFamily="34" charset="0"/>
                              <a:cs typeface="Times New Roman" panose="02020603050405020304" pitchFamily="18" charset="0"/>
                            </a:rPr>
                          </m:ctrlPr>
                        </m:naryPr>
                        <m:sub>
                          <m:r>
                            <a:rPr lang="en-US" sz="1100" i="1">
                              <a:latin typeface="Cambria Math" panose="02040503050406030204" pitchFamily="18" charset="0"/>
                              <a:ea typeface="Calibri" panose="020F0502020204030204" pitchFamily="34" charset="0"/>
                              <a:cs typeface="Times New Roman" panose="02020603050405020304" pitchFamily="18" charset="0"/>
                            </a:rPr>
                            <m:t>𝑖</m:t>
                          </m:r>
                          <m:r>
                            <a:rPr lang="en-US" sz="1100">
                              <a:latin typeface="Cambria Math" panose="02040503050406030204" pitchFamily="18" charset="0"/>
                              <a:ea typeface="Calibri" panose="020F0502020204030204" pitchFamily="34" charset="0"/>
                              <a:cs typeface="Times New Roman" panose="02020603050405020304" pitchFamily="18" charset="0"/>
                            </a:rPr>
                            <m:t>=</m:t>
                          </m:r>
                          <m:r>
                            <a:rPr lang="en-US" sz="1100" i="1">
                              <a:latin typeface="Cambria Math" panose="02040503050406030204" pitchFamily="18" charset="0"/>
                              <a:ea typeface="Calibri" panose="020F0502020204030204" pitchFamily="34" charset="0"/>
                              <a:cs typeface="Times New Roman" panose="02020603050405020304" pitchFamily="18" charset="0"/>
                            </a:rPr>
                            <m:t>1</m:t>
                          </m:r>
                        </m:sub>
                        <m:sup>
                          <m:r>
                            <a:rPr lang="en-US" sz="1100" i="1">
                              <a:latin typeface="Cambria Math" panose="02040503050406030204" pitchFamily="18" charset="0"/>
                              <a:ea typeface="Calibri" panose="020F0502020204030204" pitchFamily="34" charset="0"/>
                              <a:cs typeface="Times New Roman" panose="02020603050405020304" pitchFamily="18" charset="0"/>
                            </a:rPr>
                            <m:t>𝑁</m:t>
                          </m:r>
                        </m:sup>
                        <m:e>
                          <m:sSub>
                            <m:sSubPr>
                              <m:ctrlPr>
                                <a:rPr lang="en-US" sz="1100" i="1">
                                  <a:latin typeface="Cambria Math" panose="02040503050406030204" pitchFamily="18" charset="0"/>
                                  <a:ea typeface="Calibri" panose="020F0502020204030204" pitchFamily="34" charset="0"/>
                                  <a:cs typeface="Times New Roman" panose="02020603050405020304" pitchFamily="18" charset="0"/>
                                </a:rPr>
                              </m:ctrlPr>
                            </m:sSubPr>
                            <m:e>
                              <m:r>
                                <a:rPr lang="en-US" sz="1100" i="1">
                                  <a:latin typeface="Cambria Math" panose="02040503050406030204" pitchFamily="18" charset="0"/>
                                  <a:ea typeface="Calibri" panose="020F0502020204030204" pitchFamily="34" charset="0"/>
                                  <a:cs typeface="Times New Roman" panose="02020603050405020304" pitchFamily="18" charset="0"/>
                                </a:rPr>
                                <m:t>𝛼</m:t>
                              </m:r>
                            </m:e>
                            <m:sub>
                              <m:r>
                                <a:rPr lang="en-US" sz="1100" i="1">
                                  <a:latin typeface="Cambria Math" panose="02040503050406030204" pitchFamily="18" charset="0"/>
                                  <a:ea typeface="Calibri" panose="020F0502020204030204" pitchFamily="34" charset="0"/>
                                  <a:cs typeface="Times New Roman" panose="02020603050405020304" pitchFamily="18" charset="0"/>
                                </a:rPr>
                                <m:t>𝑖</m:t>
                              </m:r>
                            </m:sub>
                          </m:sSub>
                        </m:e>
                      </m:nary>
                      <m:sSub>
                        <m:sSubPr>
                          <m:ctrlPr>
                            <a:rPr lang="en-US" sz="1100" i="1">
                              <a:latin typeface="Cambria Math" panose="02040503050406030204" pitchFamily="18" charset="0"/>
                              <a:ea typeface="Calibri" panose="020F0502020204030204" pitchFamily="34" charset="0"/>
                              <a:cs typeface="Times New Roman" panose="02020603050405020304" pitchFamily="18" charset="0"/>
                            </a:rPr>
                          </m:ctrlPr>
                        </m:sSubPr>
                        <m:e>
                          <m:r>
                            <a:rPr lang="en-US" sz="1100" i="1">
                              <a:latin typeface="Cambria Math" panose="02040503050406030204" pitchFamily="18" charset="0"/>
                              <a:ea typeface="Calibri" panose="020F0502020204030204" pitchFamily="34" charset="0"/>
                              <a:cs typeface="Times New Roman" panose="02020603050405020304" pitchFamily="18" charset="0"/>
                            </a:rPr>
                            <m:t>𝑦</m:t>
                          </m:r>
                        </m:e>
                        <m:sub>
                          <m:r>
                            <a:rPr lang="en-US" sz="1100" i="1">
                              <a:latin typeface="Cambria Math" panose="02040503050406030204" pitchFamily="18" charset="0"/>
                              <a:ea typeface="Calibri" panose="020F0502020204030204" pitchFamily="34" charset="0"/>
                              <a:cs typeface="Times New Roman" panose="02020603050405020304" pitchFamily="18" charset="0"/>
                            </a:rPr>
                            <m:t>𝑖</m:t>
                          </m:r>
                        </m:sub>
                      </m:sSub>
                      <m:sSub>
                        <m:sSubPr>
                          <m:ctrlPr>
                            <a:rPr lang="en-US" sz="1100" i="1">
                              <a:latin typeface="Cambria Math" panose="02040503050406030204" pitchFamily="18" charset="0"/>
                              <a:ea typeface="Calibri" panose="020F0502020204030204" pitchFamily="34" charset="0"/>
                              <a:cs typeface="Times New Roman" panose="02020603050405020304" pitchFamily="18" charset="0"/>
                            </a:rPr>
                          </m:ctrlPr>
                        </m:sSubPr>
                        <m:e>
                          <m:r>
                            <a:rPr lang="en-US" sz="1100" i="1">
                              <a:latin typeface="Cambria Math" panose="02040503050406030204" pitchFamily="18" charset="0"/>
                              <a:ea typeface="Calibri" panose="020F0502020204030204" pitchFamily="34" charset="0"/>
                              <a:cs typeface="Times New Roman" panose="02020603050405020304" pitchFamily="18" charset="0"/>
                            </a:rPr>
                            <m:t>𝑥</m:t>
                          </m:r>
                        </m:e>
                        <m:sub>
                          <m:r>
                            <a:rPr lang="en-US" sz="1100" i="1">
                              <a:latin typeface="Cambria Math" panose="02040503050406030204" pitchFamily="18" charset="0"/>
                              <a:ea typeface="Calibri" panose="020F0502020204030204" pitchFamily="34" charset="0"/>
                              <a:cs typeface="Times New Roman" panose="02020603050405020304" pitchFamily="18" charset="0"/>
                            </a:rPr>
                            <m:t>𝑖</m:t>
                          </m:r>
                        </m:sub>
                      </m:sSub>
                    </m:oMath>
                  </m:oMathPara>
                </a14:m>
                <a:endParaRPr lang="en-US" sz="1100" dirty="0">
                  <a:latin typeface="Times New Roman" panose="02020603050405020304" pitchFamily="18" charset="0"/>
                  <a:ea typeface="Calibri" panose="020F0502020204030204" pitchFamily="34" charset="0"/>
                  <a:cs typeface="Times New Roman" panose="02020603050405020304" pitchFamily="18" charset="0"/>
                </a:endParaRPr>
              </a:p>
              <a:p>
                <a:pPr>
                  <a:spcBef>
                    <a:spcPts val="900"/>
                  </a:spcBef>
                  <a:spcAft>
                    <a:spcPts val="900"/>
                  </a:spcAft>
                </a:pPr>
                <a:r>
                  <a:rPr lang="en-US" sz="1100" dirty="0">
                    <a:latin typeface="Times New Roman" panose="02020603050405020304" pitchFamily="18" charset="0"/>
                    <a:ea typeface="Calibri" panose="020F0502020204030204" pitchFamily="34" charset="0"/>
                    <a:cs typeface="Times New Roman" panose="02020603050405020304" pitchFamily="18" charset="0"/>
                  </a:rPr>
                  <a:t>Substituting the values:</a:t>
                </a:r>
              </a:p>
              <a:p>
                <a:pPr>
                  <a:spcBef>
                    <a:spcPts val="900"/>
                  </a:spcBef>
                  <a:spcAft>
                    <a:spcPts val="900"/>
                  </a:spcAft>
                </a:pPr>
                <a14:m>
                  <m:oMathPara xmlns:m="http://schemas.openxmlformats.org/officeDocument/2006/math">
                    <m:oMathParaPr>
                      <m:jc m:val="centerGroup"/>
                    </m:oMathParaPr>
                    <m:oMath xmlns:m="http://schemas.openxmlformats.org/officeDocument/2006/math">
                      <m:r>
                        <a:rPr lang="en-US" sz="1100" i="1">
                          <a:latin typeface="Cambria Math" panose="02040503050406030204" pitchFamily="18" charset="0"/>
                          <a:ea typeface="Calibri" panose="020F0502020204030204" pitchFamily="34" charset="0"/>
                          <a:cs typeface="Times New Roman" panose="02020603050405020304" pitchFamily="18" charset="0"/>
                        </a:rPr>
                        <m:t>𝑤</m:t>
                      </m:r>
                      <m:r>
                        <a:rPr lang="en-US" sz="1100">
                          <a:latin typeface="Cambria Math" panose="02040503050406030204" pitchFamily="18" charset="0"/>
                          <a:ea typeface="Calibri" panose="020F0502020204030204" pitchFamily="34" charset="0"/>
                          <a:cs typeface="Times New Roman" panose="02020603050405020304" pitchFamily="18" charset="0"/>
                        </a:rPr>
                        <m:t>=</m:t>
                      </m:r>
                      <m:d>
                        <m:dPr>
                          <m:ctrlPr>
                            <a:rPr lang="en-US" sz="1100" i="1">
                              <a:latin typeface="Cambria Math" panose="02040503050406030204" pitchFamily="18" charset="0"/>
                              <a:ea typeface="Calibri" panose="020F0502020204030204" pitchFamily="34" charset="0"/>
                              <a:cs typeface="Times New Roman" panose="02020603050405020304" pitchFamily="18" charset="0"/>
                            </a:rPr>
                          </m:ctrlPr>
                        </m:dPr>
                        <m:e>
                          <m:r>
                            <a:rPr lang="en-US" sz="1100" i="1">
                              <a:latin typeface="Cambria Math" panose="02040503050406030204" pitchFamily="18" charset="0"/>
                              <a:ea typeface="Calibri" panose="020F0502020204030204" pitchFamily="34" charset="0"/>
                              <a:cs typeface="Times New Roman" panose="02020603050405020304" pitchFamily="18" charset="0"/>
                            </a:rPr>
                            <m:t>2.4015</m:t>
                          </m:r>
                        </m:e>
                      </m:d>
                      <m:d>
                        <m:dPr>
                          <m:ctrlPr>
                            <a:rPr lang="en-US" sz="1100" i="1">
                              <a:latin typeface="Cambria Math" panose="02040503050406030204" pitchFamily="18" charset="0"/>
                              <a:ea typeface="Calibri" panose="020F0502020204030204" pitchFamily="34" charset="0"/>
                              <a:cs typeface="Times New Roman" panose="02020603050405020304" pitchFamily="18" charset="0"/>
                            </a:rPr>
                          </m:ctrlPr>
                        </m:dPr>
                        <m:e>
                          <m:r>
                            <a:rPr lang="en-US" sz="1100" i="1">
                              <a:latin typeface="Cambria Math" panose="02040503050406030204" pitchFamily="18" charset="0"/>
                              <a:ea typeface="Calibri" panose="020F0502020204030204" pitchFamily="34" charset="0"/>
                              <a:cs typeface="Times New Roman" panose="02020603050405020304" pitchFamily="18" charset="0"/>
                            </a:rPr>
                            <m:t>1</m:t>
                          </m:r>
                        </m:e>
                      </m:d>
                      <m:d>
                        <m:dPr>
                          <m:ctrlPr>
                            <a:rPr lang="en-US" sz="1100" i="1">
                              <a:latin typeface="Cambria Math" panose="02040503050406030204" pitchFamily="18" charset="0"/>
                              <a:ea typeface="Calibri" panose="020F0502020204030204" pitchFamily="34" charset="0"/>
                              <a:cs typeface="Times New Roman" panose="02020603050405020304" pitchFamily="18" charset="0"/>
                            </a:rPr>
                          </m:ctrlPr>
                        </m:dPr>
                        <m:e>
                          <m:r>
                            <a:rPr lang="en-US" sz="1100">
                              <a:latin typeface="Cambria Math" panose="02040503050406030204" pitchFamily="18" charset="0"/>
                              <a:ea typeface="Calibri" panose="020F0502020204030204" pitchFamily="34" charset="0"/>
                              <a:cs typeface="Times New Roman" panose="02020603050405020304" pitchFamily="18" charset="0"/>
                            </a:rPr>
                            <m:t>[</m:t>
                          </m:r>
                          <m:r>
                            <a:rPr lang="en-US" sz="1100" i="1">
                              <a:latin typeface="Cambria Math" panose="02040503050406030204" pitchFamily="18" charset="0"/>
                              <a:ea typeface="Calibri" panose="020F0502020204030204" pitchFamily="34" charset="0"/>
                              <a:cs typeface="Times New Roman" panose="02020603050405020304" pitchFamily="18" charset="0"/>
                            </a:rPr>
                            <m:t>0.63</m:t>
                          </m:r>
                          <m:r>
                            <a:rPr lang="en-US" sz="1100">
                              <a:latin typeface="Cambria Math" panose="02040503050406030204" pitchFamily="18" charset="0"/>
                              <a:ea typeface="Calibri" panose="020F0502020204030204" pitchFamily="34" charset="0"/>
                              <a:cs typeface="Times New Roman" panose="02020603050405020304" pitchFamily="18" charset="0"/>
                            </a:rPr>
                            <m:t>,</m:t>
                          </m:r>
                          <m:r>
                            <a:rPr lang="en-US" sz="1100" i="1">
                              <a:latin typeface="Cambria Math" panose="02040503050406030204" pitchFamily="18" charset="0"/>
                              <a:ea typeface="Calibri" panose="020F0502020204030204" pitchFamily="34" charset="0"/>
                              <a:cs typeface="Times New Roman" panose="02020603050405020304" pitchFamily="18" charset="0"/>
                            </a:rPr>
                            <m:t>−1.38</m:t>
                          </m:r>
                          <m:r>
                            <a:rPr lang="en-US" sz="1100">
                              <a:latin typeface="Cambria Math" panose="02040503050406030204" pitchFamily="18" charset="0"/>
                              <a:ea typeface="Calibri" panose="020F0502020204030204" pitchFamily="34" charset="0"/>
                              <a:cs typeface="Times New Roman" panose="02020603050405020304" pitchFamily="18" charset="0"/>
                            </a:rPr>
                            <m:t>]</m:t>
                          </m:r>
                        </m:e>
                      </m:d>
                      <m:r>
                        <a:rPr lang="en-US" sz="1100">
                          <a:latin typeface="Cambria Math" panose="02040503050406030204" pitchFamily="18" charset="0"/>
                          <a:ea typeface="Calibri" panose="020F0502020204030204" pitchFamily="34" charset="0"/>
                          <a:cs typeface="Times New Roman" panose="02020603050405020304" pitchFamily="18" charset="0"/>
                        </a:rPr>
                        <m:t>+</m:t>
                      </m:r>
                      <m:d>
                        <m:dPr>
                          <m:ctrlPr>
                            <a:rPr lang="en-US" sz="1100" i="1">
                              <a:latin typeface="Cambria Math" panose="02040503050406030204" pitchFamily="18" charset="0"/>
                              <a:ea typeface="Calibri" panose="020F0502020204030204" pitchFamily="34" charset="0"/>
                              <a:cs typeface="Times New Roman" panose="02020603050405020304" pitchFamily="18" charset="0"/>
                            </a:rPr>
                          </m:ctrlPr>
                        </m:dPr>
                        <m:e>
                          <m:r>
                            <a:rPr lang="en-US" sz="1100" i="1">
                              <a:latin typeface="Cambria Math" panose="02040503050406030204" pitchFamily="18" charset="0"/>
                              <a:ea typeface="Calibri" panose="020F0502020204030204" pitchFamily="34" charset="0"/>
                              <a:cs typeface="Times New Roman" panose="02020603050405020304" pitchFamily="18" charset="0"/>
                            </a:rPr>
                            <m:t>2.4015</m:t>
                          </m:r>
                        </m:e>
                      </m:d>
                      <m:d>
                        <m:dPr>
                          <m:ctrlPr>
                            <a:rPr lang="en-US" sz="1100" i="1">
                              <a:latin typeface="Cambria Math" panose="02040503050406030204" pitchFamily="18" charset="0"/>
                              <a:ea typeface="Calibri" panose="020F0502020204030204" pitchFamily="34" charset="0"/>
                              <a:cs typeface="Times New Roman" panose="02020603050405020304" pitchFamily="18" charset="0"/>
                            </a:rPr>
                          </m:ctrlPr>
                        </m:dPr>
                        <m:e>
                          <m:r>
                            <a:rPr lang="en-US" sz="1100" i="1">
                              <a:latin typeface="Cambria Math" panose="02040503050406030204" pitchFamily="18" charset="0"/>
                              <a:ea typeface="Calibri" panose="020F0502020204030204" pitchFamily="34" charset="0"/>
                              <a:cs typeface="Times New Roman" panose="02020603050405020304" pitchFamily="18" charset="0"/>
                            </a:rPr>
                            <m:t>−1</m:t>
                          </m:r>
                        </m:e>
                      </m:d>
                      <m:d>
                        <m:dPr>
                          <m:ctrlPr>
                            <a:rPr lang="en-US" sz="1100" i="1">
                              <a:latin typeface="Cambria Math" panose="02040503050406030204" pitchFamily="18" charset="0"/>
                              <a:ea typeface="Calibri" panose="020F0502020204030204" pitchFamily="34" charset="0"/>
                              <a:cs typeface="Times New Roman" panose="02020603050405020304" pitchFamily="18" charset="0"/>
                            </a:rPr>
                          </m:ctrlPr>
                        </m:dPr>
                        <m:e>
                          <m:r>
                            <a:rPr lang="en-US" sz="1100">
                              <a:latin typeface="Cambria Math" panose="02040503050406030204" pitchFamily="18" charset="0"/>
                              <a:ea typeface="Calibri" panose="020F0502020204030204" pitchFamily="34" charset="0"/>
                              <a:cs typeface="Times New Roman" panose="02020603050405020304" pitchFamily="18" charset="0"/>
                            </a:rPr>
                            <m:t>[</m:t>
                          </m:r>
                          <m:r>
                            <a:rPr lang="en-US" sz="1100" i="1">
                              <a:latin typeface="Cambria Math" panose="02040503050406030204" pitchFamily="18" charset="0"/>
                              <a:ea typeface="Calibri" panose="020F0502020204030204" pitchFamily="34" charset="0"/>
                              <a:cs typeface="Times New Roman" panose="02020603050405020304" pitchFamily="18" charset="0"/>
                            </a:rPr>
                            <m:t>0.94</m:t>
                          </m:r>
                          <m:r>
                            <a:rPr lang="en-US" sz="1100">
                              <a:latin typeface="Cambria Math" panose="02040503050406030204" pitchFamily="18" charset="0"/>
                              <a:ea typeface="Calibri" panose="020F0502020204030204" pitchFamily="34" charset="0"/>
                              <a:cs typeface="Times New Roman" panose="02020603050405020304" pitchFamily="18" charset="0"/>
                            </a:rPr>
                            <m:t>,</m:t>
                          </m:r>
                          <m:r>
                            <a:rPr lang="en-US" sz="1100" i="1">
                              <a:latin typeface="Cambria Math" panose="02040503050406030204" pitchFamily="18" charset="0"/>
                              <a:ea typeface="Calibri" panose="020F0502020204030204" pitchFamily="34" charset="0"/>
                              <a:cs typeface="Times New Roman" panose="02020603050405020304" pitchFamily="18" charset="0"/>
                            </a:rPr>
                            <m:t>0.92</m:t>
                          </m:r>
                          <m:r>
                            <a:rPr lang="en-US" sz="1100">
                              <a:latin typeface="Cambria Math" panose="02040503050406030204" pitchFamily="18" charset="0"/>
                              <a:ea typeface="Calibri" panose="020F0502020204030204" pitchFamily="34" charset="0"/>
                              <a:cs typeface="Times New Roman" panose="02020603050405020304" pitchFamily="18" charset="0"/>
                            </a:rPr>
                            <m:t>]</m:t>
                          </m:r>
                        </m:e>
                      </m:d>
                    </m:oMath>
                  </m:oMathPara>
                </a14:m>
                <a:endParaRPr lang="en-US" sz="1100" dirty="0">
                  <a:latin typeface="Times New Roman" panose="02020603050405020304" pitchFamily="18" charset="0"/>
                  <a:ea typeface="Calibri" panose="020F0502020204030204" pitchFamily="34" charset="0"/>
                  <a:cs typeface="Times New Roman" panose="02020603050405020304" pitchFamily="18" charset="0"/>
                </a:endParaRPr>
              </a:p>
              <a:p>
                <a:pPr>
                  <a:spcBef>
                    <a:spcPts val="900"/>
                  </a:spcBef>
                  <a:spcAft>
                    <a:spcPts val="900"/>
                  </a:spcAft>
                </a:pPr>
                <a14:m>
                  <m:oMathPara xmlns:m="http://schemas.openxmlformats.org/officeDocument/2006/math">
                    <m:oMathParaPr>
                      <m:jc m:val="centerGroup"/>
                    </m:oMathParaPr>
                    <m:oMath xmlns:m="http://schemas.openxmlformats.org/officeDocument/2006/math">
                      <m:r>
                        <a:rPr lang="en-US" sz="1100" i="1">
                          <a:latin typeface="Cambria Math" panose="02040503050406030204" pitchFamily="18" charset="0"/>
                          <a:ea typeface="Calibri" panose="020F0502020204030204" pitchFamily="34" charset="0"/>
                          <a:cs typeface="Times New Roman" panose="02020603050405020304" pitchFamily="18" charset="0"/>
                        </a:rPr>
                        <m:t>𝑤</m:t>
                      </m:r>
                      <m:r>
                        <a:rPr lang="en-US" sz="1100">
                          <a:latin typeface="Cambria Math" panose="02040503050406030204" pitchFamily="18" charset="0"/>
                          <a:ea typeface="Calibri" panose="020F0502020204030204" pitchFamily="34" charset="0"/>
                          <a:cs typeface="Times New Roman" panose="02020603050405020304" pitchFamily="18" charset="0"/>
                        </a:rPr>
                        <m:t>=[</m:t>
                      </m:r>
                      <m:r>
                        <a:rPr lang="en-US" sz="1100" i="1">
                          <a:latin typeface="Cambria Math" panose="02040503050406030204" pitchFamily="18" charset="0"/>
                          <a:ea typeface="Calibri" panose="020F0502020204030204" pitchFamily="34" charset="0"/>
                          <a:cs typeface="Times New Roman" panose="02020603050405020304" pitchFamily="18" charset="0"/>
                        </a:rPr>
                        <m:t>1.5129</m:t>
                      </m:r>
                      <m:r>
                        <a:rPr lang="en-US" sz="1100">
                          <a:latin typeface="Cambria Math" panose="02040503050406030204" pitchFamily="18" charset="0"/>
                          <a:ea typeface="Calibri" panose="020F0502020204030204" pitchFamily="34" charset="0"/>
                          <a:cs typeface="Times New Roman" panose="02020603050405020304" pitchFamily="18" charset="0"/>
                        </a:rPr>
                        <m:t>,</m:t>
                      </m:r>
                      <m:r>
                        <a:rPr lang="en-US" sz="1100" i="1">
                          <a:latin typeface="Cambria Math" panose="02040503050406030204" pitchFamily="18" charset="0"/>
                          <a:ea typeface="Calibri" panose="020F0502020204030204" pitchFamily="34" charset="0"/>
                          <a:cs typeface="Times New Roman" panose="02020603050405020304" pitchFamily="18" charset="0"/>
                        </a:rPr>
                        <m:t>−3.3141</m:t>
                      </m:r>
                      <m:r>
                        <a:rPr lang="en-US" sz="1100">
                          <a:latin typeface="Cambria Math" panose="02040503050406030204" pitchFamily="18" charset="0"/>
                          <a:ea typeface="Calibri" panose="020F0502020204030204" pitchFamily="34" charset="0"/>
                          <a:cs typeface="Times New Roman" panose="02020603050405020304" pitchFamily="18" charset="0"/>
                        </a:rPr>
                        <m:t>]</m:t>
                      </m:r>
                      <m:r>
                        <a:rPr lang="en-US" sz="1100" i="1">
                          <a:latin typeface="Cambria Math" panose="02040503050406030204" pitchFamily="18" charset="0"/>
                          <a:ea typeface="Calibri" panose="020F0502020204030204" pitchFamily="34" charset="0"/>
                          <a:cs typeface="Times New Roman" panose="02020603050405020304" pitchFamily="18" charset="0"/>
                        </a:rPr>
                        <m:t>−</m:t>
                      </m:r>
                      <m:r>
                        <a:rPr lang="en-US" sz="1100">
                          <a:latin typeface="Cambria Math" panose="02040503050406030204" pitchFamily="18" charset="0"/>
                          <a:ea typeface="Calibri" panose="020F0502020204030204" pitchFamily="34" charset="0"/>
                          <a:cs typeface="Times New Roman" panose="02020603050405020304" pitchFamily="18" charset="0"/>
                        </a:rPr>
                        <m:t>[</m:t>
                      </m:r>
                      <m:r>
                        <a:rPr lang="en-US" sz="1100" i="1">
                          <a:latin typeface="Cambria Math" panose="02040503050406030204" pitchFamily="18" charset="0"/>
                          <a:ea typeface="Calibri" panose="020F0502020204030204" pitchFamily="34" charset="0"/>
                          <a:cs typeface="Times New Roman" panose="02020603050405020304" pitchFamily="18" charset="0"/>
                        </a:rPr>
                        <m:t>2.2574</m:t>
                      </m:r>
                      <m:r>
                        <a:rPr lang="en-US" sz="1100">
                          <a:latin typeface="Cambria Math" panose="02040503050406030204" pitchFamily="18" charset="0"/>
                          <a:ea typeface="Calibri" panose="020F0502020204030204" pitchFamily="34" charset="0"/>
                          <a:cs typeface="Times New Roman" panose="02020603050405020304" pitchFamily="18" charset="0"/>
                        </a:rPr>
                        <m:t>,</m:t>
                      </m:r>
                      <m:r>
                        <a:rPr lang="en-US" sz="1100" i="1">
                          <a:latin typeface="Cambria Math" panose="02040503050406030204" pitchFamily="18" charset="0"/>
                          <a:ea typeface="Calibri" panose="020F0502020204030204" pitchFamily="34" charset="0"/>
                          <a:cs typeface="Times New Roman" panose="02020603050405020304" pitchFamily="18" charset="0"/>
                        </a:rPr>
                        <m:t>2.2094</m:t>
                      </m:r>
                      <m:r>
                        <a:rPr lang="en-US" sz="1100">
                          <a:latin typeface="Cambria Math" panose="02040503050406030204" pitchFamily="18" charset="0"/>
                          <a:ea typeface="Calibri" panose="020F0502020204030204" pitchFamily="34" charset="0"/>
                          <a:cs typeface="Times New Roman" panose="02020603050405020304" pitchFamily="18" charset="0"/>
                        </a:rPr>
                        <m:t>]</m:t>
                      </m:r>
                    </m:oMath>
                  </m:oMathPara>
                </a14:m>
                <a:endParaRPr lang="en-US" sz="1100" dirty="0">
                  <a:latin typeface="Times New Roman" panose="02020603050405020304" pitchFamily="18" charset="0"/>
                  <a:ea typeface="Calibri" panose="020F0502020204030204" pitchFamily="34" charset="0"/>
                  <a:cs typeface="Times New Roman" panose="02020603050405020304" pitchFamily="18" charset="0"/>
                </a:endParaRPr>
              </a:p>
              <a:p>
                <a:pPr>
                  <a:spcBef>
                    <a:spcPts val="900"/>
                  </a:spcBef>
                  <a:spcAft>
                    <a:spcPts val="900"/>
                  </a:spcAft>
                </a:pPr>
                <a14:m>
                  <m:oMathPara xmlns:m="http://schemas.openxmlformats.org/officeDocument/2006/math">
                    <m:oMathParaPr>
                      <m:jc m:val="centerGroup"/>
                    </m:oMathParaPr>
                    <m:oMath xmlns:m="http://schemas.openxmlformats.org/officeDocument/2006/math">
                      <m:r>
                        <a:rPr lang="en-US" sz="1100" i="1">
                          <a:latin typeface="Cambria Math" panose="02040503050406030204" pitchFamily="18" charset="0"/>
                          <a:ea typeface="Calibri" panose="020F0502020204030204" pitchFamily="34" charset="0"/>
                          <a:cs typeface="Times New Roman" panose="02020603050405020304" pitchFamily="18" charset="0"/>
                        </a:rPr>
                        <m:t>𝑤</m:t>
                      </m:r>
                      <m:r>
                        <a:rPr lang="en-US" sz="1100">
                          <a:latin typeface="Cambria Math" panose="02040503050406030204" pitchFamily="18" charset="0"/>
                          <a:ea typeface="Calibri" panose="020F0502020204030204" pitchFamily="34" charset="0"/>
                          <a:cs typeface="Times New Roman" panose="02020603050405020304" pitchFamily="18" charset="0"/>
                        </a:rPr>
                        <m:t>=[</m:t>
                      </m:r>
                      <m:r>
                        <a:rPr lang="en-US" sz="1100" i="1">
                          <a:latin typeface="Cambria Math" panose="02040503050406030204" pitchFamily="18" charset="0"/>
                          <a:ea typeface="Calibri" panose="020F0502020204030204" pitchFamily="34" charset="0"/>
                          <a:cs typeface="Times New Roman" panose="02020603050405020304" pitchFamily="18" charset="0"/>
                        </a:rPr>
                        <m:t>−0.7445</m:t>
                      </m:r>
                      <m:r>
                        <a:rPr lang="en-US" sz="1100">
                          <a:latin typeface="Cambria Math" panose="02040503050406030204" pitchFamily="18" charset="0"/>
                          <a:ea typeface="Calibri" panose="020F0502020204030204" pitchFamily="34" charset="0"/>
                          <a:cs typeface="Times New Roman" panose="02020603050405020304" pitchFamily="18" charset="0"/>
                        </a:rPr>
                        <m:t>,</m:t>
                      </m:r>
                      <m:r>
                        <a:rPr lang="en-US" sz="1100" i="1">
                          <a:latin typeface="Cambria Math" panose="02040503050406030204" pitchFamily="18" charset="0"/>
                          <a:ea typeface="Calibri" panose="020F0502020204030204" pitchFamily="34" charset="0"/>
                          <a:cs typeface="Times New Roman" panose="02020603050405020304" pitchFamily="18" charset="0"/>
                        </a:rPr>
                        <m:t>−5.5235</m:t>
                      </m:r>
                      <m:r>
                        <a:rPr lang="en-US" sz="1100">
                          <a:latin typeface="Cambria Math" panose="02040503050406030204" pitchFamily="18" charset="0"/>
                          <a:ea typeface="Calibri" panose="020F0502020204030204" pitchFamily="34" charset="0"/>
                          <a:cs typeface="Times New Roman" panose="02020603050405020304" pitchFamily="18" charset="0"/>
                        </a:rPr>
                        <m:t>]</m:t>
                      </m:r>
                    </m:oMath>
                  </m:oMathPara>
                </a14:m>
                <a:endParaRPr lang="en-US" sz="1100" dirty="0">
                  <a:latin typeface="Times New Roman" panose="02020603050405020304" pitchFamily="18" charset="0"/>
                  <a:ea typeface="Calibri" panose="020F0502020204030204" pitchFamily="34" charset="0"/>
                  <a:cs typeface="Times New Roman" panose="02020603050405020304" pitchFamily="18" charset="0"/>
                </a:endParaRPr>
              </a:p>
              <a:p>
                <a:pPr>
                  <a:spcBef>
                    <a:spcPts val="900"/>
                  </a:spcBef>
                  <a:spcAft>
                    <a:spcPts val="900"/>
                  </a:spcAft>
                </a:pPr>
                <a:r>
                  <a:rPr lang="en-US" sz="1100" dirty="0">
                    <a:latin typeface="Times New Roman" panose="02020603050405020304" pitchFamily="18" charset="0"/>
                    <a:ea typeface="Calibri" panose="020F0502020204030204" pitchFamily="34" charset="0"/>
                    <a:cs typeface="Times New Roman" panose="02020603050405020304" pitchFamily="18" charset="0"/>
                  </a:rPr>
                  <a:t>Thus, the </a:t>
                </a:r>
                <a:r>
                  <a:rPr lang="en-US" sz="1100" b="1" dirty="0">
                    <a:latin typeface="Times New Roman" panose="02020603050405020304" pitchFamily="18" charset="0"/>
                    <a:ea typeface="Calibri" panose="020F0502020204030204" pitchFamily="34" charset="0"/>
                    <a:cs typeface="Times New Roman" panose="02020603050405020304" pitchFamily="18" charset="0"/>
                  </a:rPr>
                  <a:t>computed weight vector</a:t>
                </a:r>
                <a:r>
                  <a:rPr lang="en-US" sz="1100" dirty="0">
                    <a:latin typeface="Times New Roman" panose="02020603050405020304" pitchFamily="18" charset="0"/>
                    <a:ea typeface="Calibri" panose="020F0502020204030204" pitchFamily="34" charset="0"/>
                    <a:cs typeface="Times New Roman" panose="02020603050405020304" pitchFamily="18" charset="0"/>
                  </a:rPr>
                  <a:t> is:</a:t>
                </a:r>
              </a:p>
              <a:p>
                <a:pPr>
                  <a:spcBef>
                    <a:spcPts val="900"/>
                  </a:spcBef>
                  <a:spcAft>
                    <a:spcPts val="900"/>
                  </a:spcAft>
                </a:pPr>
                <a14:m>
                  <m:oMathPara xmlns:m="http://schemas.openxmlformats.org/officeDocument/2006/math">
                    <m:oMathParaPr>
                      <m:jc m:val="centerGroup"/>
                    </m:oMathParaPr>
                    <m:oMath xmlns:m="http://schemas.openxmlformats.org/officeDocument/2006/math">
                      <m:r>
                        <a:rPr lang="en-US" sz="1100" i="1">
                          <a:latin typeface="Cambria Math" panose="02040503050406030204" pitchFamily="18" charset="0"/>
                          <a:ea typeface="Calibri" panose="020F0502020204030204" pitchFamily="34" charset="0"/>
                          <a:cs typeface="Times New Roman" panose="02020603050405020304" pitchFamily="18" charset="0"/>
                        </a:rPr>
                        <m:t>𝑤</m:t>
                      </m:r>
                      <m:r>
                        <a:rPr lang="en-US" sz="1100">
                          <a:latin typeface="Cambria Math" panose="02040503050406030204" pitchFamily="18" charset="0"/>
                          <a:ea typeface="Calibri" panose="020F0502020204030204" pitchFamily="34" charset="0"/>
                          <a:cs typeface="Times New Roman" panose="02020603050405020304" pitchFamily="18" charset="0"/>
                        </a:rPr>
                        <m:t>=[</m:t>
                      </m:r>
                      <m:r>
                        <a:rPr lang="en-US" sz="1100" i="1">
                          <a:latin typeface="Cambria Math" panose="02040503050406030204" pitchFamily="18" charset="0"/>
                          <a:ea typeface="Calibri" panose="020F0502020204030204" pitchFamily="34" charset="0"/>
                          <a:cs typeface="Times New Roman" panose="02020603050405020304" pitchFamily="18" charset="0"/>
                        </a:rPr>
                        <m:t>−0.7445</m:t>
                      </m:r>
                      <m:r>
                        <a:rPr lang="en-US" sz="1100">
                          <a:latin typeface="Cambria Math" panose="02040503050406030204" pitchFamily="18" charset="0"/>
                          <a:ea typeface="Calibri" panose="020F0502020204030204" pitchFamily="34" charset="0"/>
                          <a:cs typeface="Times New Roman" panose="02020603050405020304" pitchFamily="18" charset="0"/>
                        </a:rPr>
                        <m:t>,</m:t>
                      </m:r>
                      <m:r>
                        <a:rPr lang="en-US" sz="1100" i="1">
                          <a:latin typeface="Cambria Math" panose="02040503050406030204" pitchFamily="18" charset="0"/>
                          <a:ea typeface="Calibri" panose="020F0502020204030204" pitchFamily="34" charset="0"/>
                          <a:cs typeface="Times New Roman" panose="02020603050405020304" pitchFamily="18" charset="0"/>
                        </a:rPr>
                        <m:t>−5.5235</m:t>
                      </m:r>
                      <m:r>
                        <a:rPr lang="en-US" sz="1100">
                          <a:latin typeface="Cambria Math" panose="02040503050406030204" pitchFamily="18" charset="0"/>
                          <a:ea typeface="Calibri" panose="020F0502020204030204" pitchFamily="34" charset="0"/>
                          <a:cs typeface="Times New Roman" panose="02020603050405020304" pitchFamily="18" charset="0"/>
                        </a:rPr>
                        <m:t>]</m:t>
                      </m:r>
                    </m:oMath>
                  </m:oMathPara>
                </a14:m>
                <a:endParaRPr lang="en-US" sz="1100" dirty="0">
                  <a:latin typeface="Times New Roman" panose="02020603050405020304" pitchFamily="18" charset="0"/>
                  <a:ea typeface="Calibri" panose="020F0502020204030204" pitchFamily="34" charset="0"/>
                  <a:cs typeface="Times New Roman" panose="02020603050405020304" pitchFamily="18" charset="0"/>
                </a:endParaRPr>
              </a:p>
              <a:p>
                <a:pPr>
                  <a:spcBef>
                    <a:spcPts val="900"/>
                  </a:spcBef>
                  <a:spcAft>
                    <a:spcPts val="900"/>
                  </a:spcAft>
                </a:pPr>
                <a:endParaRPr lang="en-US" sz="1100" dirty="0">
                  <a:latin typeface="Times New Roman" panose="02020603050405020304" pitchFamily="18" charset="0"/>
                  <a:ea typeface="Calibri" panose="020F0502020204030204" pitchFamily="34" charset="0"/>
                  <a:cs typeface="Times New Roman" panose="02020603050405020304" pitchFamily="18" charset="0"/>
                </a:endParaRPr>
              </a:p>
            </p:txBody>
          </p:sp>
        </mc:Choice>
        <mc:Fallback xmlns="">
          <p:sp>
            <p:nvSpPr>
              <p:cNvPr id="4" name="TextBox 3">
                <a:extLst>
                  <a:ext uri="{FF2B5EF4-FFF2-40B4-BE49-F238E27FC236}">
                    <a16:creationId xmlns:a16="http://schemas.microsoft.com/office/drawing/2014/main" id="{AD326C0D-7A84-5A4B-43F9-651768BFDFAD}"/>
                  </a:ext>
                </a:extLst>
              </p:cNvPr>
              <p:cNvSpPr txBox="1">
                <a:spLocks noRot="1" noChangeAspect="1" noMove="1" noResize="1" noEditPoints="1" noAdjustHandles="1" noChangeArrowheads="1" noChangeShapeType="1" noTextEdit="1"/>
              </p:cNvSpPr>
              <p:nvPr/>
            </p:nvSpPr>
            <p:spPr>
              <a:xfrm>
                <a:off x="1149532" y="1132114"/>
                <a:ext cx="4389119" cy="3192092"/>
              </a:xfrm>
              <a:prstGeom prst="rect">
                <a:avLst/>
              </a:prstGeom>
              <a:blipFill>
                <a:blip r:embed="rId2"/>
                <a:stretch>
                  <a:fillRect t="-7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5" name="Table 4">
                <a:extLst>
                  <a:ext uri="{FF2B5EF4-FFF2-40B4-BE49-F238E27FC236}">
                    <a16:creationId xmlns:a16="http://schemas.microsoft.com/office/drawing/2014/main" id="{CF43BD76-FE4A-83A2-9BB4-6156DCF1953C}"/>
                  </a:ext>
                </a:extLst>
              </p:cNvPr>
              <p:cNvGraphicFramePr>
                <a:graphicFrameLocks noGrp="1"/>
              </p:cNvGraphicFramePr>
              <p:nvPr>
                <p:extLst>
                  <p:ext uri="{D42A27DB-BD31-4B8C-83A1-F6EECF244321}">
                    <p14:modId xmlns:p14="http://schemas.microsoft.com/office/powerpoint/2010/main" val="3776873684"/>
                  </p:ext>
                </p:extLst>
              </p:nvPr>
            </p:nvGraphicFramePr>
            <p:xfrm>
              <a:off x="4772296" y="2859901"/>
              <a:ext cx="3670666" cy="1488440"/>
            </p:xfrm>
            <a:graphic>
              <a:graphicData uri="http://schemas.openxmlformats.org/drawingml/2006/table">
                <a:tbl>
                  <a:tblPr firstRow="1" bandRow="1" bandCol="1">
                    <a:tableStyleId>{CAAAB887-16D1-4126-A36C-5330455EE609}</a:tableStyleId>
                  </a:tblPr>
                  <a:tblGrid>
                    <a:gridCol w="1835333">
                      <a:extLst>
                        <a:ext uri="{9D8B030D-6E8A-4147-A177-3AD203B41FA5}">
                          <a16:colId xmlns:a16="http://schemas.microsoft.com/office/drawing/2014/main" val="4116329539"/>
                        </a:ext>
                      </a:extLst>
                    </a:gridCol>
                    <a:gridCol w="1835333">
                      <a:extLst>
                        <a:ext uri="{9D8B030D-6E8A-4147-A177-3AD203B41FA5}">
                          <a16:colId xmlns:a16="http://schemas.microsoft.com/office/drawing/2014/main" val="1754704461"/>
                        </a:ext>
                      </a:extLst>
                    </a:gridCol>
                  </a:tblGrid>
                  <a:tr h="0">
                    <a:tc>
                      <a:txBody>
                        <a:bodyPr/>
                        <a:lstStyle/>
                        <a:p>
                          <a:pPr marL="0" marR="0">
                            <a:spcBef>
                              <a:spcPts val="180"/>
                            </a:spcBef>
                            <a:spcAft>
                              <a:spcPts val="180"/>
                            </a:spcAft>
                          </a:pPr>
                          <a:r>
                            <a:rPr lang="en-US" sz="1200" dirty="0">
                              <a:effectLst/>
                              <a:latin typeface="Times New Roman" panose="02020603050405020304" pitchFamily="18" charset="0"/>
                              <a:cs typeface="Times New Roman" panose="02020603050405020304" pitchFamily="18" charset="0"/>
                            </a:rPr>
                            <a:t>Variable</a:t>
                          </a:r>
                          <a:endParaRPr lang="en-US" sz="1200" dirty="0">
                            <a:effectLst/>
                            <a:latin typeface="Times New Roman" panose="02020603050405020304" pitchFamily="18" charset="0"/>
                            <a:ea typeface="Aptos" panose="020B0004020202020204" pitchFamily="34" charset="0"/>
                            <a:cs typeface="Times New Roman" panose="02020603050405020304" pitchFamily="18" charset="0"/>
                          </a:endParaRPr>
                        </a:p>
                      </a:txBody>
                      <a:tcPr marL="68580" marR="68580" marT="0" marB="0" anchor="b">
                        <a:solidFill>
                          <a:schemeClr val="accent5">
                            <a:lumMod val="40000"/>
                            <a:lumOff val="60000"/>
                          </a:schemeClr>
                        </a:solidFill>
                      </a:tcPr>
                    </a:tc>
                    <a:tc>
                      <a:txBody>
                        <a:bodyPr/>
                        <a:lstStyle/>
                        <a:p>
                          <a:pPr marL="0" marR="0">
                            <a:spcBef>
                              <a:spcPts val="180"/>
                            </a:spcBef>
                            <a:spcAft>
                              <a:spcPts val="180"/>
                            </a:spcAft>
                          </a:pPr>
                          <a:r>
                            <a:rPr lang="en-US" sz="1200" dirty="0">
                              <a:effectLst/>
                              <a:latin typeface="Times New Roman" panose="02020603050405020304" pitchFamily="18" charset="0"/>
                              <a:cs typeface="Times New Roman" panose="02020603050405020304" pitchFamily="18" charset="0"/>
                            </a:rPr>
                            <a:t>Definition</a:t>
                          </a:r>
                          <a:endParaRPr lang="en-US" sz="1200" dirty="0">
                            <a:effectLst/>
                            <a:latin typeface="Times New Roman" panose="02020603050405020304" pitchFamily="18" charset="0"/>
                            <a:ea typeface="Aptos" panose="020B0004020202020204" pitchFamily="34" charset="0"/>
                            <a:cs typeface="Times New Roman" panose="02020603050405020304" pitchFamily="18" charset="0"/>
                          </a:endParaRPr>
                        </a:p>
                      </a:txBody>
                      <a:tcPr marL="68580" marR="68580" marT="0" marB="0" anchor="b">
                        <a:solidFill>
                          <a:schemeClr val="accent5">
                            <a:lumMod val="40000"/>
                            <a:lumOff val="60000"/>
                          </a:schemeClr>
                        </a:solidFill>
                      </a:tcPr>
                    </a:tc>
                    <a:extLst>
                      <a:ext uri="{0D108BD9-81ED-4DB2-BD59-A6C34878D82A}">
                        <a16:rowId xmlns:a16="http://schemas.microsoft.com/office/drawing/2014/main" val="3452614991"/>
                      </a:ext>
                    </a:extLst>
                  </a:tr>
                  <a:tr h="0">
                    <a:tc>
                      <a:txBody>
                        <a:bodyPr/>
                        <a:lstStyle/>
                        <a:p>
                          <a:pPr marL="0" marR="0">
                            <a:spcBef>
                              <a:spcPts val="180"/>
                            </a:spcBef>
                            <a:spcAft>
                              <a:spcPts val="180"/>
                            </a:spcAft>
                          </a:pPr>
                          <a14:m>
                            <m:oMathPara xmlns:m="http://schemas.openxmlformats.org/officeDocument/2006/math">
                              <m:oMathParaPr>
                                <m:jc m:val="centerGroup"/>
                              </m:oMathParaPr>
                              <m:oMath xmlns:m="http://schemas.openxmlformats.org/officeDocument/2006/math">
                                <m:r>
                                  <a:rPr lang="en-US" sz="1200">
                                    <a:effectLst/>
                                    <a:latin typeface="Cambria Math" panose="02040503050406030204" pitchFamily="18" charset="0"/>
                                  </a:rPr>
                                  <m:t>𝑤</m:t>
                                </m:r>
                              </m:oMath>
                            </m:oMathPara>
                          </a14:m>
                          <a:endParaRPr lang="en-US" sz="1200" dirty="0">
                            <a:effectLst/>
                            <a:latin typeface="Times New Roman" panose="02020603050405020304" pitchFamily="18" charset="0"/>
                            <a:ea typeface="Aptos" panose="020B0004020202020204" pitchFamily="34" charset="0"/>
                            <a:cs typeface="Times New Roman" panose="02020603050405020304" pitchFamily="18" charset="0"/>
                          </a:endParaRPr>
                        </a:p>
                      </a:txBody>
                      <a:tcPr marL="68580" marR="68580" marT="0" marB="0"/>
                    </a:tc>
                    <a:tc>
                      <a:txBody>
                        <a:bodyPr/>
                        <a:lstStyle/>
                        <a:p>
                          <a:pPr marL="0" marR="0">
                            <a:spcBef>
                              <a:spcPts val="180"/>
                            </a:spcBef>
                            <a:spcAft>
                              <a:spcPts val="180"/>
                            </a:spcAft>
                          </a:pPr>
                          <a:r>
                            <a:rPr lang="en-US" sz="1200">
                              <a:effectLst/>
                              <a:latin typeface="Times New Roman" panose="02020603050405020304" pitchFamily="18" charset="0"/>
                              <a:cs typeface="Times New Roman" panose="02020603050405020304" pitchFamily="18" charset="0"/>
                            </a:rPr>
                            <a:t>Weight vector defining the hyperplane.</a:t>
                          </a:r>
                          <a:endParaRPr lang="en-US" sz="1200">
                            <a:effectLst/>
                            <a:latin typeface="Times New Roman" panose="02020603050405020304" pitchFamily="18"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702847896"/>
                      </a:ext>
                    </a:extLst>
                  </a:tr>
                  <a:tr h="0">
                    <a:tc>
                      <a:txBody>
                        <a:bodyPr/>
                        <a:lstStyle/>
                        <a:p>
                          <a:pPr marL="0" marR="0">
                            <a:spcBef>
                              <a:spcPts val="180"/>
                            </a:spcBef>
                            <a:spcAft>
                              <a:spcPts val="180"/>
                            </a:spcAft>
                          </a:pPr>
                          <a14:m>
                            <m:oMathPara xmlns:m="http://schemas.openxmlformats.org/officeDocument/2006/math">
                              <m:oMathParaPr>
                                <m:jc m:val="centerGroup"/>
                              </m:oMathParaPr>
                              <m:oMath xmlns:m="http://schemas.openxmlformats.org/officeDocument/2006/math">
                                <m:sSub>
                                  <m:sSubPr>
                                    <m:ctrlPr>
                                      <a:rPr lang="en-US" sz="1200" i="1">
                                        <a:effectLst/>
                                        <a:latin typeface="Cambria Math" panose="02040503050406030204" pitchFamily="18" charset="0"/>
                                      </a:rPr>
                                    </m:ctrlPr>
                                  </m:sSubPr>
                                  <m:e>
                                    <m:r>
                                      <a:rPr lang="en-US" sz="1200">
                                        <a:effectLst/>
                                        <a:latin typeface="Cambria Math" panose="02040503050406030204" pitchFamily="18" charset="0"/>
                                      </a:rPr>
                                      <m:t>𝛼</m:t>
                                    </m:r>
                                  </m:e>
                                  <m:sub>
                                    <m:r>
                                      <a:rPr lang="en-US" sz="1200">
                                        <a:effectLst/>
                                        <a:latin typeface="Cambria Math" panose="02040503050406030204" pitchFamily="18" charset="0"/>
                                      </a:rPr>
                                      <m:t>𝑖</m:t>
                                    </m:r>
                                  </m:sub>
                                </m:sSub>
                              </m:oMath>
                            </m:oMathPara>
                          </a14:m>
                          <a:endParaRPr lang="en-US" sz="1200" dirty="0">
                            <a:effectLst/>
                            <a:latin typeface="Times New Roman" panose="02020603050405020304" pitchFamily="18" charset="0"/>
                            <a:ea typeface="Aptos" panose="020B0004020202020204" pitchFamily="34" charset="0"/>
                            <a:cs typeface="Times New Roman" panose="02020603050405020304" pitchFamily="18" charset="0"/>
                          </a:endParaRPr>
                        </a:p>
                      </a:txBody>
                      <a:tcPr marL="68580" marR="68580" marT="0" marB="0"/>
                    </a:tc>
                    <a:tc>
                      <a:txBody>
                        <a:bodyPr/>
                        <a:lstStyle/>
                        <a:p>
                          <a:pPr marL="0" marR="0">
                            <a:spcBef>
                              <a:spcPts val="180"/>
                            </a:spcBef>
                            <a:spcAft>
                              <a:spcPts val="180"/>
                            </a:spcAft>
                          </a:pPr>
                          <a:r>
                            <a:rPr lang="en-US" sz="1200" dirty="0">
                              <a:effectLst/>
                              <a:latin typeface="Times New Roman" panose="02020603050405020304" pitchFamily="18" charset="0"/>
                              <a:cs typeface="Times New Roman" panose="02020603050405020304" pitchFamily="18" charset="0"/>
                            </a:rPr>
                            <a:t>Lagrange multipliers from Step 2.</a:t>
                          </a:r>
                          <a:endParaRPr lang="en-US" sz="1200" dirty="0">
                            <a:effectLst/>
                            <a:latin typeface="Times New Roman" panose="02020603050405020304" pitchFamily="18"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547559518"/>
                      </a:ext>
                    </a:extLst>
                  </a:tr>
                  <a:tr h="0">
                    <a:tc>
                      <a:txBody>
                        <a:bodyPr/>
                        <a:lstStyle/>
                        <a:p>
                          <a:pPr marL="0" marR="0">
                            <a:spcBef>
                              <a:spcPts val="180"/>
                            </a:spcBef>
                            <a:spcAft>
                              <a:spcPts val="180"/>
                            </a:spcAft>
                          </a:pPr>
                          <a14:m>
                            <m:oMathPara xmlns:m="http://schemas.openxmlformats.org/officeDocument/2006/math">
                              <m:oMathParaPr>
                                <m:jc m:val="centerGroup"/>
                              </m:oMathParaPr>
                              <m:oMath xmlns:m="http://schemas.openxmlformats.org/officeDocument/2006/math">
                                <m:sSub>
                                  <m:sSubPr>
                                    <m:ctrlPr>
                                      <a:rPr lang="en-US" sz="1200" i="1">
                                        <a:effectLst/>
                                        <a:latin typeface="Cambria Math" panose="02040503050406030204" pitchFamily="18" charset="0"/>
                                      </a:rPr>
                                    </m:ctrlPr>
                                  </m:sSubPr>
                                  <m:e>
                                    <m:r>
                                      <a:rPr lang="en-US" sz="1200">
                                        <a:effectLst/>
                                        <a:latin typeface="Cambria Math" panose="02040503050406030204" pitchFamily="18" charset="0"/>
                                      </a:rPr>
                                      <m:t>𝑦</m:t>
                                    </m:r>
                                  </m:e>
                                  <m:sub>
                                    <m:r>
                                      <a:rPr lang="en-US" sz="1200">
                                        <a:effectLst/>
                                        <a:latin typeface="Cambria Math" panose="02040503050406030204" pitchFamily="18" charset="0"/>
                                      </a:rPr>
                                      <m:t>𝑖</m:t>
                                    </m:r>
                                  </m:sub>
                                </m:sSub>
                              </m:oMath>
                            </m:oMathPara>
                          </a14:m>
                          <a:endParaRPr lang="en-US" sz="1200">
                            <a:effectLst/>
                            <a:latin typeface="Times New Roman" panose="02020603050405020304" pitchFamily="18" charset="0"/>
                            <a:ea typeface="Aptos" panose="020B0004020202020204" pitchFamily="34" charset="0"/>
                            <a:cs typeface="Times New Roman" panose="02020603050405020304" pitchFamily="18" charset="0"/>
                          </a:endParaRPr>
                        </a:p>
                      </a:txBody>
                      <a:tcPr marL="68580" marR="68580" marT="0" marB="0"/>
                    </a:tc>
                    <a:tc>
                      <a:txBody>
                        <a:bodyPr/>
                        <a:lstStyle/>
                        <a:p>
                          <a:pPr marL="0" marR="0">
                            <a:spcBef>
                              <a:spcPts val="180"/>
                            </a:spcBef>
                            <a:spcAft>
                              <a:spcPts val="180"/>
                            </a:spcAft>
                          </a:pPr>
                          <a:r>
                            <a:rPr lang="en-US" sz="1200" dirty="0">
                              <a:effectLst/>
                              <a:latin typeface="Times New Roman" panose="02020603050405020304" pitchFamily="18" charset="0"/>
                              <a:cs typeface="Times New Roman" panose="02020603050405020304" pitchFamily="18" charset="0"/>
                            </a:rPr>
                            <a:t>Class labels.</a:t>
                          </a:r>
                          <a:endParaRPr lang="en-US" sz="1200" dirty="0">
                            <a:effectLst/>
                            <a:latin typeface="Times New Roman" panose="02020603050405020304" pitchFamily="18"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74728945"/>
                      </a:ext>
                    </a:extLst>
                  </a:tr>
                  <a:tr h="0">
                    <a:tc>
                      <a:txBody>
                        <a:bodyPr/>
                        <a:lstStyle/>
                        <a:p>
                          <a:pPr marL="0" marR="0">
                            <a:spcBef>
                              <a:spcPts val="180"/>
                            </a:spcBef>
                            <a:spcAft>
                              <a:spcPts val="180"/>
                            </a:spcAft>
                          </a:pPr>
                          <a14:m>
                            <m:oMathPara xmlns:m="http://schemas.openxmlformats.org/officeDocument/2006/math">
                              <m:oMathParaPr>
                                <m:jc m:val="centerGroup"/>
                              </m:oMathParaPr>
                              <m:oMath xmlns:m="http://schemas.openxmlformats.org/officeDocument/2006/math">
                                <m:sSub>
                                  <m:sSubPr>
                                    <m:ctrlPr>
                                      <a:rPr lang="en-US" sz="1200" i="1">
                                        <a:effectLst/>
                                        <a:latin typeface="Cambria Math" panose="02040503050406030204" pitchFamily="18" charset="0"/>
                                      </a:rPr>
                                    </m:ctrlPr>
                                  </m:sSubPr>
                                  <m:e>
                                    <m:r>
                                      <a:rPr lang="en-US" sz="1200">
                                        <a:effectLst/>
                                        <a:latin typeface="Cambria Math" panose="02040503050406030204" pitchFamily="18" charset="0"/>
                                      </a:rPr>
                                      <m:t>𝑥</m:t>
                                    </m:r>
                                  </m:e>
                                  <m:sub>
                                    <m:r>
                                      <a:rPr lang="en-US" sz="1200">
                                        <a:effectLst/>
                                        <a:latin typeface="Cambria Math" panose="02040503050406030204" pitchFamily="18" charset="0"/>
                                      </a:rPr>
                                      <m:t>𝑖</m:t>
                                    </m:r>
                                  </m:sub>
                                </m:sSub>
                              </m:oMath>
                            </m:oMathPara>
                          </a14:m>
                          <a:endParaRPr lang="en-US" sz="1200">
                            <a:effectLst/>
                            <a:latin typeface="Times New Roman" panose="02020603050405020304" pitchFamily="18" charset="0"/>
                            <a:ea typeface="Aptos" panose="020B0004020202020204" pitchFamily="34" charset="0"/>
                            <a:cs typeface="Times New Roman" panose="02020603050405020304" pitchFamily="18" charset="0"/>
                          </a:endParaRPr>
                        </a:p>
                      </a:txBody>
                      <a:tcPr marL="68580" marR="68580" marT="0" marB="0"/>
                    </a:tc>
                    <a:tc>
                      <a:txBody>
                        <a:bodyPr/>
                        <a:lstStyle/>
                        <a:p>
                          <a:pPr marL="0" marR="0">
                            <a:spcBef>
                              <a:spcPts val="180"/>
                            </a:spcBef>
                            <a:spcAft>
                              <a:spcPts val="180"/>
                            </a:spcAft>
                          </a:pPr>
                          <a:r>
                            <a:rPr lang="en-US" sz="1200" dirty="0">
                              <a:effectLst/>
                              <a:latin typeface="Times New Roman" panose="02020603050405020304" pitchFamily="18" charset="0"/>
                              <a:cs typeface="Times New Roman" panose="02020603050405020304" pitchFamily="18" charset="0"/>
                            </a:rPr>
                            <a:t>Feature vectors (input data points).</a:t>
                          </a:r>
                          <a:endParaRPr lang="en-US" sz="1200" dirty="0">
                            <a:effectLst/>
                            <a:latin typeface="Times New Roman" panose="02020603050405020304" pitchFamily="18"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635106462"/>
                      </a:ext>
                    </a:extLst>
                  </a:tr>
                </a:tbl>
              </a:graphicData>
            </a:graphic>
          </p:graphicFrame>
        </mc:Choice>
        <mc:Fallback xmlns="">
          <p:graphicFrame>
            <p:nvGraphicFramePr>
              <p:cNvPr id="5" name="Table 4">
                <a:extLst>
                  <a:ext uri="{FF2B5EF4-FFF2-40B4-BE49-F238E27FC236}">
                    <a16:creationId xmlns:a16="http://schemas.microsoft.com/office/drawing/2014/main" id="{CF43BD76-FE4A-83A2-9BB4-6156DCF1953C}"/>
                  </a:ext>
                </a:extLst>
              </p:cNvPr>
              <p:cNvGraphicFramePr>
                <a:graphicFrameLocks noGrp="1"/>
              </p:cNvGraphicFramePr>
              <p:nvPr>
                <p:extLst>
                  <p:ext uri="{D42A27DB-BD31-4B8C-83A1-F6EECF244321}">
                    <p14:modId xmlns:p14="http://schemas.microsoft.com/office/powerpoint/2010/main" val="3776873684"/>
                  </p:ext>
                </p:extLst>
              </p:nvPr>
            </p:nvGraphicFramePr>
            <p:xfrm>
              <a:off x="4772296" y="2859901"/>
              <a:ext cx="3670666" cy="1488440"/>
            </p:xfrm>
            <a:graphic>
              <a:graphicData uri="http://schemas.openxmlformats.org/drawingml/2006/table">
                <a:tbl>
                  <a:tblPr firstRow="1" bandRow="1" bandCol="1">
                    <a:tableStyleId>{CAAAB887-16D1-4126-A36C-5330455EE609}</a:tableStyleId>
                  </a:tblPr>
                  <a:tblGrid>
                    <a:gridCol w="1835333">
                      <a:extLst>
                        <a:ext uri="{9D8B030D-6E8A-4147-A177-3AD203B41FA5}">
                          <a16:colId xmlns:a16="http://schemas.microsoft.com/office/drawing/2014/main" val="4116329539"/>
                        </a:ext>
                      </a:extLst>
                    </a:gridCol>
                    <a:gridCol w="1835333">
                      <a:extLst>
                        <a:ext uri="{9D8B030D-6E8A-4147-A177-3AD203B41FA5}">
                          <a16:colId xmlns:a16="http://schemas.microsoft.com/office/drawing/2014/main" val="1754704461"/>
                        </a:ext>
                      </a:extLst>
                    </a:gridCol>
                  </a:tblGrid>
                  <a:tr h="182880">
                    <a:tc>
                      <a:txBody>
                        <a:bodyPr/>
                        <a:lstStyle/>
                        <a:p>
                          <a:pPr marL="0" marR="0">
                            <a:spcBef>
                              <a:spcPts val="180"/>
                            </a:spcBef>
                            <a:spcAft>
                              <a:spcPts val="180"/>
                            </a:spcAft>
                          </a:pPr>
                          <a:r>
                            <a:rPr lang="en-US" sz="1200" dirty="0">
                              <a:effectLst/>
                              <a:latin typeface="Times New Roman" panose="02020603050405020304" pitchFamily="18" charset="0"/>
                              <a:cs typeface="Times New Roman" panose="02020603050405020304" pitchFamily="18" charset="0"/>
                            </a:rPr>
                            <a:t>Variable</a:t>
                          </a:r>
                          <a:endParaRPr lang="en-US" sz="1200" dirty="0">
                            <a:effectLst/>
                            <a:latin typeface="Times New Roman" panose="02020603050405020304" pitchFamily="18" charset="0"/>
                            <a:ea typeface="Aptos" panose="020B0004020202020204" pitchFamily="34" charset="0"/>
                            <a:cs typeface="Times New Roman" panose="02020603050405020304" pitchFamily="18" charset="0"/>
                          </a:endParaRPr>
                        </a:p>
                      </a:txBody>
                      <a:tcPr marL="68580" marR="68580" marT="0" marB="0" anchor="b">
                        <a:solidFill>
                          <a:schemeClr val="accent5">
                            <a:lumMod val="40000"/>
                            <a:lumOff val="60000"/>
                          </a:schemeClr>
                        </a:solidFill>
                      </a:tcPr>
                    </a:tc>
                    <a:tc>
                      <a:txBody>
                        <a:bodyPr/>
                        <a:lstStyle/>
                        <a:p>
                          <a:pPr marL="0" marR="0">
                            <a:spcBef>
                              <a:spcPts val="180"/>
                            </a:spcBef>
                            <a:spcAft>
                              <a:spcPts val="180"/>
                            </a:spcAft>
                          </a:pPr>
                          <a:r>
                            <a:rPr lang="en-US" sz="1200" dirty="0">
                              <a:effectLst/>
                              <a:latin typeface="Times New Roman" panose="02020603050405020304" pitchFamily="18" charset="0"/>
                              <a:cs typeface="Times New Roman" panose="02020603050405020304" pitchFamily="18" charset="0"/>
                            </a:rPr>
                            <a:t>Definition</a:t>
                          </a:r>
                          <a:endParaRPr lang="en-US" sz="1200" dirty="0">
                            <a:effectLst/>
                            <a:latin typeface="Times New Roman" panose="02020603050405020304" pitchFamily="18" charset="0"/>
                            <a:ea typeface="Aptos" panose="020B0004020202020204" pitchFamily="34" charset="0"/>
                            <a:cs typeface="Times New Roman" panose="02020603050405020304" pitchFamily="18" charset="0"/>
                          </a:endParaRPr>
                        </a:p>
                      </a:txBody>
                      <a:tcPr marL="68580" marR="68580" marT="0" marB="0" anchor="b">
                        <a:solidFill>
                          <a:schemeClr val="accent5">
                            <a:lumMod val="40000"/>
                            <a:lumOff val="60000"/>
                          </a:schemeClr>
                        </a:solidFill>
                      </a:tcPr>
                    </a:tc>
                    <a:extLst>
                      <a:ext uri="{0D108BD9-81ED-4DB2-BD59-A6C34878D82A}">
                        <a16:rowId xmlns:a16="http://schemas.microsoft.com/office/drawing/2014/main" val="3452614991"/>
                      </a:ext>
                    </a:extLst>
                  </a:tr>
                  <a:tr h="365760">
                    <a:tc>
                      <a:txBody>
                        <a:bodyPr/>
                        <a:lstStyle/>
                        <a:p>
                          <a:endParaRPr lang="en-US"/>
                        </a:p>
                      </a:txBody>
                      <a:tcPr marL="68580" marR="68580" marT="0" marB="0">
                        <a:blipFill>
                          <a:blip r:embed="rId3"/>
                          <a:stretch>
                            <a:fillRect t="-62069" r="-100690" b="-282759"/>
                          </a:stretch>
                        </a:blipFill>
                      </a:tcPr>
                    </a:tc>
                    <a:tc>
                      <a:txBody>
                        <a:bodyPr/>
                        <a:lstStyle/>
                        <a:p>
                          <a:pPr marL="0" marR="0">
                            <a:spcBef>
                              <a:spcPts val="180"/>
                            </a:spcBef>
                            <a:spcAft>
                              <a:spcPts val="180"/>
                            </a:spcAft>
                          </a:pPr>
                          <a:r>
                            <a:rPr lang="en-US" sz="1200">
                              <a:effectLst/>
                              <a:latin typeface="Times New Roman" panose="02020603050405020304" pitchFamily="18" charset="0"/>
                              <a:cs typeface="Times New Roman" panose="02020603050405020304" pitchFamily="18" charset="0"/>
                            </a:rPr>
                            <a:t>Weight vector defining the hyperplane.</a:t>
                          </a:r>
                          <a:endParaRPr lang="en-US" sz="1200">
                            <a:effectLst/>
                            <a:latin typeface="Times New Roman" panose="02020603050405020304" pitchFamily="18"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702847896"/>
                      </a:ext>
                    </a:extLst>
                  </a:tr>
                  <a:tr h="365760">
                    <a:tc>
                      <a:txBody>
                        <a:bodyPr/>
                        <a:lstStyle/>
                        <a:p>
                          <a:endParaRPr lang="en-US"/>
                        </a:p>
                      </a:txBody>
                      <a:tcPr marL="68580" marR="68580" marT="0" marB="0">
                        <a:blipFill>
                          <a:blip r:embed="rId3"/>
                          <a:stretch>
                            <a:fillRect t="-162069" r="-100690" b="-182759"/>
                          </a:stretch>
                        </a:blipFill>
                      </a:tcPr>
                    </a:tc>
                    <a:tc>
                      <a:txBody>
                        <a:bodyPr/>
                        <a:lstStyle/>
                        <a:p>
                          <a:pPr marL="0" marR="0">
                            <a:spcBef>
                              <a:spcPts val="180"/>
                            </a:spcBef>
                            <a:spcAft>
                              <a:spcPts val="180"/>
                            </a:spcAft>
                          </a:pPr>
                          <a:r>
                            <a:rPr lang="en-US" sz="1200">
                              <a:effectLst/>
                              <a:latin typeface="Times New Roman" panose="02020603050405020304" pitchFamily="18" charset="0"/>
                              <a:cs typeface="Times New Roman" panose="02020603050405020304" pitchFamily="18" charset="0"/>
                            </a:rPr>
                            <a:t>Lagrange multipliers from Step 2.</a:t>
                          </a:r>
                          <a:endParaRPr lang="en-US" sz="1200">
                            <a:effectLst/>
                            <a:latin typeface="Times New Roman" panose="02020603050405020304" pitchFamily="18"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547559518"/>
                      </a:ext>
                    </a:extLst>
                  </a:tr>
                  <a:tr h="208280">
                    <a:tc>
                      <a:txBody>
                        <a:bodyPr/>
                        <a:lstStyle/>
                        <a:p>
                          <a:endParaRPr lang="en-US"/>
                        </a:p>
                      </a:txBody>
                      <a:tcPr marL="68580" marR="68580" marT="0" marB="0">
                        <a:blipFill>
                          <a:blip r:embed="rId3"/>
                          <a:stretch>
                            <a:fillRect t="-447059" r="-100690" b="-211765"/>
                          </a:stretch>
                        </a:blipFill>
                      </a:tcPr>
                    </a:tc>
                    <a:tc>
                      <a:txBody>
                        <a:bodyPr/>
                        <a:lstStyle/>
                        <a:p>
                          <a:pPr marL="0" marR="0">
                            <a:spcBef>
                              <a:spcPts val="180"/>
                            </a:spcBef>
                            <a:spcAft>
                              <a:spcPts val="180"/>
                            </a:spcAft>
                          </a:pPr>
                          <a:r>
                            <a:rPr lang="en-US" sz="1200">
                              <a:effectLst/>
                              <a:latin typeface="Times New Roman" panose="02020603050405020304" pitchFamily="18" charset="0"/>
                              <a:cs typeface="Times New Roman" panose="02020603050405020304" pitchFamily="18" charset="0"/>
                            </a:rPr>
                            <a:t>Class labels.</a:t>
                          </a:r>
                          <a:endParaRPr lang="en-US" sz="1200">
                            <a:effectLst/>
                            <a:latin typeface="Times New Roman" panose="02020603050405020304" pitchFamily="18"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74728945"/>
                      </a:ext>
                    </a:extLst>
                  </a:tr>
                  <a:tr h="365760">
                    <a:tc>
                      <a:txBody>
                        <a:bodyPr/>
                        <a:lstStyle/>
                        <a:p>
                          <a:endParaRPr lang="en-US"/>
                        </a:p>
                      </a:txBody>
                      <a:tcPr marL="68580" marR="68580" marT="0" marB="0">
                        <a:blipFill>
                          <a:blip r:embed="rId3"/>
                          <a:stretch>
                            <a:fillRect t="-320690" r="-100690" b="-24138"/>
                          </a:stretch>
                        </a:blipFill>
                      </a:tcPr>
                    </a:tc>
                    <a:tc>
                      <a:txBody>
                        <a:bodyPr/>
                        <a:lstStyle/>
                        <a:p>
                          <a:pPr marL="0" marR="0">
                            <a:spcBef>
                              <a:spcPts val="180"/>
                            </a:spcBef>
                            <a:spcAft>
                              <a:spcPts val="180"/>
                            </a:spcAft>
                          </a:pPr>
                          <a:r>
                            <a:rPr lang="en-US" sz="1200" dirty="0">
                              <a:effectLst/>
                              <a:latin typeface="Times New Roman" panose="02020603050405020304" pitchFamily="18" charset="0"/>
                              <a:cs typeface="Times New Roman" panose="02020603050405020304" pitchFamily="18" charset="0"/>
                            </a:rPr>
                            <a:t>Feature vectors (input data points).</a:t>
                          </a:r>
                          <a:endParaRPr lang="en-US" sz="1200" dirty="0">
                            <a:effectLst/>
                            <a:latin typeface="Times New Roman" panose="02020603050405020304" pitchFamily="18"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635106462"/>
                      </a:ext>
                    </a:extLst>
                  </a:tr>
                </a:tbl>
              </a:graphicData>
            </a:graphic>
          </p:graphicFrame>
        </mc:Fallback>
      </mc:AlternateContent>
    </p:spTree>
    <p:extLst>
      <p:ext uri="{BB962C8B-B14F-4D97-AF65-F5344CB8AC3E}">
        <p14:creationId xmlns:p14="http://schemas.microsoft.com/office/powerpoint/2010/main" val="310544287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DE2C8F-DF11-0513-0A7C-B6D2BB87232E}"/>
              </a:ext>
            </a:extLst>
          </p:cNvPr>
          <p:cNvSpPr>
            <a:spLocks noGrp="1"/>
          </p:cNvSpPr>
          <p:nvPr>
            <p:ph type="title"/>
          </p:nvPr>
        </p:nvSpPr>
        <p:spPr>
          <a:xfrm>
            <a:off x="457200" y="204900"/>
            <a:ext cx="8229600" cy="371400"/>
          </a:xfrm>
        </p:spPr>
        <p:txBody>
          <a:bodyPr>
            <a:normAutofit fontScale="90000"/>
          </a:bodyPr>
          <a:lstStyle/>
          <a:p>
            <a:r>
              <a:rPr lang="en-US" dirty="0"/>
              <a:t>SVM Implementation</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AD326C0D-7A84-5A4B-43F9-651768BFDFAD}"/>
                  </a:ext>
                </a:extLst>
              </p:cNvPr>
              <p:cNvSpPr txBox="1"/>
              <p:nvPr/>
            </p:nvSpPr>
            <p:spPr>
              <a:xfrm>
                <a:off x="1149532" y="1132114"/>
                <a:ext cx="3918857" cy="3192092"/>
              </a:xfrm>
              <a:prstGeom prst="rect">
                <a:avLst/>
              </a:prstGeom>
              <a:noFill/>
            </p:spPr>
            <p:txBody>
              <a:bodyPr wrap="square" rtlCol="0">
                <a:spAutoFit/>
              </a:bodyPr>
              <a:lstStyle/>
              <a:p>
                <a:pPr marL="0" marR="0"/>
                <a:r>
                  <a:rPr lang="en-US" sz="1100" b="1" dirty="0">
                    <a:effectLst/>
                    <a:latin typeface="Times New Roman" panose="02020603050405020304" pitchFamily="18" charset="0"/>
                    <a:ea typeface="Times New Roman" panose="02020603050405020304" pitchFamily="18" charset="0"/>
                  </a:rPr>
                  <a:t>Step 2: Compute Bias (</a:t>
                </a:r>
                <a14:m>
                  <m:oMath xmlns:m="http://schemas.openxmlformats.org/officeDocument/2006/math">
                    <m:r>
                      <a:rPr lang="en-US" sz="1100" b="1" i="1">
                        <a:effectLst/>
                        <a:latin typeface="Cambria Math" panose="02040503050406030204" pitchFamily="18" charset="0"/>
                        <a:ea typeface="Times New Roman" panose="02020603050405020304" pitchFamily="18" charset="0"/>
                      </a:rPr>
                      <m:t>𝒃</m:t>
                    </m:r>
                  </m:oMath>
                </a14:m>
                <a:r>
                  <a:rPr lang="en-US" sz="1100" b="1" dirty="0">
                    <a:effectLst/>
                    <a:latin typeface="Times New Roman" panose="02020603050405020304" pitchFamily="18" charset="0"/>
                    <a:ea typeface="Times New Roman" panose="02020603050405020304" pitchFamily="18" charset="0"/>
                  </a:rPr>
                  <a:t>)</a:t>
                </a:r>
              </a:p>
              <a:p>
                <a:pPr marL="0" marR="0">
                  <a:spcBef>
                    <a:spcPts val="900"/>
                  </a:spcBef>
                  <a:spcAft>
                    <a:spcPts val="900"/>
                  </a:spcAft>
                </a:pPr>
                <a:r>
                  <a:rPr lang="en-US" sz="1100" dirty="0">
                    <a:effectLst/>
                    <a:latin typeface="Times New Roman" panose="02020603050405020304" pitchFamily="18" charset="0"/>
                    <a:ea typeface="Calibri" panose="020F0502020204030204" pitchFamily="34" charset="0"/>
                    <a:cs typeface="Times New Roman" panose="02020603050405020304" pitchFamily="18" charset="0"/>
                  </a:rPr>
                  <a:t>Bias is computed using one of the support vectors:</a:t>
                </a:r>
              </a:p>
              <a:p>
                <a:pPr marL="0" marR="0">
                  <a:spcBef>
                    <a:spcPts val="900"/>
                  </a:spcBef>
                  <a:spcAft>
                    <a:spcPts val="900"/>
                  </a:spcAft>
                </a:pPr>
                <a14:m>
                  <m:oMathPara xmlns:m="http://schemas.openxmlformats.org/officeDocument/2006/math">
                    <m:oMathParaPr>
                      <m:jc m:val="centerGroup"/>
                    </m:oMathParaPr>
                    <m:oMath xmlns:m="http://schemas.openxmlformats.org/officeDocument/2006/math">
                      <m:r>
                        <a:rPr lang="en-US" sz="1100" i="1">
                          <a:effectLst/>
                          <a:latin typeface="Cambria Math" panose="02040503050406030204" pitchFamily="18" charset="0"/>
                          <a:ea typeface="Calibri" panose="020F0502020204030204" pitchFamily="34" charset="0"/>
                          <a:cs typeface="Times New Roman" panose="02020603050405020304" pitchFamily="18" charset="0"/>
                        </a:rPr>
                        <m:t>𝑏</m:t>
                      </m:r>
                      <m:r>
                        <a:rPr lang="en-US" sz="1100">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US" sz="11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100" i="1">
                              <a:effectLst/>
                              <a:latin typeface="Cambria Math" panose="02040503050406030204" pitchFamily="18" charset="0"/>
                              <a:ea typeface="Calibri" panose="020F0502020204030204" pitchFamily="34" charset="0"/>
                              <a:cs typeface="Times New Roman" panose="02020603050405020304" pitchFamily="18" charset="0"/>
                            </a:rPr>
                            <m:t>𝑦</m:t>
                          </m:r>
                        </m:e>
                        <m:sub>
                          <m:r>
                            <a:rPr lang="en-US" sz="1100" i="1">
                              <a:effectLst/>
                              <a:latin typeface="Cambria Math" panose="02040503050406030204" pitchFamily="18" charset="0"/>
                              <a:ea typeface="Calibri" panose="020F0502020204030204" pitchFamily="34" charset="0"/>
                              <a:cs typeface="Times New Roman" panose="02020603050405020304" pitchFamily="18" charset="0"/>
                            </a:rPr>
                            <m:t>𝑠</m:t>
                          </m:r>
                        </m:sub>
                      </m:sSub>
                      <m:r>
                        <a:rPr lang="en-US" sz="1100" i="1">
                          <a:effectLst/>
                          <a:latin typeface="Cambria Math" panose="02040503050406030204" pitchFamily="18" charset="0"/>
                          <a:ea typeface="Calibri" panose="020F0502020204030204" pitchFamily="34" charset="0"/>
                          <a:cs typeface="Times New Roman" panose="02020603050405020304" pitchFamily="18" charset="0"/>
                        </a:rPr>
                        <m:t>−</m:t>
                      </m:r>
                      <m:sSup>
                        <m:sSupPr>
                          <m:ctrlPr>
                            <a:rPr lang="en-US" sz="1100" i="1">
                              <a:effectLst/>
                              <a:latin typeface="Cambria Math" panose="02040503050406030204" pitchFamily="18" charset="0"/>
                              <a:ea typeface="Calibri" panose="020F0502020204030204" pitchFamily="34" charset="0"/>
                              <a:cs typeface="Times New Roman" panose="02020603050405020304" pitchFamily="18" charset="0"/>
                            </a:rPr>
                          </m:ctrlPr>
                        </m:sSupPr>
                        <m:e>
                          <m:r>
                            <a:rPr lang="en-US" sz="1100" i="1">
                              <a:effectLst/>
                              <a:latin typeface="Cambria Math" panose="02040503050406030204" pitchFamily="18" charset="0"/>
                              <a:ea typeface="Calibri" panose="020F0502020204030204" pitchFamily="34" charset="0"/>
                              <a:cs typeface="Times New Roman" panose="02020603050405020304" pitchFamily="18" charset="0"/>
                            </a:rPr>
                            <m:t>𝑤</m:t>
                          </m:r>
                        </m:e>
                        <m:sup>
                          <m:r>
                            <a:rPr lang="en-US" sz="1100" i="1">
                              <a:effectLst/>
                              <a:latin typeface="Cambria Math" panose="02040503050406030204" pitchFamily="18" charset="0"/>
                              <a:ea typeface="Calibri" panose="020F0502020204030204" pitchFamily="34" charset="0"/>
                              <a:cs typeface="Times New Roman" panose="02020603050405020304" pitchFamily="18" charset="0"/>
                            </a:rPr>
                            <m:t>𝑇</m:t>
                          </m:r>
                        </m:sup>
                      </m:sSup>
                      <m:sSub>
                        <m:sSubPr>
                          <m:ctrlPr>
                            <a:rPr lang="en-US" sz="11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100" i="1">
                              <a:effectLst/>
                              <a:latin typeface="Cambria Math" panose="02040503050406030204" pitchFamily="18" charset="0"/>
                              <a:ea typeface="Calibri" panose="020F0502020204030204" pitchFamily="34" charset="0"/>
                              <a:cs typeface="Times New Roman" panose="02020603050405020304" pitchFamily="18" charset="0"/>
                            </a:rPr>
                            <m:t>𝑥</m:t>
                          </m:r>
                        </m:e>
                        <m:sub>
                          <m:r>
                            <a:rPr lang="en-US" sz="1100" i="1">
                              <a:effectLst/>
                              <a:latin typeface="Cambria Math" panose="02040503050406030204" pitchFamily="18" charset="0"/>
                              <a:ea typeface="Calibri" panose="020F0502020204030204" pitchFamily="34" charset="0"/>
                              <a:cs typeface="Times New Roman" panose="02020603050405020304" pitchFamily="18" charset="0"/>
                            </a:rPr>
                            <m:t>𝑠</m:t>
                          </m:r>
                        </m:sub>
                      </m:sSub>
                    </m:oMath>
                  </m:oMathPara>
                </a14:m>
                <a:endParaRPr lang="en-US" sz="11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spcBef>
                    <a:spcPts val="900"/>
                  </a:spcBef>
                  <a:spcAft>
                    <a:spcPts val="900"/>
                  </a:spcAft>
                </a:pPr>
                <a:r>
                  <a:rPr lang="en-US" sz="1100" dirty="0">
                    <a:effectLst/>
                    <a:latin typeface="Times New Roman" panose="02020603050405020304" pitchFamily="18" charset="0"/>
                    <a:ea typeface="Calibri" panose="020F0502020204030204" pitchFamily="34" charset="0"/>
                    <a:cs typeface="Times New Roman" panose="02020603050405020304" pitchFamily="18" charset="0"/>
                  </a:rPr>
                  <a:t>Substituting values:</a:t>
                </a:r>
              </a:p>
              <a:p>
                <a:pPr marL="0" marR="0">
                  <a:spcBef>
                    <a:spcPts val="900"/>
                  </a:spcBef>
                  <a:spcAft>
                    <a:spcPts val="900"/>
                  </a:spcAft>
                </a:pPr>
                <a14:m>
                  <m:oMathPara xmlns:m="http://schemas.openxmlformats.org/officeDocument/2006/math">
                    <m:oMathParaPr>
                      <m:jc m:val="centerGroup"/>
                    </m:oMathParaPr>
                    <m:oMath xmlns:m="http://schemas.openxmlformats.org/officeDocument/2006/math">
                      <m:r>
                        <a:rPr lang="en-US" sz="1100" i="1">
                          <a:effectLst/>
                          <a:latin typeface="Cambria Math" panose="02040503050406030204" pitchFamily="18" charset="0"/>
                          <a:ea typeface="Calibri" panose="020F0502020204030204" pitchFamily="34" charset="0"/>
                          <a:cs typeface="Times New Roman" panose="02020603050405020304" pitchFamily="18" charset="0"/>
                        </a:rPr>
                        <m:t>𝑏</m:t>
                      </m:r>
                      <m:r>
                        <a:rPr lang="en-US" sz="1100">
                          <a:effectLst/>
                          <a:latin typeface="Cambria Math" panose="02040503050406030204" pitchFamily="18" charset="0"/>
                          <a:ea typeface="Calibri" panose="020F0502020204030204" pitchFamily="34" charset="0"/>
                          <a:cs typeface="Times New Roman" panose="02020603050405020304" pitchFamily="18" charset="0"/>
                        </a:rPr>
                        <m:t>=</m:t>
                      </m:r>
                      <m:r>
                        <a:rPr lang="en-US" sz="1100" i="1">
                          <a:effectLst/>
                          <a:latin typeface="Cambria Math" panose="02040503050406030204" pitchFamily="18" charset="0"/>
                          <a:ea typeface="Calibri" panose="020F0502020204030204" pitchFamily="34" charset="0"/>
                          <a:cs typeface="Times New Roman" panose="02020603050405020304" pitchFamily="18" charset="0"/>
                        </a:rPr>
                        <m:t>1−</m:t>
                      </m:r>
                      <m:d>
                        <m:dPr>
                          <m:ctrlPr>
                            <a:rPr lang="en-US" sz="1100" i="1">
                              <a:effectLst/>
                              <a:latin typeface="Cambria Math" panose="02040503050406030204" pitchFamily="18" charset="0"/>
                              <a:ea typeface="Calibri" panose="020F0502020204030204" pitchFamily="34" charset="0"/>
                              <a:cs typeface="Times New Roman" panose="02020603050405020304" pitchFamily="18" charset="0"/>
                            </a:rPr>
                          </m:ctrlPr>
                        </m:dPr>
                        <m:e>
                          <m:r>
                            <a:rPr lang="en-US" sz="1100">
                              <a:effectLst/>
                              <a:latin typeface="Cambria Math" panose="02040503050406030204" pitchFamily="18" charset="0"/>
                              <a:ea typeface="Calibri" panose="020F0502020204030204" pitchFamily="34" charset="0"/>
                              <a:cs typeface="Times New Roman" panose="02020603050405020304" pitchFamily="18" charset="0"/>
                            </a:rPr>
                            <m:t>[</m:t>
                          </m:r>
                          <m:r>
                            <a:rPr lang="en-US" sz="1100" i="1">
                              <a:effectLst/>
                              <a:latin typeface="Cambria Math" panose="02040503050406030204" pitchFamily="18" charset="0"/>
                              <a:ea typeface="Calibri" panose="020F0502020204030204" pitchFamily="34" charset="0"/>
                              <a:cs typeface="Times New Roman" panose="02020603050405020304" pitchFamily="18" charset="0"/>
                            </a:rPr>
                            <m:t>−0.7445</m:t>
                          </m:r>
                          <m:r>
                            <a:rPr lang="en-US" sz="1100">
                              <a:effectLst/>
                              <a:latin typeface="Cambria Math" panose="02040503050406030204" pitchFamily="18" charset="0"/>
                              <a:ea typeface="Calibri" panose="020F0502020204030204" pitchFamily="34" charset="0"/>
                              <a:cs typeface="Times New Roman" panose="02020603050405020304" pitchFamily="18" charset="0"/>
                            </a:rPr>
                            <m:t>,</m:t>
                          </m:r>
                          <m:r>
                            <a:rPr lang="en-US" sz="1100" i="1">
                              <a:effectLst/>
                              <a:latin typeface="Cambria Math" panose="02040503050406030204" pitchFamily="18" charset="0"/>
                              <a:ea typeface="Calibri" panose="020F0502020204030204" pitchFamily="34" charset="0"/>
                              <a:cs typeface="Times New Roman" panose="02020603050405020304" pitchFamily="18" charset="0"/>
                            </a:rPr>
                            <m:t>−5.5235</m:t>
                          </m:r>
                          <m:r>
                            <a:rPr lang="en-US" sz="1100">
                              <a:effectLst/>
                              <a:latin typeface="Cambria Math" panose="02040503050406030204" pitchFamily="18" charset="0"/>
                              <a:ea typeface="Calibri" panose="020F0502020204030204" pitchFamily="34" charset="0"/>
                              <a:cs typeface="Times New Roman" panose="02020603050405020304" pitchFamily="18" charset="0"/>
                            </a:rPr>
                            <m:t>]⋅[</m:t>
                          </m:r>
                          <m:r>
                            <a:rPr lang="en-US" sz="1100" i="1">
                              <a:effectLst/>
                              <a:latin typeface="Cambria Math" panose="02040503050406030204" pitchFamily="18" charset="0"/>
                              <a:ea typeface="Calibri" panose="020F0502020204030204" pitchFamily="34" charset="0"/>
                              <a:cs typeface="Times New Roman" panose="02020603050405020304" pitchFamily="18" charset="0"/>
                            </a:rPr>
                            <m:t>0.63</m:t>
                          </m:r>
                          <m:r>
                            <a:rPr lang="en-US" sz="1100">
                              <a:effectLst/>
                              <a:latin typeface="Cambria Math" panose="02040503050406030204" pitchFamily="18" charset="0"/>
                              <a:ea typeface="Calibri" panose="020F0502020204030204" pitchFamily="34" charset="0"/>
                              <a:cs typeface="Times New Roman" panose="02020603050405020304" pitchFamily="18" charset="0"/>
                            </a:rPr>
                            <m:t>,</m:t>
                          </m:r>
                          <m:r>
                            <a:rPr lang="en-US" sz="1100" i="1">
                              <a:effectLst/>
                              <a:latin typeface="Cambria Math" panose="02040503050406030204" pitchFamily="18" charset="0"/>
                              <a:ea typeface="Calibri" panose="020F0502020204030204" pitchFamily="34" charset="0"/>
                              <a:cs typeface="Times New Roman" panose="02020603050405020304" pitchFamily="18" charset="0"/>
                            </a:rPr>
                            <m:t>−1.38</m:t>
                          </m:r>
                          <m:r>
                            <a:rPr lang="en-US" sz="1100">
                              <a:effectLst/>
                              <a:latin typeface="Cambria Math" panose="02040503050406030204" pitchFamily="18" charset="0"/>
                              <a:ea typeface="Calibri" panose="020F0502020204030204" pitchFamily="34" charset="0"/>
                              <a:cs typeface="Times New Roman" panose="02020603050405020304" pitchFamily="18" charset="0"/>
                            </a:rPr>
                            <m:t>]</m:t>
                          </m:r>
                        </m:e>
                      </m:d>
                    </m:oMath>
                  </m:oMathPara>
                </a14:m>
                <a:endParaRPr lang="en-US" sz="11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spcBef>
                    <a:spcPts val="900"/>
                  </a:spcBef>
                  <a:spcAft>
                    <a:spcPts val="900"/>
                  </a:spcAft>
                </a:pPr>
                <a14:m>
                  <m:oMathPara xmlns:m="http://schemas.openxmlformats.org/officeDocument/2006/math">
                    <m:oMathParaPr>
                      <m:jc m:val="centerGroup"/>
                    </m:oMathParaPr>
                    <m:oMath xmlns:m="http://schemas.openxmlformats.org/officeDocument/2006/math">
                      <m:r>
                        <a:rPr lang="en-US" sz="1100" i="1">
                          <a:effectLst/>
                          <a:latin typeface="Cambria Math" panose="02040503050406030204" pitchFamily="18" charset="0"/>
                          <a:ea typeface="Calibri" panose="020F0502020204030204" pitchFamily="34" charset="0"/>
                          <a:cs typeface="Times New Roman" panose="02020603050405020304" pitchFamily="18" charset="0"/>
                        </a:rPr>
                        <m:t>𝑏</m:t>
                      </m:r>
                      <m:r>
                        <a:rPr lang="en-US" sz="1100">
                          <a:effectLst/>
                          <a:latin typeface="Cambria Math" panose="02040503050406030204" pitchFamily="18" charset="0"/>
                          <a:ea typeface="Calibri" panose="020F0502020204030204" pitchFamily="34" charset="0"/>
                          <a:cs typeface="Times New Roman" panose="02020603050405020304" pitchFamily="18" charset="0"/>
                        </a:rPr>
                        <m:t>=</m:t>
                      </m:r>
                      <m:r>
                        <a:rPr lang="en-US" sz="1100" i="1">
                          <a:effectLst/>
                          <a:latin typeface="Cambria Math" panose="02040503050406030204" pitchFamily="18" charset="0"/>
                          <a:ea typeface="Calibri" panose="020F0502020204030204" pitchFamily="34" charset="0"/>
                          <a:cs typeface="Times New Roman" panose="02020603050405020304" pitchFamily="18" charset="0"/>
                        </a:rPr>
                        <m:t>1−</m:t>
                      </m:r>
                      <m:d>
                        <m:dPr>
                          <m:ctrlPr>
                            <a:rPr lang="en-US" sz="1100" i="1">
                              <a:effectLst/>
                              <a:latin typeface="Cambria Math" panose="02040503050406030204" pitchFamily="18" charset="0"/>
                              <a:ea typeface="Calibri" panose="020F0502020204030204" pitchFamily="34" charset="0"/>
                              <a:cs typeface="Times New Roman" panose="02020603050405020304" pitchFamily="18" charset="0"/>
                            </a:rPr>
                          </m:ctrlPr>
                        </m:dPr>
                        <m:e>
                          <m:r>
                            <a:rPr lang="en-US" sz="1100" i="1">
                              <a:effectLst/>
                              <a:latin typeface="Cambria Math" panose="02040503050406030204" pitchFamily="18" charset="0"/>
                              <a:ea typeface="Calibri" panose="020F0502020204030204" pitchFamily="34" charset="0"/>
                              <a:cs typeface="Times New Roman" panose="02020603050405020304" pitchFamily="18" charset="0"/>
                            </a:rPr>
                            <m:t>−0.4690</m:t>
                          </m:r>
                          <m:r>
                            <a:rPr lang="en-US" sz="1100">
                              <a:effectLst/>
                              <a:latin typeface="Cambria Math" panose="02040503050406030204" pitchFamily="18" charset="0"/>
                              <a:ea typeface="Calibri" panose="020F0502020204030204" pitchFamily="34" charset="0"/>
                              <a:cs typeface="Times New Roman" panose="02020603050405020304" pitchFamily="18" charset="0"/>
                            </a:rPr>
                            <m:t>+</m:t>
                          </m:r>
                          <m:r>
                            <a:rPr lang="en-US" sz="1100" i="1">
                              <a:effectLst/>
                              <a:latin typeface="Cambria Math" panose="02040503050406030204" pitchFamily="18" charset="0"/>
                              <a:ea typeface="Calibri" panose="020F0502020204030204" pitchFamily="34" charset="0"/>
                              <a:cs typeface="Times New Roman" panose="02020603050405020304" pitchFamily="18" charset="0"/>
                            </a:rPr>
                            <m:t>7.6244</m:t>
                          </m:r>
                        </m:e>
                      </m:d>
                    </m:oMath>
                  </m:oMathPara>
                </a14:m>
                <a:endParaRPr lang="en-US" sz="11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spcBef>
                    <a:spcPts val="900"/>
                  </a:spcBef>
                  <a:spcAft>
                    <a:spcPts val="900"/>
                  </a:spcAft>
                </a:pPr>
                <a14:m>
                  <m:oMathPara xmlns:m="http://schemas.openxmlformats.org/officeDocument/2006/math">
                    <m:oMathParaPr>
                      <m:jc m:val="centerGroup"/>
                    </m:oMathParaPr>
                    <m:oMath xmlns:m="http://schemas.openxmlformats.org/officeDocument/2006/math">
                      <m:r>
                        <a:rPr lang="en-US" sz="1100" i="1">
                          <a:effectLst/>
                          <a:latin typeface="Cambria Math" panose="02040503050406030204" pitchFamily="18" charset="0"/>
                          <a:ea typeface="Calibri" panose="020F0502020204030204" pitchFamily="34" charset="0"/>
                          <a:cs typeface="Times New Roman" panose="02020603050405020304" pitchFamily="18" charset="0"/>
                        </a:rPr>
                        <m:t>𝑏</m:t>
                      </m:r>
                      <m:r>
                        <a:rPr lang="en-US" sz="1100">
                          <a:effectLst/>
                          <a:latin typeface="Cambria Math" panose="02040503050406030204" pitchFamily="18" charset="0"/>
                          <a:ea typeface="Calibri" panose="020F0502020204030204" pitchFamily="34" charset="0"/>
                          <a:cs typeface="Times New Roman" panose="02020603050405020304" pitchFamily="18" charset="0"/>
                        </a:rPr>
                        <m:t>=</m:t>
                      </m:r>
                      <m:r>
                        <a:rPr lang="en-US" sz="1100" i="1">
                          <a:effectLst/>
                          <a:latin typeface="Cambria Math" panose="02040503050406030204" pitchFamily="18" charset="0"/>
                          <a:ea typeface="Calibri" panose="020F0502020204030204" pitchFamily="34" charset="0"/>
                          <a:cs typeface="Times New Roman" panose="02020603050405020304" pitchFamily="18" charset="0"/>
                        </a:rPr>
                        <m:t>1−7.1554</m:t>
                      </m:r>
                    </m:oMath>
                  </m:oMathPara>
                </a14:m>
                <a:endParaRPr lang="en-US" sz="11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spcBef>
                    <a:spcPts val="900"/>
                  </a:spcBef>
                  <a:spcAft>
                    <a:spcPts val="900"/>
                  </a:spcAft>
                </a:pPr>
                <a14:m>
                  <m:oMathPara xmlns:m="http://schemas.openxmlformats.org/officeDocument/2006/math">
                    <m:oMathParaPr>
                      <m:jc m:val="centerGroup"/>
                    </m:oMathParaPr>
                    <m:oMath xmlns:m="http://schemas.openxmlformats.org/officeDocument/2006/math">
                      <m:r>
                        <a:rPr lang="en-US" sz="1100" i="1">
                          <a:effectLst/>
                          <a:latin typeface="Cambria Math" panose="02040503050406030204" pitchFamily="18" charset="0"/>
                          <a:ea typeface="Calibri" panose="020F0502020204030204" pitchFamily="34" charset="0"/>
                          <a:cs typeface="Times New Roman" panose="02020603050405020304" pitchFamily="18" charset="0"/>
                        </a:rPr>
                        <m:t>𝑏</m:t>
                      </m:r>
                      <m:r>
                        <a:rPr lang="en-US" sz="1100">
                          <a:effectLst/>
                          <a:latin typeface="Cambria Math" panose="02040503050406030204" pitchFamily="18" charset="0"/>
                          <a:ea typeface="Calibri" panose="020F0502020204030204" pitchFamily="34" charset="0"/>
                          <a:cs typeface="Times New Roman" panose="02020603050405020304" pitchFamily="18" charset="0"/>
                        </a:rPr>
                        <m:t>=</m:t>
                      </m:r>
                      <m:r>
                        <a:rPr lang="en-US" sz="1100" i="1">
                          <a:effectLst/>
                          <a:latin typeface="Cambria Math" panose="02040503050406030204" pitchFamily="18" charset="0"/>
                          <a:ea typeface="Calibri" panose="020F0502020204030204" pitchFamily="34" charset="0"/>
                          <a:cs typeface="Times New Roman" panose="02020603050405020304" pitchFamily="18" charset="0"/>
                        </a:rPr>
                        <m:t>−6.1554</m:t>
                      </m:r>
                    </m:oMath>
                  </m:oMathPara>
                </a14:m>
                <a:endParaRPr lang="en-US" sz="11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spcBef>
                    <a:spcPts val="900"/>
                  </a:spcBef>
                  <a:spcAft>
                    <a:spcPts val="900"/>
                  </a:spcAft>
                </a:pPr>
                <a:r>
                  <a:rPr lang="en-US" sz="1100" dirty="0">
                    <a:effectLst/>
                    <a:latin typeface="Times New Roman" panose="02020603050405020304" pitchFamily="18" charset="0"/>
                    <a:ea typeface="Calibri" panose="020F0502020204030204" pitchFamily="34" charset="0"/>
                    <a:cs typeface="Times New Roman" panose="02020603050405020304" pitchFamily="18" charset="0"/>
                  </a:rPr>
                  <a:t>Thus, the </a:t>
                </a:r>
                <a:r>
                  <a:rPr lang="en-US" sz="1100" b="1" dirty="0">
                    <a:effectLst/>
                    <a:latin typeface="Times New Roman" panose="02020603050405020304" pitchFamily="18" charset="0"/>
                    <a:ea typeface="Calibri" panose="020F0502020204030204" pitchFamily="34" charset="0"/>
                    <a:cs typeface="Times New Roman" panose="02020603050405020304" pitchFamily="18" charset="0"/>
                  </a:rPr>
                  <a:t>computed bias</a:t>
                </a:r>
                <a:r>
                  <a:rPr lang="en-US" sz="1100" dirty="0">
                    <a:effectLst/>
                    <a:latin typeface="Times New Roman" panose="02020603050405020304" pitchFamily="18" charset="0"/>
                    <a:ea typeface="Calibri" panose="020F0502020204030204" pitchFamily="34" charset="0"/>
                    <a:cs typeface="Times New Roman" panose="02020603050405020304" pitchFamily="18" charset="0"/>
                  </a:rPr>
                  <a:t> is:</a:t>
                </a:r>
              </a:p>
              <a:p>
                <a:pPr marL="0" marR="0">
                  <a:spcBef>
                    <a:spcPts val="900"/>
                  </a:spcBef>
                  <a:spcAft>
                    <a:spcPts val="900"/>
                  </a:spcAft>
                </a:pPr>
                <a14:m>
                  <m:oMathPara xmlns:m="http://schemas.openxmlformats.org/officeDocument/2006/math">
                    <m:oMathParaPr>
                      <m:jc m:val="centerGroup"/>
                    </m:oMathParaPr>
                    <m:oMath xmlns:m="http://schemas.openxmlformats.org/officeDocument/2006/math">
                      <m:r>
                        <a:rPr lang="en-US" sz="1100" i="1">
                          <a:effectLst/>
                          <a:latin typeface="Cambria Math" panose="02040503050406030204" pitchFamily="18" charset="0"/>
                          <a:ea typeface="Calibri" panose="020F0502020204030204" pitchFamily="34" charset="0"/>
                          <a:cs typeface="Times New Roman" panose="02020603050405020304" pitchFamily="18" charset="0"/>
                        </a:rPr>
                        <m:t>𝑏</m:t>
                      </m:r>
                      <m:r>
                        <a:rPr lang="en-US" sz="1100">
                          <a:effectLst/>
                          <a:latin typeface="Cambria Math" panose="02040503050406030204" pitchFamily="18" charset="0"/>
                          <a:ea typeface="Calibri" panose="020F0502020204030204" pitchFamily="34" charset="0"/>
                          <a:cs typeface="Times New Roman" panose="02020603050405020304" pitchFamily="18" charset="0"/>
                        </a:rPr>
                        <m:t>=</m:t>
                      </m:r>
                      <m:r>
                        <a:rPr lang="en-US" sz="1100" i="1">
                          <a:effectLst/>
                          <a:latin typeface="Cambria Math" panose="02040503050406030204" pitchFamily="18" charset="0"/>
                          <a:ea typeface="Calibri" panose="020F0502020204030204" pitchFamily="34" charset="0"/>
                          <a:cs typeface="Times New Roman" panose="02020603050405020304" pitchFamily="18" charset="0"/>
                        </a:rPr>
                        <m:t>−6.1554</m:t>
                      </m:r>
                    </m:oMath>
                  </m:oMathPara>
                </a14:m>
                <a:endParaRPr lang="en-US" sz="1100" dirty="0">
                  <a:effectLst/>
                  <a:latin typeface="Times New Roman" panose="02020603050405020304" pitchFamily="18" charset="0"/>
                  <a:ea typeface="Calibri" panose="020F0502020204030204" pitchFamily="34" charset="0"/>
                  <a:cs typeface="Times New Roman" panose="02020603050405020304" pitchFamily="18" charset="0"/>
                </a:endParaRPr>
              </a:p>
            </p:txBody>
          </p:sp>
        </mc:Choice>
        <mc:Fallback xmlns="">
          <p:sp>
            <p:nvSpPr>
              <p:cNvPr id="4" name="TextBox 3">
                <a:extLst>
                  <a:ext uri="{FF2B5EF4-FFF2-40B4-BE49-F238E27FC236}">
                    <a16:creationId xmlns:a16="http://schemas.microsoft.com/office/drawing/2014/main" id="{AD326C0D-7A84-5A4B-43F9-651768BFDFAD}"/>
                  </a:ext>
                </a:extLst>
              </p:cNvPr>
              <p:cNvSpPr txBox="1">
                <a:spLocks noRot="1" noChangeAspect="1" noMove="1" noResize="1" noEditPoints="1" noAdjustHandles="1" noChangeArrowheads="1" noChangeShapeType="1" noTextEdit="1"/>
              </p:cNvSpPr>
              <p:nvPr/>
            </p:nvSpPr>
            <p:spPr>
              <a:xfrm>
                <a:off x="1149532" y="1132114"/>
                <a:ext cx="3918857" cy="3192092"/>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5" name="Table 4">
                <a:extLst>
                  <a:ext uri="{FF2B5EF4-FFF2-40B4-BE49-F238E27FC236}">
                    <a16:creationId xmlns:a16="http://schemas.microsoft.com/office/drawing/2014/main" id="{81AB724A-07C2-D8E0-6CA1-34B8775A8F7D}"/>
                  </a:ext>
                </a:extLst>
              </p:cNvPr>
              <p:cNvGraphicFramePr>
                <a:graphicFrameLocks noGrp="1"/>
              </p:cNvGraphicFramePr>
              <p:nvPr>
                <p:extLst>
                  <p:ext uri="{D42A27DB-BD31-4B8C-83A1-F6EECF244321}">
                    <p14:modId xmlns:p14="http://schemas.microsoft.com/office/powerpoint/2010/main" val="925909664"/>
                  </p:ext>
                </p:extLst>
              </p:nvPr>
            </p:nvGraphicFramePr>
            <p:xfrm>
              <a:off x="4371703" y="3044046"/>
              <a:ext cx="4058194" cy="1280160"/>
            </p:xfrm>
            <a:graphic>
              <a:graphicData uri="http://schemas.openxmlformats.org/drawingml/2006/table">
                <a:tbl>
                  <a:tblPr firstRow="1" bandRow="1" bandCol="1">
                    <a:tableStyleId>{CAAAB887-16D1-4126-A36C-5330455EE609}</a:tableStyleId>
                  </a:tblPr>
                  <a:tblGrid>
                    <a:gridCol w="2029097">
                      <a:extLst>
                        <a:ext uri="{9D8B030D-6E8A-4147-A177-3AD203B41FA5}">
                          <a16:colId xmlns:a16="http://schemas.microsoft.com/office/drawing/2014/main" val="1968800546"/>
                        </a:ext>
                      </a:extLst>
                    </a:gridCol>
                    <a:gridCol w="2029097">
                      <a:extLst>
                        <a:ext uri="{9D8B030D-6E8A-4147-A177-3AD203B41FA5}">
                          <a16:colId xmlns:a16="http://schemas.microsoft.com/office/drawing/2014/main" val="1032393704"/>
                        </a:ext>
                      </a:extLst>
                    </a:gridCol>
                  </a:tblGrid>
                  <a:tr h="0">
                    <a:tc>
                      <a:txBody>
                        <a:bodyPr/>
                        <a:lstStyle/>
                        <a:p>
                          <a:pPr marL="0" marR="0">
                            <a:spcBef>
                              <a:spcPts val="180"/>
                            </a:spcBef>
                            <a:spcAft>
                              <a:spcPts val="180"/>
                            </a:spcAft>
                          </a:pPr>
                          <a:r>
                            <a:rPr lang="en-US" sz="1200" dirty="0">
                              <a:effectLst/>
                              <a:latin typeface="Times New Roman" panose="02020603050405020304" pitchFamily="18" charset="0"/>
                              <a:cs typeface="Times New Roman" panose="02020603050405020304" pitchFamily="18" charset="0"/>
                            </a:rPr>
                            <a:t>Variable</a:t>
                          </a:r>
                          <a:endParaRPr lang="en-US" sz="1200" dirty="0">
                            <a:effectLst/>
                            <a:latin typeface="Times New Roman" panose="02020603050405020304" pitchFamily="18" charset="0"/>
                            <a:ea typeface="Aptos" panose="020B0004020202020204" pitchFamily="34" charset="0"/>
                            <a:cs typeface="Times New Roman" panose="02020603050405020304" pitchFamily="18" charset="0"/>
                          </a:endParaRPr>
                        </a:p>
                      </a:txBody>
                      <a:tcPr marL="68580" marR="68580" marT="0" marB="0" anchor="b">
                        <a:solidFill>
                          <a:schemeClr val="accent5">
                            <a:lumMod val="40000"/>
                            <a:lumOff val="60000"/>
                          </a:schemeClr>
                        </a:solidFill>
                      </a:tcPr>
                    </a:tc>
                    <a:tc>
                      <a:txBody>
                        <a:bodyPr/>
                        <a:lstStyle/>
                        <a:p>
                          <a:pPr marL="0" marR="0">
                            <a:spcBef>
                              <a:spcPts val="180"/>
                            </a:spcBef>
                            <a:spcAft>
                              <a:spcPts val="180"/>
                            </a:spcAft>
                          </a:pPr>
                          <a:r>
                            <a:rPr lang="en-US" sz="1200" dirty="0">
                              <a:effectLst/>
                              <a:latin typeface="Times New Roman" panose="02020603050405020304" pitchFamily="18" charset="0"/>
                              <a:cs typeface="Times New Roman" panose="02020603050405020304" pitchFamily="18" charset="0"/>
                            </a:rPr>
                            <a:t>Definition</a:t>
                          </a:r>
                          <a:endParaRPr lang="en-US" sz="1200" dirty="0">
                            <a:effectLst/>
                            <a:latin typeface="Times New Roman" panose="02020603050405020304" pitchFamily="18" charset="0"/>
                            <a:ea typeface="Aptos" panose="020B0004020202020204" pitchFamily="34" charset="0"/>
                            <a:cs typeface="Times New Roman" panose="02020603050405020304" pitchFamily="18" charset="0"/>
                          </a:endParaRPr>
                        </a:p>
                      </a:txBody>
                      <a:tcPr marL="68580" marR="68580" marT="0" marB="0" anchor="b">
                        <a:solidFill>
                          <a:schemeClr val="accent5">
                            <a:lumMod val="40000"/>
                            <a:lumOff val="60000"/>
                          </a:schemeClr>
                        </a:solidFill>
                      </a:tcPr>
                    </a:tc>
                    <a:extLst>
                      <a:ext uri="{0D108BD9-81ED-4DB2-BD59-A6C34878D82A}">
                        <a16:rowId xmlns:a16="http://schemas.microsoft.com/office/drawing/2014/main" val="1791784437"/>
                      </a:ext>
                    </a:extLst>
                  </a:tr>
                  <a:tr h="0">
                    <a:tc>
                      <a:txBody>
                        <a:bodyPr/>
                        <a:lstStyle/>
                        <a:p>
                          <a:pPr marL="0" marR="0">
                            <a:spcBef>
                              <a:spcPts val="180"/>
                            </a:spcBef>
                            <a:spcAft>
                              <a:spcPts val="180"/>
                            </a:spcAft>
                          </a:pPr>
                          <a14:m>
                            <m:oMathPara xmlns:m="http://schemas.openxmlformats.org/officeDocument/2006/math">
                              <m:oMathParaPr>
                                <m:jc m:val="centerGroup"/>
                              </m:oMathParaPr>
                              <m:oMath xmlns:m="http://schemas.openxmlformats.org/officeDocument/2006/math">
                                <m:r>
                                  <a:rPr lang="en-US" sz="1200">
                                    <a:effectLst/>
                                    <a:latin typeface="Cambria Math" panose="02040503050406030204" pitchFamily="18" charset="0"/>
                                  </a:rPr>
                                  <m:t>𝑏</m:t>
                                </m:r>
                              </m:oMath>
                            </m:oMathPara>
                          </a14:m>
                          <a:endParaRPr lang="en-US" sz="1200" dirty="0">
                            <a:effectLst/>
                            <a:latin typeface="Times New Roman" panose="02020603050405020304" pitchFamily="18" charset="0"/>
                            <a:ea typeface="Aptos" panose="020B0004020202020204" pitchFamily="34" charset="0"/>
                            <a:cs typeface="Times New Roman" panose="02020603050405020304" pitchFamily="18" charset="0"/>
                          </a:endParaRPr>
                        </a:p>
                      </a:txBody>
                      <a:tcPr marL="68580" marR="68580" marT="0" marB="0"/>
                    </a:tc>
                    <a:tc>
                      <a:txBody>
                        <a:bodyPr/>
                        <a:lstStyle/>
                        <a:p>
                          <a:pPr marL="0" marR="0">
                            <a:spcBef>
                              <a:spcPts val="180"/>
                            </a:spcBef>
                            <a:spcAft>
                              <a:spcPts val="180"/>
                            </a:spcAft>
                          </a:pPr>
                          <a:r>
                            <a:rPr lang="en-US" sz="1200" dirty="0">
                              <a:effectLst/>
                              <a:latin typeface="Times New Roman" panose="02020603050405020304" pitchFamily="18" charset="0"/>
                              <a:cs typeface="Times New Roman" panose="02020603050405020304" pitchFamily="18" charset="0"/>
                            </a:rPr>
                            <a:t>Bias term shifting the hyperplane.</a:t>
                          </a:r>
                          <a:endParaRPr lang="en-US" sz="1200" dirty="0">
                            <a:effectLst/>
                            <a:latin typeface="Times New Roman" panose="02020603050405020304" pitchFamily="18"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999603112"/>
                      </a:ext>
                    </a:extLst>
                  </a:tr>
                  <a:tr h="0">
                    <a:tc>
                      <a:txBody>
                        <a:bodyPr/>
                        <a:lstStyle/>
                        <a:p>
                          <a:pPr marL="0" marR="0">
                            <a:spcBef>
                              <a:spcPts val="180"/>
                            </a:spcBef>
                            <a:spcAft>
                              <a:spcPts val="180"/>
                            </a:spcAft>
                          </a:pPr>
                          <a14:m>
                            <m:oMathPara xmlns:m="http://schemas.openxmlformats.org/officeDocument/2006/math">
                              <m:oMathParaPr>
                                <m:jc m:val="centerGroup"/>
                              </m:oMathParaPr>
                              <m:oMath xmlns:m="http://schemas.openxmlformats.org/officeDocument/2006/math">
                                <m:sSub>
                                  <m:sSubPr>
                                    <m:ctrlPr>
                                      <a:rPr lang="en-US" sz="1200" i="1">
                                        <a:effectLst/>
                                        <a:latin typeface="Cambria Math" panose="02040503050406030204" pitchFamily="18" charset="0"/>
                                      </a:rPr>
                                    </m:ctrlPr>
                                  </m:sSubPr>
                                  <m:e>
                                    <m:r>
                                      <a:rPr lang="en-US" sz="1200">
                                        <a:effectLst/>
                                        <a:latin typeface="Cambria Math" panose="02040503050406030204" pitchFamily="18" charset="0"/>
                                      </a:rPr>
                                      <m:t>𝑦</m:t>
                                    </m:r>
                                  </m:e>
                                  <m:sub>
                                    <m:r>
                                      <a:rPr lang="en-US" sz="1200">
                                        <a:effectLst/>
                                        <a:latin typeface="Cambria Math" panose="02040503050406030204" pitchFamily="18" charset="0"/>
                                      </a:rPr>
                                      <m:t>𝑠</m:t>
                                    </m:r>
                                  </m:sub>
                                </m:sSub>
                              </m:oMath>
                            </m:oMathPara>
                          </a14:m>
                          <a:endParaRPr lang="en-US" sz="1200" dirty="0">
                            <a:effectLst/>
                            <a:latin typeface="Times New Roman" panose="02020603050405020304" pitchFamily="18" charset="0"/>
                            <a:ea typeface="Aptos" panose="020B0004020202020204" pitchFamily="34" charset="0"/>
                            <a:cs typeface="Times New Roman" panose="02020603050405020304" pitchFamily="18" charset="0"/>
                          </a:endParaRPr>
                        </a:p>
                      </a:txBody>
                      <a:tcPr marL="68580" marR="68580" marT="0" marB="0"/>
                    </a:tc>
                    <a:tc>
                      <a:txBody>
                        <a:bodyPr/>
                        <a:lstStyle/>
                        <a:p>
                          <a:pPr marL="0" marR="0">
                            <a:spcBef>
                              <a:spcPts val="180"/>
                            </a:spcBef>
                            <a:spcAft>
                              <a:spcPts val="180"/>
                            </a:spcAft>
                          </a:pPr>
                          <a:r>
                            <a:rPr lang="en-US" sz="1200" dirty="0">
                              <a:effectLst/>
                              <a:latin typeface="Times New Roman" panose="02020603050405020304" pitchFamily="18" charset="0"/>
                              <a:cs typeface="Times New Roman" panose="02020603050405020304" pitchFamily="18" charset="0"/>
                            </a:rPr>
                            <a:t>Label of the chosen support vector.</a:t>
                          </a:r>
                          <a:endParaRPr lang="en-US" sz="1200" dirty="0">
                            <a:effectLst/>
                            <a:latin typeface="Times New Roman" panose="02020603050405020304" pitchFamily="18"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778922302"/>
                      </a:ext>
                    </a:extLst>
                  </a:tr>
                  <a:tr h="0">
                    <a:tc>
                      <a:txBody>
                        <a:bodyPr/>
                        <a:lstStyle/>
                        <a:p>
                          <a:pPr marL="0" marR="0">
                            <a:spcBef>
                              <a:spcPts val="180"/>
                            </a:spcBef>
                            <a:spcAft>
                              <a:spcPts val="180"/>
                            </a:spcAft>
                          </a:pPr>
                          <a14:m>
                            <m:oMathPara xmlns:m="http://schemas.openxmlformats.org/officeDocument/2006/math">
                              <m:oMathParaPr>
                                <m:jc m:val="centerGroup"/>
                              </m:oMathParaPr>
                              <m:oMath xmlns:m="http://schemas.openxmlformats.org/officeDocument/2006/math">
                                <m:sSup>
                                  <m:sSupPr>
                                    <m:ctrlPr>
                                      <a:rPr lang="en-US" sz="1200" i="1">
                                        <a:effectLst/>
                                        <a:latin typeface="Cambria Math" panose="02040503050406030204" pitchFamily="18" charset="0"/>
                                      </a:rPr>
                                    </m:ctrlPr>
                                  </m:sSupPr>
                                  <m:e>
                                    <m:r>
                                      <a:rPr lang="en-US" sz="1200">
                                        <a:effectLst/>
                                        <a:latin typeface="Cambria Math" panose="02040503050406030204" pitchFamily="18" charset="0"/>
                                      </a:rPr>
                                      <m:t>𝑤</m:t>
                                    </m:r>
                                  </m:e>
                                  <m:sup>
                                    <m:r>
                                      <a:rPr lang="en-US" sz="1200">
                                        <a:effectLst/>
                                        <a:latin typeface="Cambria Math" panose="02040503050406030204" pitchFamily="18" charset="0"/>
                                      </a:rPr>
                                      <m:t>𝑇</m:t>
                                    </m:r>
                                  </m:sup>
                                </m:sSup>
                                <m:sSub>
                                  <m:sSubPr>
                                    <m:ctrlPr>
                                      <a:rPr lang="en-US" sz="1200" i="1">
                                        <a:effectLst/>
                                        <a:latin typeface="Cambria Math" panose="02040503050406030204" pitchFamily="18" charset="0"/>
                                      </a:rPr>
                                    </m:ctrlPr>
                                  </m:sSubPr>
                                  <m:e>
                                    <m:r>
                                      <a:rPr lang="en-US" sz="1200">
                                        <a:effectLst/>
                                        <a:latin typeface="Cambria Math" panose="02040503050406030204" pitchFamily="18" charset="0"/>
                                      </a:rPr>
                                      <m:t>𝑥</m:t>
                                    </m:r>
                                  </m:e>
                                  <m:sub>
                                    <m:r>
                                      <a:rPr lang="en-US" sz="1200">
                                        <a:effectLst/>
                                        <a:latin typeface="Cambria Math" panose="02040503050406030204" pitchFamily="18" charset="0"/>
                                      </a:rPr>
                                      <m:t>𝑠</m:t>
                                    </m:r>
                                  </m:sub>
                                </m:sSub>
                              </m:oMath>
                            </m:oMathPara>
                          </a14:m>
                          <a:endParaRPr lang="en-US" sz="1200" dirty="0">
                            <a:effectLst/>
                            <a:latin typeface="Times New Roman" panose="02020603050405020304" pitchFamily="18" charset="0"/>
                            <a:ea typeface="Aptos" panose="020B0004020202020204" pitchFamily="34" charset="0"/>
                            <a:cs typeface="Times New Roman" panose="02020603050405020304" pitchFamily="18" charset="0"/>
                          </a:endParaRPr>
                        </a:p>
                      </a:txBody>
                      <a:tcPr marL="68580" marR="68580" marT="0" marB="0"/>
                    </a:tc>
                    <a:tc>
                      <a:txBody>
                        <a:bodyPr/>
                        <a:lstStyle/>
                        <a:p>
                          <a:pPr marL="0" marR="0">
                            <a:spcBef>
                              <a:spcPts val="180"/>
                            </a:spcBef>
                            <a:spcAft>
                              <a:spcPts val="180"/>
                            </a:spcAft>
                          </a:pPr>
                          <a:r>
                            <a:rPr lang="en-US" sz="1200" dirty="0">
                              <a:effectLst/>
                              <a:latin typeface="Times New Roman" panose="02020603050405020304" pitchFamily="18" charset="0"/>
                              <a:cs typeface="Times New Roman" panose="02020603050405020304" pitchFamily="18" charset="0"/>
                            </a:rPr>
                            <a:t>Dot product of weight vector and support vector.</a:t>
                          </a:r>
                          <a:endParaRPr lang="en-US" sz="1200" dirty="0">
                            <a:effectLst/>
                            <a:latin typeface="Times New Roman" panose="02020603050405020304" pitchFamily="18"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257779688"/>
                      </a:ext>
                    </a:extLst>
                  </a:tr>
                </a:tbl>
              </a:graphicData>
            </a:graphic>
          </p:graphicFrame>
        </mc:Choice>
        <mc:Fallback xmlns="">
          <p:graphicFrame>
            <p:nvGraphicFramePr>
              <p:cNvPr id="5" name="Table 4">
                <a:extLst>
                  <a:ext uri="{FF2B5EF4-FFF2-40B4-BE49-F238E27FC236}">
                    <a16:creationId xmlns:a16="http://schemas.microsoft.com/office/drawing/2014/main" id="{81AB724A-07C2-D8E0-6CA1-34B8775A8F7D}"/>
                  </a:ext>
                </a:extLst>
              </p:cNvPr>
              <p:cNvGraphicFramePr>
                <a:graphicFrameLocks noGrp="1"/>
              </p:cNvGraphicFramePr>
              <p:nvPr>
                <p:extLst>
                  <p:ext uri="{D42A27DB-BD31-4B8C-83A1-F6EECF244321}">
                    <p14:modId xmlns:p14="http://schemas.microsoft.com/office/powerpoint/2010/main" val="925909664"/>
                  </p:ext>
                </p:extLst>
              </p:nvPr>
            </p:nvGraphicFramePr>
            <p:xfrm>
              <a:off x="4371703" y="3044046"/>
              <a:ext cx="4058194" cy="1280160"/>
            </p:xfrm>
            <a:graphic>
              <a:graphicData uri="http://schemas.openxmlformats.org/drawingml/2006/table">
                <a:tbl>
                  <a:tblPr firstRow="1" bandRow="1" bandCol="1">
                    <a:tableStyleId>{CAAAB887-16D1-4126-A36C-5330455EE609}</a:tableStyleId>
                  </a:tblPr>
                  <a:tblGrid>
                    <a:gridCol w="2029097">
                      <a:extLst>
                        <a:ext uri="{9D8B030D-6E8A-4147-A177-3AD203B41FA5}">
                          <a16:colId xmlns:a16="http://schemas.microsoft.com/office/drawing/2014/main" val="1968800546"/>
                        </a:ext>
                      </a:extLst>
                    </a:gridCol>
                    <a:gridCol w="2029097">
                      <a:extLst>
                        <a:ext uri="{9D8B030D-6E8A-4147-A177-3AD203B41FA5}">
                          <a16:colId xmlns:a16="http://schemas.microsoft.com/office/drawing/2014/main" val="1032393704"/>
                        </a:ext>
                      </a:extLst>
                    </a:gridCol>
                  </a:tblGrid>
                  <a:tr h="182880">
                    <a:tc>
                      <a:txBody>
                        <a:bodyPr/>
                        <a:lstStyle/>
                        <a:p>
                          <a:pPr marL="0" marR="0">
                            <a:spcBef>
                              <a:spcPts val="180"/>
                            </a:spcBef>
                            <a:spcAft>
                              <a:spcPts val="180"/>
                            </a:spcAft>
                          </a:pPr>
                          <a:r>
                            <a:rPr lang="en-US" sz="1200" dirty="0">
                              <a:effectLst/>
                              <a:latin typeface="Times New Roman" panose="02020603050405020304" pitchFamily="18" charset="0"/>
                              <a:cs typeface="Times New Roman" panose="02020603050405020304" pitchFamily="18" charset="0"/>
                            </a:rPr>
                            <a:t>Variable</a:t>
                          </a:r>
                          <a:endParaRPr lang="en-US" sz="1200" dirty="0">
                            <a:effectLst/>
                            <a:latin typeface="Times New Roman" panose="02020603050405020304" pitchFamily="18" charset="0"/>
                            <a:ea typeface="Aptos" panose="020B0004020202020204" pitchFamily="34" charset="0"/>
                            <a:cs typeface="Times New Roman" panose="02020603050405020304" pitchFamily="18" charset="0"/>
                          </a:endParaRPr>
                        </a:p>
                      </a:txBody>
                      <a:tcPr marL="68580" marR="68580" marT="0" marB="0" anchor="b">
                        <a:solidFill>
                          <a:schemeClr val="accent5">
                            <a:lumMod val="40000"/>
                            <a:lumOff val="60000"/>
                          </a:schemeClr>
                        </a:solidFill>
                      </a:tcPr>
                    </a:tc>
                    <a:tc>
                      <a:txBody>
                        <a:bodyPr/>
                        <a:lstStyle/>
                        <a:p>
                          <a:pPr marL="0" marR="0">
                            <a:spcBef>
                              <a:spcPts val="180"/>
                            </a:spcBef>
                            <a:spcAft>
                              <a:spcPts val="180"/>
                            </a:spcAft>
                          </a:pPr>
                          <a:r>
                            <a:rPr lang="en-US" sz="1200" dirty="0">
                              <a:effectLst/>
                              <a:latin typeface="Times New Roman" panose="02020603050405020304" pitchFamily="18" charset="0"/>
                              <a:cs typeface="Times New Roman" panose="02020603050405020304" pitchFamily="18" charset="0"/>
                            </a:rPr>
                            <a:t>Definition</a:t>
                          </a:r>
                          <a:endParaRPr lang="en-US" sz="1200" dirty="0">
                            <a:effectLst/>
                            <a:latin typeface="Times New Roman" panose="02020603050405020304" pitchFamily="18" charset="0"/>
                            <a:ea typeface="Aptos" panose="020B0004020202020204" pitchFamily="34" charset="0"/>
                            <a:cs typeface="Times New Roman" panose="02020603050405020304" pitchFamily="18" charset="0"/>
                          </a:endParaRPr>
                        </a:p>
                      </a:txBody>
                      <a:tcPr marL="68580" marR="68580" marT="0" marB="0" anchor="b">
                        <a:solidFill>
                          <a:schemeClr val="accent5">
                            <a:lumMod val="40000"/>
                            <a:lumOff val="60000"/>
                          </a:schemeClr>
                        </a:solidFill>
                      </a:tcPr>
                    </a:tc>
                    <a:extLst>
                      <a:ext uri="{0D108BD9-81ED-4DB2-BD59-A6C34878D82A}">
                        <a16:rowId xmlns:a16="http://schemas.microsoft.com/office/drawing/2014/main" val="1791784437"/>
                      </a:ext>
                    </a:extLst>
                  </a:tr>
                  <a:tr h="365760">
                    <a:tc>
                      <a:txBody>
                        <a:bodyPr/>
                        <a:lstStyle/>
                        <a:p>
                          <a:endParaRPr lang="en-US"/>
                        </a:p>
                      </a:txBody>
                      <a:tcPr marL="68580" marR="68580" marT="0" marB="0">
                        <a:blipFill>
                          <a:blip r:embed="rId3"/>
                          <a:stretch>
                            <a:fillRect l="-625" t="-62069" r="-100625" b="-224138"/>
                          </a:stretch>
                        </a:blipFill>
                      </a:tcPr>
                    </a:tc>
                    <a:tc>
                      <a:txBody>
                        <a:bodyPr/>
                        <a:lstStyle/>
                        <a:p>
                          <a:pPr marL="0" marR="0">
                            <a:spcBef>
                              <a:spcPts val="180"/>
                            </a:spcBef>
                            <a:spcAft>
                              <a:spcPts val="180"/>
                            </a:spcAft>
                          </a:pPr>
                          <a:r>
                            <a:rPr lang="en-US" sz="1200">
                              <a:effectLst/>
                              <a:latin typeface="Times New Roman" panose="02020603050405020304" pitchFamily="18" charset="0"/>
                              <a:cs typeface="Times New Roman" panose="02020603050405020304" pitchFamily="18" charset="0"/>
                            </a:rPr>
                            <a:t>Bias term shifting the hyperplane.</a:t>
                          </a:r>
                          <a:endParaRPr lang="en-US" sz="1200">
                            <a:effectLst/>
                            <a:latin typeface="Times New Roman" panose="02020603050405020304" pitchFamily="18"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999603112"/>
                      </a:ext>
                    </a:extLst>
                  </a:tr>
                  <a:tr h="365760">
                    <a:tc>
                      <a:txBody>
                        <a:bodyPr/>
                        <a:lstStyle/>
                        <a:p>
                          <a:endParaRPr lang="en-US"/>
                        </a:p>
                      </a:txBody>
                      <a:tcPr marL="68580" marR="68580" marT="0" marB="0">
                        <a:blipFill>
                          <a:blip r:embed="rId3"/>
                          <a:stretch>
                            <a:fillRect l="-625" t="-162069" r="-100625" b="-124138"/>
                          </a:stretch>
                        </a:blipFill>
                      </a:tcPr>
                    </a:tc>
                    <a:tc>
                      <a:txBody>
                        <a:bodyPr/>
                        <a:lstStyle/>
                        <a:p>
                          <a:pPr marL="0" marR="0">
                            <a:spcBef>
                              <a:spcPts val="180"/>
                            </a:spcBef>
                            <a:spcAft>
                              <a:spcPts val="180"/>
                            </a:spcAft>
                          </a:pPr>
                          <a:r>
                            <a:rPr lang="en-US" sz="1200">
                              <a:effectLst/>
                              <a:latin typeface="Times New Roman" panose="02020603050405020304" pitchFamily="18" charset="0"/>
                              <a:cs typeface="Times New Roman" panose="02020603050405020304" pitchFamily="18" charset="0"/>
                            </a:rPr>
                            <a:t>Label of the chosen support vector.</a:t>
                          </a:r>
                          <a:endParaRPr lang="en-US" sz="1200">
                            <a:effectLst/>
                            <a:latin typeface="Times New Roman" panose="02020603050405020304" pitchFamily="18"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778922302"/>
                      </a:ext>
                    </a:extLst>
                  </a:tr>
                  <a:tr h="365760">
                    <a:tc>
                      <a:txBody>
                        <a:bodyPr/>
                        <a:lstStyle/>
                        <a:p>
                          <a:endParaRPr lang="en-US"/>
                        </a:p>
                      </a:txBody>
                      <a:tcPr marL="68580" marR="68580" marT="0" marB="0">
                        <a:blipFill>
                          <a:blip r:embed="rId3"/>
                          <a:stretch>
                            <a:fillRect l="-625" t="-262069" r="-100625" b="-24138"/>
                          </a:stretch>
                        </a:blipFill>
                      </a:tcPr>
                    </a:tc>
                    <a:tc>
                      <a:txBody>
                        <a:bodyPr/>
                        <a:lstStyle/>
                        <a:p>
                          <a:pPr marL="0" marR="0">
                            <a:spcBef>
                              <a:spcPts val="180"/>
                            </a:spcBef>
                            <a:spcAft>
                              <a:spcPts val="180"/>
                            </a:spcAft>
                          </a:pPr>
                          <a:r>
                            <a:rPr lang="en-US" sz="1200" dirty="0">
                              <a:effectLst/>
                              <a:latin typeface="Times New Roman" panose="02020603050405020304" pitchFamily="18" charset="0"/>
                              <a:cs typeface="Times New Roman" panose="02020603050405020304" pitchFamily="18" charset="0"/>
                            </a:rPr>
                            <a:t>Dot product of weight vector and support vector.</a:t>
                          </a:r>
                          <a:endParaRPr lang="en-US" sz="1200" dirty="0">
                            <a:effectLst/>
                            <a:latin typeface="Times New Roman" panose="02020603050405020304" pitchFamily="18"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257779688"/>
                      </a:ext>
                    </a:extLst>
                  </a:tr>
                </a:tbl>
              </a:graphicData>
            </a:graphic>
          </p:graphicFrame>
        </mc:Fallback>
      </mc:AlternateContent>
    </p:spTree>
    <p:extLst>
      <p:ext uri="{BB962C8B-B14F-4D97-AF65-F5344CB8AC3E}">
        <p14:creationId xmlns:p14="http://schemas.microsoft.com/office/powerpoint/2010/main" val="209152196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DE2C8F-DF11-0513-0A7C-B6D2BB87232E}"/>
              </a:ext>
            </a:extLst>
          </p:cNvPr>
          <p:cNvSpPr>
            <a:spLocks noGrp="1"/>
          </p:cNvSpPr>
          <p:nvPr>
            <p:ph type="title"/>
          </p:nvPr>
        </p:nvSpPr>
        <p:spPr>
          <a:xfrm>
            <a:off x="457200" y="138753"/>
            <a:ext cx="8229600" cy="371400"/>
          </a:xfrm>
        </p:spPr>
        <p:txBody>
          <a:bodyPr>
            <a:normAutofit fontScale="90000"/>
          </a:bodyPr>
          <a:lstStyle/>
          <a:p>
            <a:r>
              <a:rPr lang="en-US" dirty="0"/>
              <a:t>SVM Implementation</a:t>
            </a:r>
          </a:p>
        </p:txBody>
      </p:sp>
      <p:sp>
        <p:nvSpPr>
          <p:cNvPr id="3" name="Google Shape;441;p18">
            <a:extLst>
              <a:ext uri="{FF2B5EF4-FFF2-40B4-BE49-F238E27FC236}">
                <a16:creationId xmlns:a16="http://schemas.microsoft.com/office/drawing/2014/main" id="{60238FCF-5981-4401-86A5-1196B331DCFE}"/>
              </a:ext>
            </a:extLst>
          </p:cNvPr>
          <p:cNvSpPr/>
          <p:nvPr/>
        </p:nvSpPr>
        <p:spPr>
          <a:xfrm>
            <a:off x="457199" y="720969"/>
            <a:ext cx="4924425" cy="546160"/>
          </a:xfrm>
          <a:prstGeom prst="roundRect">
            <a:avLst>
              <a:gd name="adj" fmla="val 50000"/>
            </a:avLst>
          </a:prstGeom>
          <a:solidFill>
            <a:schemeClr val="accent1">
              <a:lumMod val="20000"/>
              <a:lumOff val="80000"/>
            </a:schemeClr>
          </a:solidFill>
          <a:ln>
            <a:noFill/>
          </a:ln>
        </p:spPr>
        <p:txBody>
          <a:bodyPr spcFirstLastPara="1" wrap="square" lIns="91425" tIns="91425" rIns="91425" bIns="91425" anchor="ctr" anchorCtr="0">
            <a:noAutofit/>
          </a:bodyPr>
          <a:lstStyle/>
          <a:p>
            <a:pPr marL="0" marR="0">
              <a:spcBef>
                <a:spcPts val="200"/>
              </a:spcBef>
              <a:spcAft>
                <a:spcPts val="0"/>
              </a:spcAft>
            </a:pPr>
            <a:r>
              <a:rPr lang="en-US" sz="1800" b="1"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Compute Decision Function and Prediction</a:t>
            </a:r>
            <a:endParaRPr lang="en-US" sz="1800" b="1" kern="100" dirty="0">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61AC7AC2-AD87-045F-7170-93637BF9512E}"/>
                  </a:ext>
                </a:extLst>
              </p:cNvPr>
              <p:cNvSpPr txBox="1"/>
              <p:nvPr/>
            </p:nvSpPr>
            <p:spPr>
              <a:xfrm>
                <a:off x="2181496" y="1797586"/>
                <a:ext cx="3069773" cy="3477875"/>
              </a:xfrm>
              <a:prstGeom prst="rect">
                <a:avLst/>
              </a:prstGeom>
              <a:noFill/>
            </p:spPr>
            <p:txBody>
              <a:bodyPr wrap="square" rtlCol="0">
                <a:spAutoFit/>
              </a:bodyPr>
              <a:lstStyle/>
              <a:p>
                <a:pPr marL="0" marR="0">
                  <a:spcBef>
                    <a:spcPts val="900"/>
                  </a:spcBef>
                  <a:spcAft>
                    <a:spcPts val="900"/>
                  </a:spcAft>
                </a:pPr>
                <a:r>
                  <a:rPr lang="en-US" sz="1100" dirty="0">
                    <a:effectLst/>
                    <a:latin typeface="Times New Roman" panose="02020603050405020304" pitchFamily="18" charset="0"/>
                    <a:ea typeface="Calibri" panose="020F0502020204030204" pitchFamily="34" charset="0"/>
                    <a:cs typeface="Times New Roman" panose="02020603050405020304" pitchFamily="18" charset="0"/>
                  </a:rPr>
                  <a:t>The decision function is computed as:</a:t>
                </a:r>
              </a:p>
              <a:p>
                <a:pPr marL="0" marR="0">
                  <a:spcBef>
                    <a:spcPts val="900"/>
                  </a:spcBef>
                  <a:spcAft>
                    <a:spcPts val="900"/>
                  </a:spcAft>
                </a:pPr>
                <a14:m>
                  <m:oMathPara xmlns:m="http://schemas.openxmlformats.org/officeDocument/2006/math">
                    <m:oMathParaPr>
                      <m:jc m:val="centerGroup"/>
                    </m:oMathParaPr>
                    <m:oMath xmlns:m="http://schemas.openxmlformats.org/officeDocument/2006/math">
                      <m:r>
                        <a:rPr lang="en-US" sz="1100" i="1">
                          <a:effectLst/>
                          <a:latin typeface="Cambria Math" panose="02040503050406030204" pitchFamily="18" charset="0"/>
                          <a:ea typeface="Calibri" panose="020F0502020204030204" pitchFamily="34" charset="0"/>
                          <a:cs typeface="Times New Roman" panose="02020603050405020304" pitchFamily="18" charset="0"/>
                        </a:rPr>
                        <m:t>𝑓</m:t>
                      </m:r>
                      <m:d>
                        <m:dPr>
                          <m:ctrlPr>
                            <a:rPr lang="en-US" sz="1100" i="1">
                              <a:effectLst/>
                              <a:latin typeface="Cambria Math" panose="02040503050406030204" pitchFamily="18" charset="0"/>
                              <a:ea typeface="Calibri" panose="020F0502020204030204" pitchFamily="34" charset="0"/>
                              <a:cs typeface="Times New Roman" panose="02020603050405020304" pitchFamily="18" charset="0"/>
                            </a:rPr>
                          </m:ctrlPr>
                        </m:dPr>
                        <m:e>
                          <m:sSub>
                            <m:sSubPr>
                              <m:ctrlPr>
                                <a:rPr lang="en-US" sz="11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100" i="1">
                                  <a:effectLst/>
                                  <a:latin typeface="Cambria Math" panose="02040503050406030204" pitchFamily="18" charset="0"/>
                                  <a:ea typeface="Calibri" panose="020F0502020204030204" pitchFamily="34" charset="0"/>
                                  <a:cs typeface="Times New Roman" panose="02020603050405020304" pitchFamily="18" charset="0"/>
                                </a:rPr>
                                <m:t>𝑋</m:t>
                              </m:r>
                            </m:e>
                            <m:sub>
                              <m:r>
                                <a:rPr lang="en-US" sz="1100" i="1">
                                  <a:effectLst/>
                                  <a:latin typeface="Cambria Math" panose="02040503050406030204" pitchFamily="18" charset="0"/>
                                  <a:ea typeface="Calibri" panose="020F0502020204030204" pitchFamily="34" charset="0"/>
                                  <a:cs typeface="Times New Roman" panose="02020603050405020304" pitchFamily="18" charset="0"/>
                                </a:rPr>
                                <m:t>𝑛𝑒𝑤</m:t>
                              </m:r>
                            </m:sub>
                          </m:sSub>
                        </m:e>
                      </m:d>
                      <m:r>
                        <a:rPr lang="en-US" sz="1100">
                          <a:effectLst/>
                          <a:latin typeface="Cambria Math" panose="02040503050406030204" pitchFamily="18" charset="0"/>
                          <a:ea typeface="Calibri" panose="020F0502020204030204" pitchFamily="34" charset="0"/>
                          <a:cs typeface="Times New Roman" panose="02020603050405020304" pitchFamily="18" charset="0"/>
                        </a:rPr>
                        <m:t>=</m:t>
                      </m:r>
                      <m:sSup>
                        <m:sSupPr>
                          <m:ctrlPr>
                            <a:rPr lang="en-US" sz="1100" i="1">
                              <a:effectLst/>
                              <a:latin typeface="Cambria Math" panose="02040503050406030204" pitchFamily="18" charset="0"/>
                              <a:ea typeface="Calibri" panose="020F0502020204030204" pitchFamily="34" charset="0"/>
                              <a:cs typeface="Times New Roman" panose="02020603050405020304" pitchFamily="18" charset="0"/>
                            </a:rPr>
                          </m:ctrlPr>
                        </m:sSupPr>
                        <m:e>
                          <m:r>
                            <a:rPr lang="en-US" sz="1100" i="1">
                              <a:effectLst/>
                              <a:latin typeface="Cambria Math" panose="02040503050406030204" pitchFamily="18" charset="0"/>
                              <a:ea typeface="Calibri" panose="020F0502020204030204" pitchFamily="34" charset="0"/>
                              <a:cs typeface="Times New Roman" panose="02020603050405020304" pitchFamily="18" charset="0"/>
                            </a:rPr>
                            <m:t>𝑤</m:t>
                          </m:r>
                        </m:e>
                        <m:sup>
                          <m:r>
                            <a:rPr lang="en-US" sz="1100" i="1">
                              <a:effectLst/>
                              <a:latin typeface="Cambria Math" panose="02040503050406030204" pitchFamily="18" charset="0"/>
                              <a:ea typeface="Calibri" panose="020F0502020204030204" pitchFamily="34" charset="0"/>
                              <a:cs typeface="Times New Roman" panose="02020603050405020304" pitchFamily="18" charset="0"/>
                            </a:rPr>
                            <m:t>𝑇</m:t>
                          </m:r>
                        </m:sup>
                      </m:sSup>
                      <m:sSub>
                        <m:sSubPr>
                          <m:ctrlPr>
                            <a:rPr lang="en-US" sz="11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100" i="1">
                              <a:effectLst/>
                              <a:latin typeface="Cambria Math" panose="02040503050406030204" pitchFamily="18" charset="0"/>
                              <a:ea typeface="Calibri" panose="020F0502020204030204" pitchFamily="34" charset="0"/>
                              <a:cs typeface="Times New Roman" panose="02020603050405020304" pitchFamily="18" charset="0"/>
                            </a:rPr>
                            <m:t>𝑋</m:t>
                          </m:r>
                        </m:e>
                        <m:sub>
                          <m:r>
                            <a:rPr lang="en-US" sz="1100" i="1">
                              <a:effectLst/>
                              <a:latin typeface="Cambria Math" panose="02040503050406030204" pitchFamily="18" charset="0"/>
                              <a:ea typeface="Calibri" panose="020F0502020204030204" pitchFamily="34" charset="0"/>
                              <a:cs typeface="Times New Roman" panose="02020603050405020304" pitchFamily="18" charset="0"/>
                            </a:rPr>
                            <m:t>𝑛𝑒𝑤</m:t>
                          </m:r>
                        </m:sub>
                      </m:sSub>
                      <m:r>
                        <a:rPr lang="en-US" sz="1100">
                          <a:effectLst/>
                          <a:latin typeface="Cambria Math" panose="02040503050406030204" pitchFamily="18" charset="0"/>
                          <a:ea typeface="Calibri" panose="020F0502020204030204" pitchFamily="34" charset="0"/>
                          <a:cs typeface="Times New Roman" panose="02020603050405020304" pitchFamily="18" charset="0"/>
                        </a:rPr>
                        <m:t>+</m:t>
                      </m:r>
                      <m:r>
                        <a:rPr lang="en-US" sz="1100" i="1">
                          <a:effectLst/>
                          <a:latin typeface="Cambria Math" panose="02040503050406030204" pitchFamily="18" charset="0"/>
                          <a:ea typeface="Calibri" panose="020F0502020204030204" pitchFamily="34" charset="0"/>
                          <a:cs typeface="Times New Roman" panose="02020603050405020304" pitchFamily="18" charset="0"/>
                        </a:rPr>
                        <m:t>𝑏</m:t>
                      </m:r>
                    </m:oMath>
                  </m:oMathPara>
                </a14:m>
                <a:endParaRPr lang="en-US" sz="11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spcBef>
                    <a:spcPts val="900"/>
                  </a:spcBef>
                  <a:spcAft>
                    <a:spcPts val="900"/>
                  </a:spcAft>
                </a:pPr>
                <a:r>
                  <a:rPr lang="en-US" sz="1100" dirty="0">
                    <a:effectLst/>
                    <a:latin typeface="Times New Roman" panose="02020603050405020304" pitchFamily="18" charset="0"/>
                    <a:ea typeface="Calibri" panose="020F0502020204030204" pitchFamily="34" charset="0"/>
                    <a:cs typeface="Times New Roman" panose="02020603050405020304" pitchFamily="18" charset="0"/>
                  </a:rPr>
                  <a:t>where:</a:t>
                </a:r>
              </a:p>
              <a:p>
                <a:pPr marL="342900" marR="0" lvl="0" indent="-342900">
                  <a:spcBef>
                    <a:spcPts val="180"/>
                  </a:spcBef>
                  <a:spcAft>
                    <a:spcPts val="180"/>
                  </a:spcAft>
                  <a:buFont typeface="Symbol" pitchFamily="2" charset="2"/>
                  <a:buChar char=""/>
                </a:pPr>
                <a14:m>
                  <m:oMath xmlns:m="http://schemas.openxmlformats.org/officeDocument/2006/math">
                    <m:r>
                      <a:rPr lang="en-US" sz="1100" i="1">
                        <a:effectLst/>
                        <a:latin typeface="Cambria Math" panose="02040503050406030204" pitchFamily="18" charset="0"/>
                        <a:ea typeface="Calibri" panose="020F0502020204030204" pitchFamily="34" charset="0"/>
                        <a:cs typeface="Symbol" pitchFamily="2" charset="2"/>
                      </a:rPr>
                      <m:t>𝑤</m:t>
                    </m:r>
                  </m:oMath>
                </a14:m>
                <a:r>
                  <a:rPr lang="en-US" sz="1100" dirty="0">
                    <a:effectLst/>
                    <a:latin typeface="Times New Roman" panose="02020603050405020304" pitchFamily="18" charset="0"/>
                    <a:ea typeface="Calibri" panose="020F0502020204030204" pitchFamily="34" charset="0"/>
                    <a:cs typeface="Symbol" pitchFamily="2" charset="2"/>
                  </a:rPr>
                  <a:t> is the </a:t>
                </a:r>
                <a:r>
                  <a:rPr lang="en-US" sz="1100" b="1" dirty="0">
                    <a:effectLst/>
                    <a:latin typeface="Times New Roman" panose="02020603050405020304" pitchFamily="18" charset="0"/>
                    <a:ea typeface="Calibri" panose="020F0502020204030204" pitchFamily="34" charset="0"/>
                    <a:cs typeface="Symbol" pitchFamily="2" charset="2"/>
                  </a:rPr>
                  <a:t>weight vector</a:t>
                </a:r>
                <a:r>
                  <a:rPr lang="en-US" sz="1100" dirty="0">
                    <a:effectLst/>
                    <a:latin typeface="Times New Roman" panose="02020603050405020304" pitchFamily="18" charset="0"/>
                    <a:ea typeface="Calibri" panose="020F0502020204030204" pitchFamily="34" charset="0"/>
                    <a:cs typeface="Symbol" pitchFamily="2" charset="2"/>
                  </a:rPr>
                  <a:t>.</a:t>
                </a:r>
              </a:p>
              <a:p>
                <a:pPr marL="342900" marR="0" lvl="0" indent="-342900">
                  <a:spcBef>
                    <a:spcPts val="180"/>
                  </a:spcBef>
                  <a:spcAft>
                    <a:spcPts val="180"/>
                  </a:spcAft>
                  <a:buFont typeface="Symbol" pitchFamily="2" charset="2"/>
                  <a:buChar char=""/>
                </a:pPr>
                <a14:m>
                  <m:oMath xmlns:m="http://schemas.openxmlformats.org/officeDocument/2006/math">
                    <m:sSub>
                      <m:sSubPr>
                        <m:ctrlPr>
                          <a:rPr lang="en-US" sz="1100" i="1">
                            <a:effectLst/>
                            <a:latin typeface="Cambria Math" panose="02040503050406030204" pitchFamily="18" charset="0"/>
                            <a:ea typeface="Calibri" panose="020F0502020204030204" pitchFamily="34" charset="0"/>
                            <a:cs typeface="Symbol" pitchFamily="2" charset="2"/>
                          </a:rPr>
                        </m:ctrlPr>
                      </m:sSubPr>
                      <m:e>
                        <m:r>
                          <a:rPr lang="en-US" sz="1100" i="1">
                            <a:effectLst/>
                            <a:latin typeface="Cambria Math" panose="02040503050406030204" pitchFamily="18" charset="0"/>
                            <a:ea typeface="Calibri" panose="020F0502020204030204" pitchFamily="34" charset="0"/>
                            <a:cs typeface="Symbol" pitchFamily="2" charset="2"/>
                          </a:rPr>
                          <m:t>𝑋</m:t>
                        </m:r>
                      </m:e>
                      <m:sub>
                        <m:r>
                          <a:rPr lang="en-US" sz="1100" i="1">
                            <a:effectLst/>
                            <a:latin typeface="Cambria Math" panose="02040503050406030204" pitchFamily="18" charset="0"/>
                            <a:ea typeface="Calibri" panose="020F0502020204030204" pitchFamily="34" charset="0"/>
                            <a:cs typeface="Symbol" pitchFamily="2" charset="2"/>
                          </a:rPr>
                          <m:t>𝑛𝑒𝑤</m:t>
                        </m:r>
                      </m:sub>
                    </m:sSub>
                  </m:oMath>
                </a14:m>
                <a:r>
                  <a:rPr lang="en-US" sz="1100" dirty="0">
                    <a:effectLst/>
                    <a:latin typeface="Times New Roman" panose="02020603050405020304" pitchFamily="18" charset="0"/>
                    <a:ea typeface="Calibri" panose="020F0502020204030204" pitchFamily="34" charset="0"/>
                    <a:cs typeface="Symbol" pitchFamily="2" charset="2"/>
                  </a:rPr>
                  <a:t> is the </a:t>
                </a:r>
                <a:r>
                  <a:rPr lang="en-US" sz="1100" b="1" dirty="0">
                    <a:effectLst/>
                    <a:latin typeface="Times New Roman" panose="02020603050405020304" pitchFamily="18" charset="0"/>
                    <a:ea typeface="Calibri" panose="020F0502020204030204" pitchFamily="34" charset="0"/>
                    <a:cs typeface="Symbol" pitchFamily="2" charset="2"/>
                  </a:rPr>
                  <a:t>new data point</a:t>
                </a:r>
                <a:r>
                  <a:rPr lang="en-US" sz="1100" dirty="0">
                    <a:effectLst/>
                    <a:latin typeface="Times New Roman" panose="02020603050405020304" pitchFamily="18" charset="0"/>
                    <a:ea typeface="Calibri" panose="020F0502020204030204" pitchFamily="34" charset="0"/>
                    <a:cs typeface="Symbol" pitchFamily="2" charset="2"/>
                  </a:rPr>
                  <a:t> to classify.</a:t>
                </a:r>
              </a:p>
              <a:p>
                <a:pPr marL="342900" marR="0" lvl="0" indent="-342900">
                  <a:spcBef>
                    <a:spcPts val="180"/>
                  </a:spcBef>
                  <a:spcAft>
                    <a:spcPts val="180"/>
                  </a:spcAft>
                  <a:buFont typeface="Symbol" pitchFamily="2" charset="2"/>
                  <a:buChar char=""/>
                </a:pPr>
                <a14:m>
                  <m:oMath xmlns:m="http://schemas.openxmlformats.org/officeDocument/2006/math">
                    <m:r>
                      <a:rPr lang="en-US" sz="1100" i="1">
                        <a:effectLst/>
                        <a:latin typeface="Cambria Math" panose="02040503050406030204" pitchFamily="18" charset="0"/>
                        <a:ea typeface="Calibri" panose="020F0502020204030204" pitchFamily="34" charset="0"/>
                        <a:cs typeface="Symbol" pitchFamily="2" charset="2"/>
                      </a:rPr>
                      <m:t>𝑏</m:t>
                    </m:r>
                  </m:oMath>
                </a14:m>
                <a:r>
                  <a:rPr lang="en-US" sz="1100" dirty="0">
                    <a:effectLst/>
                    <a:latin typeface="Times New Roman" panose="02020603050405020304" pitchFamily="18" charset="0"/>
                    <a:ea typeface="Calibri" panose="020F0502020204030204" pitchFamily="34" charset="0"/>
                    <a:cs typeface="Symbol" pitchFamily="2" charset="2"/>
                  </a:rPr>
                  <a:t> is the </a:t>
                </a:r>
                <a:r>
                  <a:rPr lang="en-US" sz="1100" b="1" dirty="0">
                    <a:effectLst/>
                    <a:latin typeface="Times New Roman" panose="02020603050405020304" pitchFamily="18" charset="0"/>
                    <a:ea typeface="Calibri" panose="020F0502020204030204" pitchFamily="34" charset="0"/>
                    <a:cs typeface="Symbol" pitchFamily="2" charset="2"/>
                  </a:rPr>
                  <a:t>bias term</a:t>
                </a:r>
                <a:r>
                  <a:rPr lang="en-US" sz="1100" dirty="0">
                    <a:effectLst/>
                    <a:latin typeface="Times New Roman" panose="02020603050405020304" pitchFamily="18" charset="0"/>
                    <a:ea typeface="Calibri" panose="020F0502020204030204" pitchFamily="34" charset="0"/>
                    <a:cs typeface="Symbol" pitchFamily="2" charset="2"/>
                  </a:rPr>
                  <a:t>.</a:t>
                </a:r>
              </a:p>
              <a:p>
                <a:pPr marL="0" marR="0"/>
                <a:r>
                  <a:rPr lang="en-US" sz="1100" b="1" dirty="0">
                    <a:effectLst/>
                    <a:latin typeface="Times New Roman" panose="02020603050405020304" pitchFamily="18" charset="0"/>
                    <a:ea typeface="Times New Roman" panose="02020603050405020304" pitchFamily="18" charset="0"/>
                  </a:rPr>
                  <a:t>Weight Vector (Computed from Dual Optimization)</a:t>
                </a:r>
              </a:p>
              <a:p>
                <a:pPr marL="0" marR="0"/>
                <a:endParaRPr lang="en-US" sz="1100" b="1" dirty="0">
                  <a:latin typeface="Times New Roman" panose="02020603050405020304" pitchFamily="18" charset="0"/>
                  <a:ea typeface="Times New Roman" panose="02020603050405020304" pitchFamily="18" charset="0"/>
                </a:endParaRPr>
              </a:p>
              <a:p>
                <a:pPr marL="0" marR="0">
                  <a:spcBef>
                    <a:spcPts val="900"/>
                  </a:spcBef>
                  <a:spcAft>
                    <a:spcPts val="900"/>
                  </a:spcAft>
                </a:pPr>
                <a14:m>
                  <m:oMathPara xmlns:m="http://schemas.openxmlformats.org/officeDocument/2006/math">
                    <m:oMathParaPr>
                      <m:jc m:val="centerGroup"/>
                    </m:oMathParaPr>
                    <m:oMath xmlns:m="http://schemas.openxmlformats.org/officeDocument/2006/math">
                      <m:r>
                        <a:rPr lang="en-US" sz="1100" i="1" smtClean="0">
                          <a:effectLst/>
                          <a:latin typeface="Cambria Math" panose="02040503050406030204" pitchFamily="18" charset="0"/>
                          <a:ea typeface="Calibri" panose="020F0502020204030204" pitchFamily="34" charset="0"/>
                          <a:cs typeface="Times New Roman" panose="02020603050405020304" pitchFamily="18" charset="0"/>
                        </a:rPr>
                        <m:t>𝑤</m:t>
                      </m:r>
                      <m:r>
                        <a:rPr lang="en-US" sz="1100">
                          <a:effectLst/>
                          <a:latin typeface="Cambria Math" panose="02040503050406030204" pitchFamily="18" charset="0"/>
                          <a:ea typeface="Calibri" panose="020F0502020204030204" pitchFamily="34" charset="0"/>
                          <a:cs typeface="Times New Roman" panose="02020603050405020304" pitchFamily="18" charset="0"/>
                        </a:rPr>
                        <m:t>=[</m:t>
                      </m:r>
                      <m:r>
                        <a:rPr lang="en-US" sz="1100" i="1">
                          <a:effectLst/>
                          <a:latin typeface="Cambria Math" panose="02040503050406030204" pitchFamily="18" charset="0"/>
                          <a:ea typeface="Calibri" panose="020F0502020204030204" pitchFamily="34" charset="0"/>
                          <a:cs typeface="Times New Roman" panose="02020603050405020304" pitchFamily="18" charset="0"/>
                        </a:rPr>
                        <m:t>−0.7444</m:t>
                      </m:r>
                      <m:r>
                        <a:rPr lang="en-US" sz="1100">
                          <a:effectLst/>
                          <a:latin typeface="Cambria Math" panose="02040503050406030204" pitchFamily="18" charset="0"/>
                          <a:ea typeface="Calibri" panose="020F0502020204030204" pitchFamily="34" charset="0"/>
                          <a:cs typeface="Times New Roman" panose="02020603050405020304" pitchFamily="18" charset="0"/>
                        </a:rPr>
                        <m:t>,</m:t>
                      </m:r>
                      <m:r>
                        <a:rPr lang="en-US" sz="1100" i="1">
                          <a:effectLst/>
                          <a:latin typeface="Cambria Math" panose="02040503050406030204" pitchFamily="18" charset="0"/>
                          <a:ea typeface="Calibri" panose="020F0502020204030204" pitchFamily="34" charset="0"/>
                          <a:cs typeface="Times New Roman" panose="02020603050405020304" pitchFamily="18" charset="0"/>
                        </a:rPr>
                        <m:t>−5.5230</m:t>
                      </m:r>
                      <m:r>
                        <a:rPr lang="en-US" sz="1100">
                          <a:effectLst/>
                          <a:latin typeface="Cambria Math" panose="02040503050406030204" pitchFamily="18" charset="0"/>
                          <a:ea typeface="Calibri" panose="020F0502020204030204" pitchFamily="34" charset="0"/>
                          <a:cs typeface="Times New Roman" panose="02020603050405020304" pitchFamily="18" charset="0"/>
                        </a:rPr>
                        <m:t>]</m:t>
                      </m:r>
                    </m:oMath>
                  </m:oMathPara>
                </a14:m>
                <a:endParaRPr lang="en-US" sz="1100" dirty="0">
                  <a:effectLst/>
                  <a:latin typeface="Times New Roman" panose="02020603050405020304" pitchFamily="18" charset="0"/>
                  <a:ea typeface="Calibri" panose="020F0502020204030204" pitchFamily="34" charset="0"/>
                  <a:cs typeface="Times New Roman" panose="02020603050405020304" pitchFamily="18" charset="0"/>
                </a:endParaRPr>
              </a:p>
              <a:p>
                <a:r>
                  <a:rPr lang="en-US" sz="1100" b="1" dirty="0">
                    <a:effectLst/>
                    <a:latin typeface="Times New Roman" panose="02020603050405020304" pitchFamily="18" charset="0"/>
                    <a:ea typeface="Times New Roman" panose="02020603050405020304" pitchFamily="18" charset="0"/>
                  </a:rPr>
                  <a:t>Bias Value</a:t>
                </a:r>
              </a:p>
              <a:p>
                <a:pPr/>
                <a14:m>
                  <m:oMathPara xmlns:m="http://schemas.openxmlformats.org/officeDocument/2006/math">
                    <m:oMathParaPr>
                      <m:jc m:val="centerGroup"/>
                    </m:oMathParaPr>
                    <m:oMath xmlns:m="http://schemas.openxmlformats.org/officeDocument/2006/math">
                      <m:r>
                        <a:rPr lang="en-US" sz="1100" i="1" smtClean="0">
                          <a:effectLst/>
                          <a:latin typeface="Cambria Math" panose="02040503050406030204" pitchFamily="18" charset="0"/>
                          <a:ea typeface="Calibri" panose="020F0502020204030204" pitchFamily="34" charset="0"/>
                          <a:cs typeface="Times New Roman" panose="02020603050405020304" pitchFamily="18" charset="0"/>
                        </a:rPr>
                        <m:t>𝑏</m:t>
                      </m:r>
                      <m:r>
                        <a:rPr lang="en-US" sz="1100">
                          <a:effectLst/>
                          <a:latin typeface="Cambria Math" panose="02040503050406030204" pitchFamily="18" charset="0"/>
                          <a:ea typeface="Calibri" panose="020F0502020204030204" pitchFamily="34" charset="0"/>
                          <a:cs typeface="Times New Roman" panose="02020603050405020304" pitchFamily="18" charset="0"/>
                        </a:rPr>
                        <m:t>=</m:t>
                      </m:r>
                      <m:r>
                        <a:rPr lang="en-US" sz="1100" i="1">
                          <a:effectLst/>
                          <a:latin typeface="Cambria Math" panose="02040503050406030204" pitchFamily="18" charset="0"/>
                          <a:ea typeface="Calibri" panose="020F0502020204030204" pitchFamily="34" charset="0"/>
                          <a:cs typeface="Times New Roman" panose="02020603050405020304" pitchFamily="18" charset="0"/>
                        </a:rPr>
                        <m:t>−6.1528</m:t>
                      </m:r>
                    </m:oMath>
                  </m:oMathPara>
                </a14:m>
                <a:endParaRPr lang="en-US" sz="11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endParaRPr lang="en-US" sz="1100" b="1" dirty="0">
                  <a:effectLst/>
                  <a:latin typeface="Times New Roman" panose="02020603050405020304" pitchFamily="18" charset="0"/>
                  <a:ea typeface="Times New Roman" panose="02020603050405020304" pitchFamily="18" charset="0"/>
                </a:endParaRPr>
              </a:p>
              <a:p>
                <a:pPr marL="0" marR="0"/>
                <a:endParaRPr lang="en-US" sz="1100" b="1" dirty="0">
                  <a:effectLst/>
                  <a:latin typeface="Times New Roman" panose="02020603050405020304" pitchFamily="18" charset="0"/>
                  <a:ea typeface="Times New Roman" panose="02020603050405020304" pitchFamily="18" charset="0"/>
                </a:endParaRPr>
              </a:p>
              <a:p>
                <a:pPr marL="0" marR="0">
                  <a:spcBef>
                    <a:spcPts val="900"/>
                  </a:spcBef>
                  <a:spcAft>
                    <a:spcPts val="900"/>
                  </a:spcAft>
                </a:pPr>
                <a:endParaRPr lang="en-US" sz="1100" dirty="0">
                  <a:effectLst/>
                  <a:latin typeface="Times New Roman" panose="02020603050405020304" pitchFamily="18" charset="0"/>
                  <a:ea typeface="Calibri" panose="020F0502020204030204" pitchFamily="34" charset="0"/>
                  <a:cs typeface="Symbol" pitchFamily="2" charset="2"/>
                </a:endParaRPr>
              </a:p>
            </p:txBody>
          </p:sp>
        </mc:Choice>
        <mc:Fallback xmlns="">
          <p:sp>
            <p:nvSpPr>
              <p:cNvPr id="7" name="TextBox 6">
                <a:extLst>
                  <a:ext uri="{FF2B5EF4-FFF2-40B4-BE49-F238E27FC236}">
                    <a16:creationId xmlns:a16="http://schemas.microsoft.com/office/drawing/2014/main" id="{61AC7AC2-AD87-045F-7170-93637BF9512E}"/>
                  </a:ext>
                </a:extLst>
              </p:cNvPr>
              <p:cNvSpPr txBox="1">
                <a:spLocks noRot="1" noChangeAspect="1" noMove="1" noResize="1" noEditPoints="1" noAdjustHandles="1" noChangeArrowheads="1" noChangeShapeType="1" noTextEdit="1"/>
              </p:cNvSpPr>
              <p:nvPr/>
            </p:nvSpPr>
            <p:spPr>
              <a:xfrm>
                <a:off x="2181496" y="1797586"/>
                <a:ext cx="3069773" cy="3477875"/>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6" name="Table 5">
                <a:extLst>
                  <a:ext uri="{FF2B5EF4-FFF2-40B4-BE49-F238E27FC236}">
                    <a16:creationId xmlns:a16="http://schemas.microsoft.com/office/drawing/2014/main" id="{E4FB7E82-73F0-4DAB-300D-5E8746D17514}"/>
                  </a:ext>
                </a:extLst>
              </p:cNvPr>
              <p:cNvGraphicFramePr>
                <a:graphicFrameLocks noGrp="1"/>
              </p:cNvGraphicFramePr>
              <p:nvPr>
                <p:extLst>
                  <p:ext uri="{D42A27DB-BD31-4B8C-83A1-F6EECF244321}">
                    <p14:modId xmlns:p14="http://schemas.microsoft.com/office/powerpoint/2010/main" val="2666363131"/>
                  </p:ext>
                </p:extLst>
              </p:nvPr>
            </p:nvGraphicFramePr>
            <p:xfrm>
              <a:off x="4741816" y="3259727"/>
              <a:ext cx="3944984" cy="1173480"/>
            </p:xfrm>
            <a:graphic>
              <a:graphicData uri="http://schemas.openxmlformats.org/drawingml/2006/table">
                <a:tbl>
                  <a:tblPr firstRow="1" bandRow="1" bandCol="1">
                    <a:tableStyleId>{CAAAB887-16D1-4126-A36C-5330455EE609}</a:tableStyleId>
                  </a:tblPr>
                  <a:tblGrid>
                    <a:gridCol w="1972492">
                      <a:extLst>
                        <a:ext uri="{9D8B030D-6E8A-4147-A177-3AD203B41FA5}">
                          <a16:colId xmlns:a16="http://schemas.microsoft.com/office/drawing/2014/main" val="2180549393"/>
                        </a:ext>
                      </a:extLst>
                    </a:gridCol>
                    <a:gridCol w="1972492">
                      <a:extLst>
                        <a:ext uri="{9D8B030D-6E8A-4147-A177-3AD203B41FA5}">
                          <a16:colId xmlns:a16="http://schemas.microsoft.com/office/drawing/2014/main" val="674314"/>
                        </a:ext>
                      </a:extLst>
                    </a:gridCol>
                  </a:tblGrid>
                  <a:tr h="0">
                    <a:tc>
                      <a:txBody>
                        <a:bodyPr/>
                        <a:lstStyle/>
                        <a:p>
                          <a:pPr marL="0" marR="0">
                            <a:spcBef>
                              <a:spcPts val="180"/>
                            </a:spcBef>
                            <a:spcAft>
                              <a:spcPts val="180"/>
                            </a:spcAft>
                          </a:pPr>
                          <a:r>
                            <a:rPr lang="en-US" sz="1200" dirty="0">
                              <a:effectLst/>
                              <a:latin typeface="Times New Roman" panose="02020603050405020304" pitchFamily="18" charset="0"/>
                              <a:cs typeface="Times New Roman" panose="02020603050405020304" pitchFamily="18" charset="0"/>
                            </a:rPr>
                            <a:t>Variable</a:t>
                          </a:r>
                          <a:endParaRPr lang="en-US" sz="1200" dirty="0">
                            <a:effectLst/>
                            <a:latin typeface="Times New Roman" panose="02020603050405020304" pitchFamily="18" charset="0"/>
                            <a:ea typeface="Aptos" panose="020B0004020202020204" pitchFamily="34" charset="0"/>
                            <a:cs typeface="Times New Roman" panose="02020603050405020304" pitchFamily="18" charset="0"/>
                          </a:endParaRPr>
                        </a:p>
                      </a:txBody>
                      <a:tcPr marL="68580" marR="68580" marT="0" marB="0" anchor="b">
                        <a:solidFill>
                          <a:schemeClr val="accent5">
                            <a:lumMod val="40000"/>
                            <a:lumOff val="60000"/>
                          </a:schemeClr>
                        </a:solidFill>
                      </a:tcPr>
                    </a:tc>
                    <a:tc>
                      <a:txBody>
                        <a:bodyPr/>
                        <a:lstStyle/>
                        <a:p>
                          <a:pPr marL="0" marR="0">
                            <a:spcBef>
                              <a:spcPts val="180"/>
                            </a:spcBef>
                            <a:spcAft>
                              <a:spcPts val="180"/>
                            </a:spcAft>
                          </a:pPr>
                          <a:r>
                            <a:rPr lang="en-US" sz="1200" dirty="0">
                              <a:effectLst/>
                              <a:latin typeface="Times New Roman" panose="02020603050405020304" pitchFamily="18" charset="0"/>
                              <a:cs typeface="Times New Roman" panose="02020603050405020304" pitchFamily="18" charset="0"/>
                            </a:rPr>
                            <a:t>Definition</a:t>
                          </a:r>
                          <a:endParaRPr lang="en-US" sz="1200" dirty="0">
                            <a:effectLst/>
                            <a:latin typeface="Times New Roman" panose="02020603050405020304" pitchFamily="18" charset="0"/>
                            <a:ea typeface="Aptos" panose="020B0004020202020204" pitchFamily="34" charset="0"/>
                            <a:cs typeface="Times New Roman" panose="02020603050405020304" pitchFamily="18" charset="0"/>
                          </a:endParaRPr>
                        </a:p>
                      </a:txBody>
                      <a:tcPr marL="68580" marR="68580" marT="0" marB="0" anchor="b">
                        <a:solidFill>
                          <a:schemeClr val="accent5">
                            <a:lumMod val="40000"/>
                            <a:lumOff val="60000"/>
                          </a:schemeClr>
                        </a:solidFill>
                      </a:tcPr>
                    </a:tc>
                    <a:extLst>
                      <a:ext uri="{0D108BD9-81ED-4DB2-BD59-A6C34878D82A}">
                        <a16:rowId xmlns:a16="http://schemas.microsoft.com/office/drawing/2014/main" val="3751930940"/>
                      </a:ext>
                    </a:extLst>
                  </a:tr>
                  <a:tr h="0">
                    <a:tc>
                      <a:txBody>
                        <a:bodyPr/>
                        <a:lstStyle/>
                        <a:p>
                          <a:pPr marL="0" marR="0">
                            <a:spcBef>
                              <a:spcPts val="180"/>
                            </a:spcBef>
                            <a:spcAft>
                              <a:spcPts val="180"/>
                            </a:spcAft>
                          </a:pPr>
                          <a14:m>
                            <m:oMathPara xmlns:m="http://schemas.openxmlformats.org/officeDocument/2006/math">
                              <m:oMathParaPr>
                                <m:jc m:val="centerGroup"/>
                              </m:oMathParaPr>
                              <m:oMath xmlns:m="http://schemas.openxmlformats.org/officeDocument/2006/math">
                                <m:r>
                                  <a:rPr lang="en-US" sz="1200">
                                    <a:effectLst/>
                                    <a:latin typeface="Cambria Math" panose="02040503050406030204" pitchFamily="18" charset="0"/>
                                  </a:rPr>
                                  <m:t>𝑓</m:t>
                                </m:r>
                                <m:d>
                                  <m:dPr>
                                    <m:ctrlPr>
                                      <a:rPr lang="en-US" sz="1200" i="1">
                                        <a:effectLst/>
                                        <a:latin typeface="Cambria Math" panose="02040503050406030204" pitchFamily="18" charset="0"/>
                                      </a:rPr>
                                    </m:ctrlPr>
                                  </m:dPr>
                                  <m:e>
                                    <m:sSub>
                                      <m:sSubPr>
                                        <m:ctrlPr>
                                          <a:rPr lang="en-US" sz="1200" i="1">
                                            <a:effectLst/>
                                            <a:latin typeface="Cambria Math" panose="02040503050406030204" pitchFamily="18" charset="0"/>
                                          </a:rPr>
                                        </m:ctrlPr>
                                      </m:sSubPr>
                                      <m:e>
                                        <m:r>
                                          <a:rPr lang="en-US" sz="1200">
                                            <a:effectLst/>
                                            <a:latin typeface="Cambria Math" panose="02040503050406030204" pitchFamily="18" charset="0"/>
                                          </a:rPr>
                                          <m:t>𝑋</m:t>
                                        </m:r>
                                      </m:e>
                                      <m:sub>
                                        <m:r>
                                          <a:rPr lang="en-US" sz="1200">
                                            <a:effectLst/>
                                            <a:latin typeface="Cambria Math" panose="02040503050406030204" pitchFamily="18" charset="0"/>
                                          </a:rPr>
                                          <m:t>𝑛𝑒𝑤</m:t>
                                        </m:r>
                                      </m:sub>
                                    </m:sSub>
                                  </m:e>
                                </m:d>
                              </m:oMath>
                            </m:oMathPara>
                          </a14:m>
                          <a:endParaRPr lang="en-US" sz="1200">
                            <a:effectLst/>
                            <a:latin typeface="Times New Roman" panose="02020603050405020304" pitchFamily="18" charset="0"/>
                            <a:ea typeface="Aptos" panose="020B0004020202020204" pitchFamily="34" charset="0"/>
                            <a:cs typeface="Times New Roman" panose="02020603050405020304" pitchFamily="18" charset="0"/>
                          </a:endParaRPr>
                        </a:p>
                      </a:txBody>
                      <a:tcPr marL="68580" marR="68580" marT="0" marB="0"/>
                    </a:tc>
                    <a:tc>
                      <a:txBody>
                        <a:bodyPr/>
                        <a:lstStyle/>
                        <a:p>
                          <a:pPr marL="0" marR="0">
                            <a:spcBef>
                              <a:spcPts val="180"/>
                            </a:spcBef>
                            <a:spcAft>
                              <a:spcPts val="180"/>
                            </a:spcAft>
                          </a:pPr>
                          <a:r>
                            <a:rPr lang="en-US" sz="1200">
                              <a:effectLst/>
                              <a:latin typeface="Times New Roman" panose="02020603050405020304" pitchFamily="18" charset="0"/>
                              <a:cs typeface="Times New Roman" panose="02020603050405020304" pitchFamily="18" charset="0"/>
                            </a:rPr>
                            <a:t>Decision function output.</a:t>
                          </a:r>
                          <a:endParaRPr lang="en-US" sz="1200">
                            <a:effectLst/>
                            <a:latin typeface="Times New Roman" panose="02020603050405020304" pitchFamily="18"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378353426"/>
                      </a:ext>
                    </a:extLst>
                  </a:tr>
                  <a:tr h="0">
                    <a:tc>
                      <a:txBody>
                        <a:bodyPr/>
                        <a:lstStyle/>
                        <a:p>
                          <a:pPr marL="0" marR="0">
                            <a:spcBef>
                              <a:spcPts val="180"/>
                            </a:spcBef>
                            <a:spcAft>
                              <a:spcPts val="180"/>
                            </a:spcAft>
                          </a:pPr>
                          <a14:m>
                            <m:oMathPara xmlns:m="http://schemas.openxmlformats.org/officeDocument/2006/math">
                              <m:oMathParaPr>
                                <m:jc m:val="centerGroup"/>
                              </m:oMathParaPr>
                              <m:oMath xmlns:m="http://schemas.openxmlformats.org/officeDocument/2006/math">
                                <m:r>
                                  <a:rPr lang="en-US" sz="1200">
                                    <a:effectLst/>
                                    <a:latin typeface="Cambria Math" panose="02040503050406030204" pitchFamily="18" charset="0"/>
                                  </a:rPr>
                                  <m:t>𝑤</m:t>
                                </m:r>
                              </m:oMath>
                            </m:oMathPara>
                          </a14:m>
                          <a:endParaRPr lang="en-US" sz="1200" dirty="0">
                            <a:effectLst/>
                            <a:latin typeface="Times New Roman" panose="02020603050405020304" pitchFamily="18" charset="0"/>
                            <a:ea typeface="Aptos" panose="020B0004020202020204" pitchFamily="34" charset="0"/>
                            <a:cs typeface="Times New Roman" panose="02020603050405020304" pitchFamily="18" charset="0"/>
                          </a:endParaRPr>
                        </a:p>
                      </a:txBody>
                      <a:tcPr marL="68580" marR="68580" marT="0" marB="0"/>
                    </a:tc>
                    <a:tc>
                      <a:txBody>
                        <a:bodyPr/>
                        <a:lstStyle/>
                        <a:p>
                          <a:pPr marL="0" marR="0">
                            <a:spcBef>
                              <a:spcPts val="180"/>
                            </a:spcBef>
                            <a:spcAft>
                              <a:spcPts val="180"/>
                            </a:spcAft>
                          </a:pPr>
                          <a:r>
                            <a:rPr lang="en-US" sz="1200">
                              <a:effectLst/>
                              <a:latin typeface="Times New Roman" panose="02020603050405020304" pitchFamily="18" charset="0"/>
                              <a:cs typeface="Times New Roman" panose="02020603050405020304" pitchFamily="18" charset="0"/>
                            </a:rPr>
                            <a:t>Weight vector from Step 3.</a:t>
                          </a:r>
                          <a:endParaRPr lang="en-US" sz="1200">
                            <a:effectLst/>
                            <a:latin typeface="Times New Roman" panose="02020603050405020304" pitchFamily="18"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921725375"/>
                      </a:ext>
                    </a:extLst>
                  </a:tr>
                  <a:tr h="0">
                    <a:tc>
                      <a:txBody>
                        <a:bodyPr/>
                        <a:lstStyle/>
                        <a:p>
                          <a:pPr marL="0" marR="0">
                            <a:spcBef>
                              <a:spcPts val="180"/>
                            </a:spcBef>
                            <a:spcAft>
                              <a:spcPts val="180"/>
                            </a:spcAft>
                          </a:pPr>
                          <a14:m>
                            <m:oMathPara xmlns:m="http://schemas.openxmlformats.org/officeDocument/2006/math">
                              <m:oMathParaPr>
                                <m:jc m:val="centerGroup"/>
                              </m:oMathParaPr>
                              <m:oMath xmlns:m="http://schemas.openxmlformats.org/officeDocument/2006/math">
                                <m:sSub>
                                  <m:sSubPr>
                                    <m:ctrlPr>
                                      <a:rPr lang="en-US" sz="1200" i="1">
                                        <a:effectLst/>
                                        <a:latin typeface="Cambria Math" panose="02040503050406030204" pitchFamily="18" charset="0"/>
                                      </a:rPr>
                                    </m:ctrlPr>
                                  </m:sSubPr>
                                  <m:e>
                                    <m:r>
                                      <a:rPr lang="en-US" sz="1200">
                                        <a:effectLst/>
                                        <a:latin typeface="Cambria Math" panose="02040503050406030204" pitchFamily="18" charset="0"/>
                                      </a:rPr>
                                      <m:t>𝑋</m:t>
                                    </m:r>
                                  </m:e>
                                  <m:sub>
                                    <m:r>
                                      <a:rPr lang="en-US" sz="1200">
                                        <a:effectLst/>
                                        <a:latin typeface="Cambria Math" panose="02040503050406030204" pitchFamily="18" charset="0"/>
                                      </a:rPr>
                                      <m:t>𝑛𝑒𝑤</m:t>
                                    </m:r>
                                  </m:sub>
                                </m:sSub>
                              </m:oMath>
                            </m:oMathPara>
                          </a14:m>
                          <a:endParaRPr lang="en-US" sz="1200" dirty="0">
                            <a:effectLst/>
                            <a:latin typeface="Times New Roman" panose="02020603050405020304" pitchFamily="18" charset="0"/>
                            <a:ea typeface="Aptos" panose="020B0004020202020204" pitchFamily="34" charset="0"/>
                            <a:cs typeface="Times New Roman" panose="02020603050405020304" pitchFamily="18" charset="0"/>
                          </a:endParaRPr>
                        </a:p>
                      </a:txBody>
                      <a:tcPr marL="68580" marR="68580" marT="0" marB="0"/>
                    </a:tc>
                    <a:tc>
                      <a:txBody>
                        <a:bodyPr/>
                        <a:lstStyle/>
                        <a:p>
                          <a:pPr marL="0" marR="0">
                            <a:spcBef>
                              <a:spcPts val="180"/>
                            </a:spcBef>
                            <a:spcAft>
                              <a:spcPts val="180"/>
                            </a:spcAft>
                          </a:pPr>
                          <a:r>
                            <a:rPr lang="en-US" sz="1200">
                              <a:effectLst/>
                              <a:latin typeface="Times New Roman" panose="02020603050405020304" pitchFamily="18" charset="0"/>
                              <a:cs typeface="Times New Roman" panose="02020603050405020304" pitchFamily="18" charset="0"/>
                            </a:rPr>
                            <a:t>New feature vector for classification.</a:t>
                          </a:r>
                          <a:endParaRPr lang="en-US" sz="1200">
                            <a:effectLst/>
                            <a:latin typeface="Times New Roman" panose="02020603050405020304" pitchFamily="18"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559968416"/>
                      </a:ext>
                    </a:extLst>
                  </a:tr>
                  <a:tr h="0">
                    <a:tc>
                      <a:txBody>
                        <a:bodyPr/>
                        <a:lstStyle/>
                        <a:p>
                          <a:pPr marL="0" marR="0">
                            <a:spcBef>
                              <a:spcPts val="180"/>
                            </a:spcBef>
                            <a:spcAft>
                              <a:spcPts val="180"/>
                            </a:spcAft>
                          </a:pPr>
                          <a14:m>
                            <m:oMathPara xmlns:m="http://schemas.openxmlformats.org/officeDocument/2006/math">
                              <m:oMathParaPr>
                                <m:jc m:val="centerGroup"/>
                              </m:oMathParaPr>
                              <m:oMath xmlns:m="http://schemas.openxmlformats.org/officeDocument/2006/math">
                                <m:r>
                                  <a:rPr lang="en-US" sz="1200">
                                    <a:effectLst/>
                                    <a:latin typeface="Cambria Math" panose="02040503050406030204" pitchFamily="18" charset="0"/>
                                  </a:rPr>
                                  <m:t>𝑏</m:t>
                                </m:r>
                              </m:oMath>
                            </m:oMathPara>
                          </a14:m>
                          <a:endParaRPr lang="en-US" sz="1200">
                            <a:effectLst/>
                            <a:latin typeface="Times New Roman" panose="02020603050405020304" pitchFamily="18" charset="0"/>
                            <a:ea typeface="Aptos" panose="020B0004020202020204" pitchFamily="34" charset="0"/>
                            <a:cs typeface="Times New Roman" panose="02020603050405020304" pitchFamily="18" charset="0"/>
                          </a:endParaRPr>
                        </a:p>
                      </a:txBody>
                      <a:tcPr marL="68580" marR="68580" marT="0" marB="0"/>
                    </a:tc>
                    <a:tc>
                      <a:txBody>
                        <a:bodyPr/>
                        <a:lstStyle/>
                        <a:p>
                          <a:pPr marL="0" marR="0">
                            <a:spcBef>
                              <a:spcPts val="180"/>
                            </a:spcBef>
                            <a:spcAft>
                              <a:spcPts val="180"/>
                            </a:spcAft>
                          </a:pPr>
                          <a:r>
                            <a:rPr lang="en-US" sz="1200" dirty="0">
                              <a:effectLst/>
                              <a:latin typeface="Times New Roman" panose="02020603050405020304" pitchFamily="18" charset="0"/>
                              <a:cs typeface="Times New Roman" panose="02020603050405020304" pitchFamily="18" charset="0"/>
                            </a:rPr>
                            <a:t>Bias term from Step 4.</a:t>
                          </a:r>
                          <a:endParaRPr lang="en-US" sz="1200" dirty="0">
                            <a:effectLst/>
                            <a:latin typeface="Times New Roman" panose="02020603050405020304" pitchFamily="18"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024663367"/>
                      </a:ext>
                    </a:extLst>
                  </a:tr>
                </a:tbl>
              </a:graphicData>
            </a:graphic>
          </p:graphicFrame>
        </mc:Choice>
        <mc:Fallback xmlns="">
          <p:graphicFrame>
            <p:nvGraphicFramePr>
              <p:cNvPr id="6" name="Table 5">
                <a:extLst>
                  <a:ext uri="{FF2B5EF4-FFF2-40B4-BE49-F238E27FC236}">
                    <a16:creationId xmlns:a16="http://schemas.microsoft.com/office/drawing/2014/main" id="{E4FB7E82-73F0-4DAB-300D-5E8746D17514}"/>
                  </a:ext>
                </a:extLst>
              </p:cNvPr>
              <p:cNvGraphicFramePr>
                <a:graphicFrameLocks noGrp="1"/>
              </p:cNvGraphicFramePr>
              <p:nvPr>
                <p:extLst>
                  <p:ext uri="{D42A27DB-BD31-4B8C-83A1-F6EECF244321}">
                    <p14:modId xmlns:p14="http://schemas.microsoft.com/office/powerpoint/2010/main" val="2666363131"/>
                  </p:ext>
                </p:extLst>
              </p:nvPr>
            </p:nvGraphicFramePr>
            <p:xfrm>
              <a:off x="4741816" y="3259727"/>
              <a:ext cx="3944984" cy="1173480"/>
            </p:xfrm>
            <a:graphic>
              <a:graphicData uri="http://schemas.openxmlformats.org/drawingml/2006/table">
                <a:tbl>
                  <a:tblPr firstRow="1" bandRow="1" bandCol="1">
                    <a:tableStyleId>{CAAAB887-16D1-4126-A36C-5330455EE609}</a:tableStyleId>
                  </a:tblPr>
                  <a:tblGrid>
                    <a:gridCol w="1972492">
                      <a:extLst>
                        <a:ext uri="{9D8B030D-6E8A-4147-A177-3AD203B41FA5}">
                          <a16:colId xmlns:a16="http://schemas.microsoft.com/office/drawing/2014/main" val="2180549393"/>
                        </a:ext>
                      </a:extLst>
                    </a:gridCol>
                    <a:gridCol w="1972492">
                      <a:extLst>
                        <a:ext uri="{9D8B030D-6E8A-4147-A177-3AD203B41FA5}">
                          <a16:colId xmlns:a16="http://schemas.microsoft.com/office/drawing/2014/main" val="674314"/>
                        </a:ext>
                      </a:extLst>
                    </a:gridCol>
                  </a:tblGrid>
                  <a:tr h="182880">
                    <a:tc>
                      <a:txBody>
                        <a:bodyPr/>
                        <a:lstStyle/>
                        <a:p>
                          <a:pPr marL="0" marR="0">
                            <a:spcBef>
                              <a:spcPts val="180"/>
                            </a:spcBef>
                            <a:spcAft>
                              <a:spcPts val="180"/>
                            </a:spcAft>
                          </a:pPr>
                          <a:r>
                            <a:rPr lang="en-US" sz="1200" dirty="0">
                              <a:effectLst/>
                              <a:latin typeface="Times New Roman" panose="02020603050405020304" pitchFamily="18" charset="0"/>
                              <a:cs typeface="Times New Roman" panose="02020603050405020304" pitchFamily="18" charset="0"/>
                            </a:rPr>
                            <a:t>Variable</a:t>
                          </a:r>
                          <a:endParaRPr lang="en-US" sz="1200" dirty="0">
                            <a:effectLst/>
                            <a:latin typeface="Times New Roman" panose="02020603050405020304" pitchFamily="18" charset="0"/>
                            <a:ea typeface="Aptos" panose="020B0004020202020204" pitchFamily="34" charset="0"/>
                            <a:cs typeface="Times New Roman" panose="02020603050405020304" pitchFamily="18" charset="0"/>
                          </a:endParaRPr>
                        </a:p>
                      </a:txBody>
                      <a:tcPr marL="68580" marR="68580" marT="0" marB="0" anchor="b">
                        <a:solidFill>
                          <a:schemeClr val="accent5">
                            <a:lumMod val="40000"/>
                            <a:lumOff val="60000"/>
                          </a:schemeClr>
                        </a:solidFill>
                      </a:tcPr>
                    </a:tc>
                    <a:tc>
                      <a:txBody>
                        <a:bodyPr/>
                        <a:lstStyle/>
                        <a:p>
                          <a:pPr marL="0" marR="0">
                            <a:spcBef>
                              <a:spcPts val="180"/>
                            </a:spcBef>
                            <a:spcAft>
                              <a:spcPts val="180"/>
                            </a:spcAft>
                          </a:pPr>
                          <a:r>
                            <a:rPr lang="en-US" sz="1200" dirty="0">
                              <a:effectLst/>
                              <a:latin typeface="Times New Roman" panose="02020603050405020304" pitchFamily="18" charset="0"/>
                              <a:cs typeface="Times New Roman" panose="02020603050405020304" pitchFamily="18" charset="0"/>
                            </a:rPr>
                            <a:t>Definition</a:t>
                          </a:r>
                          <a:endParaRPr lang="en-US" sz="1200" dirty="0">
                            <a:effectLst/>
                            <a:latin typeface="Times New Roman" panose="02020603050405020304" pitchFamily="18" charset="0"/>
                            <a:ea typeface="Aptos" panose="020B0004020202020204" pitchFamily="34" charset="0"/>
                            <a:cs typeface="Times New Roman" panose="02020603050405020304" pitchFamily="18" charset="0"/>
                          </a:endParaRPr>
                        </a:p>
                      </a:txBody>
                      <a:tcPr marL="68580" marR="68580" marT="0" marB="0" anchor="b">
                        <a:solidFill>
                          <a:schemeClr val="accent5">
                            <a:lumMod val="40000"/>
                            <a:lumOff val="60000"/>
                          </a:schemeClr>
                        </a:solidFill>
                      </a:tcPr>
                    </a:tc>
                    <a:extLst>
                      <a:ext uri="{0D108BD9-81ED-4DB2-BD59-A6C34878D82A}">
                        <a16:rowId xmlns:a16="http://schemas.microsoft.com/office/drawing/2014/main" val="3751930940"/>
                      </a:ext>
                    </a:extLst>
                  </a:tr>
                  <a:tr h="208280">
                    <a:tc>
                      <a:txBody>
                        <a:bodyPr/>
                        <a:lstStyle/>
                        <a:p>
                          <a:endParaRPr lang="en-US"/>
                        </a:p>
                      </a:txBody>
                      <a:tcPr marL="68580" marR="68580" marT="0" marB="0">
                        <a:blipFill>
                          <a:blip r:embed="rId3"/>
                          <a:stretch>
                            <a:fillRect l="-641" t="-118750" r="-100000" b="-425000"/>
                          </a:stretch>
                        </a:blipFill>
                      </a:tcPr>
                    </a:tc>
                    <a:tc>
                      <a:txBody>
                        <a:bodyPr/>
                        <a:lstStyle/>
                        <a:p>
                          <a:pPr marL="0" marR="0">
                            <a:spcBef>
                              <a:spcPts val="180"/>
                            </a:spcBef>
                            <a:spcAft>
                              <a:spcPts val="180"/>
                            </a:spcAft>
                          </a:pPr>
                          <a:r>
                            <a:rPr lang="en-US" sz="1200">
                              <a:effectLst/>
                              <a:latin typeface="Times New Roman" panose="02020603050405020304" pitchFamily="18" charset="0"/>
                              <a:cs typeface="Times New Roman" panose="02020603050405020304" pitchFamily="18" charset="0"/>
                            </a:rPr>
                            <a:t>Decision function output.</a:t>
                          </a:r>
                          <a:endParaRPr lang="en-US" sz="1200">
                            <a:effectLst/>
                            <a:latin typeface="Times New Roman" panose="02020603050405020304" pitchFamily="18"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378353426"/>
                      </a:ext>
                    </a:extLst>
                  </a:tr>
                  <a:tr h="208280">
                    <a:tc>
                      <a:txBody>
                        <a:bodyPr/>
                        <a:lstStyle/>
                        <a:p>
                          <a:endParaRPr lang="en-US"/>
                        </a:p>
                      </a:txBody>
                      <a:tcPr marL="68580" marR="68580" marT="0" marB="0">
                        <a:blipFill>
                          <a:blip r:embed="rId3"/>
                          <a:stretch>
                            <a:fillRect l="-641" t="-205882" r="-100000" b="-300000"/>
                          </a:stretch>
                        </a:blipFill>
                      </a:tcPr>
                    </a:tc>
                    <a:tc>
                      <a:txBody>
                        <a:bodyPr/>
                        <a:lstStyle/>
                        <a:p>
                          <a:pPr marL="0" marR="0">
                            <a:spcBef>
                              <a:spcPts val="180"/>
                            </a:spcBef>
                            <a:spcAft>
                              <a:spcPts val="180"/>
                            </a:spcAft>
                          </a:pPr>
                          <a:r>
                            <a:rPr lang="en-US" sz="1200">
                              <a:effectLst/>
                              <a:latin typeface="Times New Roman" panose="02020603050405020304" pitchFamily="18" charset="0"/>
                              <a:cs typeface="Times New Roman" panose="02020603050405020304" pitchFamily="18" charset="0"/>
                            </a:rPr>
                            <a:t>Weight vector from Step 3.</a:t>
                          </a:r>
                          <a:endParaRPr lang="en-US" sz="1200">
                            <a:effectLst/>
                            <a:latin typeface="Times New Roman" panose="02020603050405020304" pitchFamily="18"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921725375"/>
                      </a:ext>
                    </a:extLst>
                  </a:tr>
                  <a:tr h="365760">
                    <a:tc>
                      <a:txBody>
                        <a:bodyPr/>
                        <a:lstStyle/>
                        <a:p>
                          <a:endParaRPr lang="en-US"/>
                        </a:p>
                      </a:txBody>
                      <a:tcPr marL="68580" marR="68580" marT="0" marB="0">
                        <a:blipFill>
                          <a:blip r:embed="rId3"/>
                          <a:stretch>
                            <a:fillRect l="-641" t="-179310" r="-100000" b="-75862"/>
                          </a:stretch>
                        </a:blipFill>
                      </a:tcPr>
                    </a:tc>
                    <a:tc>
                      <a:txBody>
                        <a:bodyPr/>
                        <a:lstStyle/>
                        <a:p>
                          <a:pPr marL="0" marR="0">
                            <a:spcBef>
                              <a:spcPts val="180"/>
                            </a:spcBef>
                            <a:spcAft>
                              <a:spcPts val="180"/>
                            </a:spcAft>
                          </a:pPr>
                          <a:r>
                            <a:rPr lang="en-US" sz="1200">
                              <a:effectLst/>
                              <a:latin typeface="Times New Roman" panose="02020603050405020304" pitchFamily="18" charset="0"/>
                              <a:cs typeface="Times New Roman" panose="02020603050405020304" pitchFamily="18" charset="0"/>
                            </a:rPr>
                            <a:t>New feature vector for classification.</a:t>
                          </a:r>
                          <a:endParaRPr lang="en-US" sz="1200">
                            <a:effectLst/>
                            <a:latin typeface="Times New Roman" panose="02020603050405020304" pitchFamily="18"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559968416"/>
                      </a:ext>
                    </a:extLst>
                  </a:tr>
                  <a:tr h="208280">
                    <a:tc>
                      <a:txBody>
                        <a:bodyPr/>
                        <a:lstStyle/>
                        <a:p>
                          <a:endParaRPr lang="en-US"/>
                        </a:p>
                      </a:txBody>
                      <a:tcPr marL="68580" marR="68580" marT="0" marB="0">
                        <a:blipFill>
                          <a:blip r:embed="rId3"/>
                          <a:stretch>
                            <a:fillRect l="-641" t="-476471" r="-100000" b="-29412"/>
                          </a:stretch>
                        </a:blipFill>
                      </a:tcPr>
                    </a:tc>
                    <a:tc>
                      <a:txBody>
                        <a:bodyPr/>
                        <a:lstStyle/>
                        <a:p>
                          <a:pPr marL="0" marR="0">
                            <a:spcBef>
                              <a:spcPts val="180"/>
                            </a:spcBef>
                            <a:spcAft>
                              <a:spcPts val="180"/>
                            </a:spcAft>
                          </a:pPr>
                          <a:r>
                            <a:rPr lang="en-US" sz="1200" dirty="0">
                              <a:effectLst/>
                              <a:latin typeface="Times New Roman" panose="02020603050405020304" pitchFamily="18" charset="0"/>
                              <a:cs typeface="Times New Roman" panose="02020603050405020304" pitchFamily="18" charset="0"/>
                            </a:rPr>
                            <a:t>Bias term from Step 4.</a:t>
                          </a:r>
                          <a:endParaRPr lang="en-US" sz="1200" dirty="0">
                            <a:effectLst/>
                            <a:latin typeface="Times New Roman" panose="02020603050405020304" pitchFamily="18"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024663367"/>
                      </a:ext>
                    </a:extLst>
                  </a:tr>
                </a:tbl>
              </a:graphicData>
            </a:graphic>
          </p:graphicFrame>
        </mc:Fallback>
      </mc:AlternateContent>
    </p:spTree>
    <p:extLst>
      <p:ext uri="{BB962C8B-B14F-4D97-AF65-F5344CB8AC3E}">
        <p14:creationId xmlns:p14="http://schemas.microsoft.com/office/powerpoint/2010/main" val="305815130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DE2C8F-DF11-0513-0A7C-B6D2BB87232E}"/>
              </a:ext>
            </a:extLst>
          </p:cNvPr>
          <p:cNvSpPr>
            <a:spLocks noGrp="1"/>
          </p:cNvSpPr>
          <p:nvPr>
            <p:ph type="title"/>
          </p:nvPr>
        </p:nvSpPr>
        <p:spPr>
          <a:xfrm>
            <a:off x="457200" y="138753"/>
            <a:ext cx="8229600" cy="371400"/>
          </a:xfrm>
        </p:spPr>
        <p:txBody>
          <a:bodyPr>
            <a:normAutofit fontScale="90000"/>
          </a:bodyPr>
          <a:lstStyle/>
          <a:p>
            <a:r>
              <a:rPr lang="en-US" dirty="0"/>
              <a:t>SVM Implementation</a:t>
            </a:r>
          </a:p>
        </p:txBody>
      </p:sp>
      <p:sp>
        <p:nvSpPr>
          <p:cNvPr id="13" name="Google Shape;440;p18">
            <a:extLst>
              <a:ext uri="{FF2B5EF4-FFF2-40B4-BE49-F238E27FC236}">
                <a16:creationId xmlns:a16="http://schemas.microsoft.com/office/drawing/2014/main" id="{F6D2E683-19AA-3AD6-BB98-AAB354D817E2}"/>
              </a:ext>
            </a:extLst>
          </p:cNvPr>
          <p:cNvSpPr/>
          <p:nvPr/>
        </p:nvSpPr>
        <p:spPr>
          <a:xfrm>
            <a:off x="879566" y="1375954"/>
            <a:ext cx="8264434" cy="3767546"/>
          </a:xfrm>
          <a:prstGeom prst="roundRect">
            <a:avLst>
              <a:gd name="adj" fmla="val 50000"/>
            </a:avLst>
          </a:prstGeom>
          <a:solidFill>
            <a:srgbClr val="2776EA">
              <a:alpha val="12549"/>
            </a:srgbClr>
          </a:solidFill>
          <a:ln>
            <a:noFill/>
          </a:ln>
        </p:spPr>
        <p:txBody>
          <a:bodyPr spcFirstLastPara="1" wrap="square" lIns="91425" tIns="91425" rIns="91425" bIns="91425" anchor="ctr" anchorCtr="0">
            <a:noAutofit/>
          </a:bodyPr>
          <a:lstStyle/>
          <a:p>
            <a:pPr lvl="0"/>
            <a:r>
              <a:rPr lang="en-US" dirty="0"/>
              <a:t>                                </a:t>
            </a:r>
          </a:p>
        </p:txBody>
      </p:sp>
      <p:sp>
        <p:nvSpPr>
          <p:cNvPr id="3" name="Google Shape;441;p18">
            <a:extLst>
              <a:ext uri="{FF2B5EF4-FFF2-40B4-BE49-F238E27FC236}">
                <a16:creationId xmlns:a16="http://schemas.microsoft.com/office/drawing/2014/main" id="{60238FCF-5981-4401-86A5-1196B331DCFE}"/>
              </a:ext>
            </a:extLst>
          </p:cNvPr>
          <p:cNvSpPr/>
          <p:nvPr/>
        </p:nvSpPr>
        <p:spPr>
          <a:xfrm>
            <a:off x="457199" y="720969"/>
            <a:ext cx="4714875" cy="546160"/>
          </a:xfrm>
          <a:prstGeom prst="roundRect">
            <a:avLst>
              <a:gd name="adj" fmla="val 50000"/>
            </a:avLst>
          </a:prstGeom>
          <a:solidFill>
            <a:schemeClr val="accent1">
              <a:lumMod val="20000"/>
              <a:lumOff val="80000"/>
            </a:schemeClr>
          </a:solidFill>
          <a:ln>
            <a:noFill/>
          </a:ln>
        </p:spPr>
        <p:txBody>
          <a:bodyPr spcFirstLastPara="1" wrap="square" lIns="91425" tIns="91425" rIns="91425" bIns="91425" anchor="ctr" anchorCtr="0">
            <a:noAutofit/>
          </a:bodyPr>
          <a:lstStyle/>
          <a:p>
            <a:pPr marL="0" marR="0">
              <a:spcBef>
                <a:spcPts val="200"/>
              </a:spcBef>
              <a:spcAft>
                <a:spcPts val="0"/>
              </a:spcAft>
            </a:pPr>
            <a:r>
              <a:rPr lang="en-US" sz="1800" b="1"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Compute Decision Function and Prediction</a:t>
            </a:r>
            <a:endParaRPr lang="en-US" sz="1800" b="1" kern="100" dirty="0">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61AC7AC2-AD87-045F-7170-93637BF9512E}"/>
                  </a:ext>
                </a:extLst>
              </p:cNvPr>
              <p:cNvSpPr txBox="1"/>
              <p:nvPr/>
            </p:nvSpPr>
            <p:spPr>
              <a:xfrm>
                <a:off x="2181496" y="1797586"/>
                <a:ext cx="5586549" cy="3267561"/>
              </a:xfrm>
              <a:prstGeom prst="rect">
                <a:avLst/>
              </a:prstGeom>
              <a:noFill/>
            </p:spPr>
            <p:txBody>
              <a:bodyPr wrap="square" rtlCol="0">
                <a:spAutoFit/>
              </a:bodyPr>
              <a:lstStyle/>
              <a:p>
                <a:pPr marL="0" marR="0"/>
                <a:r>
                  <a:rPr lang="en-US" sz="1100" b="1" dirty="0">
                    <a:effectLst/>
                    <a:latin typeface="Times New Roman" panose="02020603050405020304" pitchFamily="18" charset="0"/>
                    <a:ea typeface="Times New Roman" panose="02020603050405020304" pitchFamily="18" charset="0"/>
                  </a:rPr>
                  <a:t>New Data Point (Age, CP values)</a:t>
                </a:r>
              </a:p>
              <a:p>
                <a:pPr marL="0" marR="0">
                  <a:spcBef>
                    <a:spcPts val="900"/>
                  </a:spcBef>
                  <a:spcAft>
                    <a:spcPts val="900"/>
                  </a:spcAft>
                </a:pPr>
                <a14:m>
                  <m:oMathPara xmlns:m="http://schemas.openxmlformats.org/officeDocument/2006/math">
                    <m:oMathParaPr>
                      <m:jc m:val="centerGroup"/>
                    </m:oMathParaPr>
                    <m:oMath xmlns:m="http://schemas.openxmlformats.org/officeDocument/2006/math">
                      <m:sSub>
                        <m:sSubPr>
                          <m:ctrlPr>
                            <a:rPr lang="en-US" sz="11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100" i="1">
                              <a:effectLst/>
                              <a:latin typeface="Cambria Math" panose="02040503050406030204" pitchFamily="18" charset="0"/>
                              <a:ea typeface="Calibri" panose="020F0502020204030204" pitchFamily="34" charset="0"/>
                              <a:cs typeface="Times New Roman" panose="02020603050405020304" pitchFamily="18" charset="0"/>
                            </a:rPr>
                            <m:t>𝑋</m:t>
                          </m:r>
                        </m:e>
                        <m:sub>
                          <m:r>
                            <a:rPr lang="en-US" sz="1100" i="1">
                              <a:effectLst/>
                              <a:latin typeface="Cambria Math" panose="02040503050406030204" pitchFamily="18" charset="0"/>
                              <a:ea typeface="Calibri" panose="020F0502020204030204" pitchFamily="34" charset="0"/>
                              <a:cs typeface="Times New Roman" panose="02020603050405020304" pitchFamily="18" charset="0"/>
                            </a:rPr>
                            <m:t>𝑛𝑒𝑤</m:t>
                          </m:r>
                        </m:sub>
                      </m:sSub>
                      <m:r>
                        <a:rPr lang="en-US" sz="1100">
                          <a:effectLst/>
                          <a:latin typeface="Cambria Math" panose="02040503050406030204" pitchFamily="18" charset="0"/>
                          <a:ea typeface="Calibri" panose="020F0502020204030204" pitchFamily="34" charset="0"/>
                          <a:cs typeface="Times New Roman" panose="02020603050405020304" pitchFamily="18" charset="0"/>
                        </a:rPr>
                        <m:t>=[</m:t>
                      </m:r>
                      <m:r>
                        <a:rPr lang="en-US" sz="1100" i="1">
                          <a:effectLst/>
                          <a:latin typeface="Cambria Math" panose="02040503050406030204" pitchFamily="18" charset="0"/>
                          <a:ea typeface="Calibri" panose="020F0502020204030204" pitchFamily="34" charset="0"/>
                          <a:cs typeface="Times New Roman" panose="02020603050405020304" pitchFamily="18" charset="0"/>
                        </a:rPr>
                        <m:t>−0.79</m:t>
                      </m:r>
                      <m:r>
                        <a:rPr lang="en-US" sz="1100">
                          <a:effectLst/>
                          <a:latin typeface="Cambria Math" panose="02040503050406030204" pitchFamily="18" charset="0"/>
                          <a:ea typeface="Calibri" panose="020F0502020204030204" pitchFamily="34" charset="0"/>
                          <a:cs typeface="Times New Roman" panose="02020603050405020304" pitchFamily="18" charset="0"/>
                        </a:rPr>
                        <m:t>,</m:t>
                      </m:r>
                      <m:r>
                        <a:rPr lang="en-US" sz="1100" i="1">
                          <a:effectLst/>
                          <a:latin typeface="Cambria Math" panose="02040503050406030204" pitchFamily="18" charset="0"/>
                          <a:ea typeface="Calibri" panose="020F0502020204030204" pitchFamily="34" charset="0"/>
                          <a:cs typeface="Times New Roman" panose="02020603050405020304" pitchFamily="18" charset="0"/>
                        </a:rPr>
                        <m:t>0.15</m:t>
                      </m:r>
                      <m:r>
                        <a:rPr lang="en-US" sz="1100">
                          <a:effectLst/>
                          <a:latin typeface="Cambria Math" panose="02040503050406030204" pitchFamily="18" charset="0"/>
                          <a:ea typeface="Calibri" panose="020F0502020204030204" pitchFamily="34" charset="0"/>
                          <a:cs typeface="Times New Roman" panose="02020603050405020304" pitchFamily="18" charset="0"/>
                        </a:rPr>
                        <m:t>]</m:t>
                      </m:r>
                    </m:oMath>
                  </m:oMathPara>
                </a14:m>
                <a:endParaRPr lang="en-US" sz="11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spcBef>
                    <a:spcPts val="200"/>
                  </a:spcBef>
                  <a:spcAft>
                    <a:spcPts val="0"/>
                  </a:spcAft>
                </a:pPr>
                <a:r>
                  <a:rPr lang="en-US" sz="1100" b="1" kern="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Compute Dot Product (</a:t>
                </a:r>
                <a14:m>
                  <m:oMath xmlns:m="http://schemas.openxmlformats.org/officeDocument/2006/math">
                    <m:sSup>
                      <m:sSupPr>
                        <m:ctrlPr>
                          <a:rPr lang="en-US" sz="1100" b="1" i="1" kern="1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n-US" sz="1100" b="1" i="1" kern="1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𝑤</m:t>
                        </m:r>
                      </m:e>
                      <m:sup>
                        <m:r>
                          <a:rPr lang="en-US" sz="1100" b="1" i="1" kern="1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𝑇</m:t>
                        </m:r>
                      </m:sup>
                    </m:sSup>
                    <m:sSub>
                      <m:sSubPr>
                        <m:ctrlPr>
                          <a:rPr lang="en-US" sz="1100" b="1" i="1" kern="1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100" b="1" i="1" kern="1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𝑋</m:t>
                        </m:r>
                      </m:e>
                      <m:sub>
                        <m:r>
                          <a:rPr lang="en-US" sz="1100" b="1" i="1" kern="1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𝑛𝑒𝑤</m:t>
                        </m:r>
                      </m:sub>
                    </m:sSub>
                  </m:oMath>
                </a14:m>
                <a:r>
                  <a:rPr lang="en-US" sz="1100" b="1" kern="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1100" b="1" kern="100" dirty="0">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marL="0" marR="0">
                  <a:spcBef>
                    <a:spcPts val="900"/>
                  </a:spcBef>
                  <a:spcAft>
                    <a:spcPts val="900"/>
                  </a:spcAft>
                </a:pPr>
                <a:r>
                  <a:rPr lang="en-US" sz="1100" dirty="0">
                    <a:effectLst/>
                    <a:latin typeface="Times New Roman" panose="02020603050405020304" pitchFamily="18" charset="0"/>
                    <a:ea typeface="Calibri" panose="020F0502020204030204" pitchFamily="34" charset="0"/>
                    <a:cs typeface="Times New Roman" panose="02020603050405020304" pitchFamily="18" charset="0"/>
                  </a:rPr>
                  <a:t>The </a:t>
                </a:r>
                <a:r>
                  <a:rPr lang="en-US" sz="1100" b="1" dirty="0">
                    <a:effectLst/>
                    <a:latin typeface="Times New Roman" panose="02020603050405020304" pitchFamily="18" charset="0"/>
                    <a:ea typeface="Calibri" panose="020F0502020204030204" pitchFamily="34" charset="0"/>
                    <a:cs typeface="Times New Roman" panose="02020603050405020304" pitchFamily="18" charset="0"/>
                  </a:rPr>
                  <a:t>dot product</a:t>
                </a:r>
                <a:r>
                  <a:rPr lang="en-US" sz="1100" dirty="0">
                    <a:effectLst/>
                    <a:latin typeface="Times New Roman" panose="02020603050405020304" pitchFamily="18" charset="0"/>
                    <a:ea typeface="Calibri" panose="020F0502020204030204" pitchFamily="34" charset="0"/>
                    <a:cs typeface="Times New Roman" panose="02020603050405020304" pitchFamily="18" charset="0"/>
                  </a:rPr>
                  <a:t> between the weight vector and the new data point is calculated as:</a:t>
                </a:r>
              </a:p>
              <a:p>
                <a:pPr marL="0" marR="0">
                  <a:spcBef>
                    <a:spcPts val="900"/>
                  </a:spcBef>
                  <a:spcAft>
                    <a:spcPts val="900"/>
                  </a:spcAft>
                </a:pPr>
                <a14:m>
                  <m:oMathPara xmlns:m="http://schemas.openxmlformats.org/officeDocument/2006/math">
                    <m:oMathParaPr>
                      <m:jc m:val="centerGroup"/>
                    </m:oMathParaPr>
                    <m:oMath xmlns:m="http://schemas.openxmlformats.org/officeDocument/2006/math">
                      <m:sSup>
                        <m:sSupPr>
                          <m:ctrlPr>
                            <a:rPr lang="en-US" sz="1100" i="1">
                              <a:effectLst/>
                              <a:latin typeface="Cambria Math" panose="02040503050406030204" pitchFamily="18" charset="0"/>
                              <a:ea typeface="Calibri" panose="020F0502020204030204" pitchFamily="34" charset="0"/>
                              <a:cs typeface="Times New Roman" panose="02020603050405020304" pitchFamily="18" charset="0"/>
                            </a:rPr>
                          </m:ctrlPr>
                        </m:sSupPr>
                        <m:e>
                          <m:r>
                            <a:rPr lang="en-US" sz="1100" i="1">
                              <a:effectLst/>
                              <a:latin typeface="Cambria Math" panose="02040503050406030204" pitchFamily="18" charset="0"/>
                              <a:ea typeface="Calibri" panose="020F0502020204030204" pitchFamily="34" charset="0"/>
                              <a:cs typeface="Times New Roman" panose="02020603050405020304" pitchFamily="18" charset="0"/>
                            </a:rPr>
                            <m:t>𝑤</m:t>
                          </m:r>
                        </m:e>
                        <m:sup>
                          <m:r>
                            <a:rPr lang="en-US" sz="1100" i="1">
                              <a:effectLst/>
                              <a:latin typeface="Cambria Math" panose="02040503050406030204" pitchFamily="18" charset="0"/>
                              <a:ea typeface="Calibri" panose="020F0502020204030204" pitchFamily="34" charset="0"/>
                              <a:cs typeface="Times New Roman" panose="02020603050405020304" pitchFamily="18" charset="0"/>
                            </a:rPr>
                            <m:t>𝑇</m:t>
                          </m:r>
                        </m:sup>
                      </m:sSup>
                      <m:sSub>
                        <m:sSubPr>
                          <m:ctrlPr>
                            <a:rPr lang="en-US" sz="11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100" i="1">
                              <a:effectLst/>
                              <a:latin typeface="Cambria Math" panose="02040503050406030204" pitchFamily="18" charset="0"/>
                              <a:ea typeface="Calibri" panose="020F0502020204030204" pitchFamily="34" charset="0"/>
                              <a:cs typeface="Times New Roman" panose="02020603050405020304" pitchFamily="18" charset="0"/>
                            </a:rPr>
                            <m:t>𝑋</m:t>
                          </m:r>
                        </m:e>
                        <m:sub>
                          <m:r>
                            <a:rPr lang="en-US" sz="1100" i="1">
                              <a:effectLst/>
                              <a:latin typeface="Cambria Math" panose="02040503050406030204" pitchFamily="18" charset="0"/>
                              <a:ea typeface="Calibri" panose="020F0502020204030204" pitchFamily="34" charset="0"/>
                              <a:cs typeface="Times New Roman" panose="02020603050405020304" pitchFamily="18" charset="0"/>
                            </a:rPr>
                            <m:t>𝑛𝑒𝑤</m:t>
                          </m:r>
                        </m:sub>
                      </m:sSub>
                      <m:r>
                        <a:rPr lang="en-US" sz="1100">
                          <a:effectLst/>
                          <a:latin typeface="Cambria Math" panose="02040503050406030204" pitchFamily="18" charset="0"/>
                          <a:ea typeface="Calibri" panose="020F0502020204030204" pitchFamily="34" charset="0"/>
                          <a:cs typeface="Times New Roman" panose="02020603050405020304" pitchFamily="18" charset="0"/>
                        </a:rPr>
                        <m:t>=</m:t>
                      </m:r>
                      <m:d>
                        <m:dPr>
                          <m:ctrlPr>
                            <a:rPr lang="en-US" sz="1100" i="1">
                              <a:effectLst/>
                              <a:latin typeface="Cambria Math" panose="02040503050406030204" pitchFamily="18" charset="0"/>
                              <a:ea typeface="Calibri" panose="020F0502020204030204" pitchFamily="34" charset="0"/>
                              <a:cs typeface="Times New Roman" panose="02020603050405020304" pitchFamily="18" charset="0"/>
                            </a:rPr>
                          </m:ctrlPr>
                        </m:dPr>
                        <m:e>
                          <m:r>
                            <a:rPr lang="en-US" sz="1100" i="1">
                              <a:effectLst/>
                              <a:latin typeface="Cambria Math" panose="02040503050406030204" pitchFamily="18" charset="0"/>
                              <a:ea typeface="Calibri" panose="020F0502020204030204" pitchFamily="34" charset="0"/>
                              <a:cs typeface="Times New Roman" panose="02020603050405020304" pitchFamily="18" charset="0"/>
                            </a:rPr>
                            <m:t>−0.7444</m:t>
                          </m:r>
                        </m:e>
                      </m:d>
                      <m:d>
                        <m:dPr>
                          <m:ctrlPr>
                            <a:rPr lang="en-US" sz="1100" i="1">
                              <a:effectLst/>
                              <a:latin typeface="Cambria Math" panose="02040503050406030204" pitchFamily="18" charset="0"/>
                              <a:ea typeface="Calibri" panose="020F0502020204030204" pitchFamily="34" charset="0"/>
                              <a:cs typeface="Times New Roman" panose="02020603050405020304" pitchFamily="18" charset="0"/>
                            </a:rPr>
                          </m:ctrlPr>
                        </m:dPr>
                        <m:e>
                          <m:r>
                            <a:rPr lang="en-US" sz="1100" i="1">
                              <a:effectLst/>
                              <a:latin typeface="Cambria Math" panose="02040503050406030204" pitchFamily="18" charset="0"/>
                              <a:ea typeface="Calibri" panose="020F0502020204030204" pitchFamily="34" charset="0"/>
                              <a:cs typeface="Times New Roman" panose="02020603050405020304" pitchFamily="18" charset="0"/>
                            </a:rPr>
                            <m:t>−0.79</m:t>
                          </m:r>
                        </m:e>
                      </m:d>
                      <m:r>
                        <a:rPr lang="en-US" sz="1100">
                          <a:effectLst/>
                          <a:latin typeface="Cambria Math" panose="02040503050406030204" pitchFamily="18" charset="0"/>
                          <a:ea typeface="Calibri" panose="020F0502020204030204" pitchFamily="34" charset="0"/>
                          <a:cs typeface="Times New Roman" panose="02020603050405020304" pitchFamily="18" charset="0"/>
                        </a:rPr>
                        <m:t>+</m:t>
                      </m:r>
                      <m:d>
                        <m:dPr>
                          <m:ctrlPr>
                            <a:rPr lang="en-US" sz="1100" i="1">
                              <a:effectLst/>
                              <a:latin typeface="Cambria Math" panose="02040503050406030204" pitchFamily="18" charset="0"/>
                              <a:ea typeface="Calibri" panose="020F0502020204030204" pitchFamily="34" charset="0"/>
                              <a:cs typeface="Times New Roman" panose="02020603050405020304" pitchFamily="18" charset="0"/>
                            </a:rPr>
                          </m:ctrlPr>
                        </m:dPr>
                        <m:e>
                          <m:r>
                            <a:rPr lang="en-US" sz="1100" i="1">
                              <a:effectLst/>
                              <a:latin typeface="Cambria Math" panose="02040503050406030204" pitchFamily="18" charset="0"/>
                              <a:ea typeface="Calibri" panose="020F0502020204030204" pitchFamily="34" charset="0"/>
                              <a:cs typeface="Times New Roman" panose="02020603050405020304" pitchFamily="18" charset="0"/>
                            </a:rPr>
                            <m:t>−5.5230</m:t>
                          </m:r>
                        </m:e>
                      </m:d>
                      <m:d>
                        <m:dPr>
                          <m:ctrlPr>
                            <a:rPr lang="en-US" sz="1100" i="1">
                              <a:effectLst/>
                              <a:latin typeface="Cambria Math" panose="02040503050406030204" pitchFamily="18" charset="0"/>
                              <a:ea typeface="Calibri" panose="020F0502020204030204" pitchFamily="34" charset="0"/>
                              <a:cs typeface="Times New Roman" panose="02020603050405020304" pitchFamily="18" charset="0"/>
                            </a:rPr>
                          </m:ctrlPr>
                        </m:dPr>
                        <m:e>
                          <m:r>
                            <a:rPr lang="en-US" sz="1100" i="1">
                              <a:effectLst/>
                              <a:latin typeface="Cambria Math" panose="02040503050406030204" pitchFamily="18" charset="0"/>
                              <a:ea typeface="Calibri" panose="020F0502020204030204" pitchFamily="34" charset="0"/>
                              <a:cs typeface="Times New Roman" panose="02020603050405020304" pitchFamily="18" charset="0"/>
                            </a:rPr>
                            <m:t>0.15</m:t>
                          </m:r>
                        </m:e>
                      </m:d>
                    </m:oMath>
                  </m:oMathPara>
                </a14:m>
                <a:endParaRPr lang="en-US" sz="11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spcBef>
                    <a:spcPts val="900"/>
                  </a:spcBef>
                  <a:spcAft>
                    <a:spcPts val="900"/>
                  </a:spcAft>
                </a:pPr>
                <a14:m>
                  <m:oMathPara xmlns:m="http://schemas.openxmlformats.org/officeDocument/2006/math">
                    <m:oMathParaPr>
                      <m:jc m:val="centerGroup"/>
                    </m:oMathParaPr>
                    <m:oMath xmlns:m="http://schemas.openxmlformats.org/officeDocument/2006/math">
                      <m:r>
                        <a:rPr lang="en-US" sz="1100" i="1">
                          <a:effectLst/>
                          <a:latin typeface="Cambria Math" panose="02040503050406030204" pitchFamily="18" charset="0"/>
                          <a:ea typeface="Calibri" panose="020F0502020204030204" pitchFamily="34" charset="0"/>
                          <a:cs typeface="Times New Roman" panose="02020603050405020304" pitchFamily="18" charset="0"/>
                        </a:rPr>
                        <m:t>0.5881−0.8285</m:t>
                      </m:r>
                      <m:r>
                        <a:rPr lang="en-US" sz="1100">
                          <a:effectLst/>
                          <a:latin typeface="Cambria Math" panose="02040503050406030204" pitchFamily="18" charset="0"/>
                          <a:ea typeface="Calibri" panose="020F0502020204030204" pitchFamily="34" charset="0"/>
                          <a:cs typeface="Times New Roman" panose="02020603050405020304" pitchFamily="18" charset="0"/>
                        </a:rPr>
                        <m:t>=</m:t>
                      </m:r>
                      <m:r>
                        <a:rPr lang="en-US" sz="1100" i="1">
                          <a:effectLst/>
                          <a:latin typeface="Cambria Math" panose="02040503050406030204" pitchFamily="18" charset="0"/>
                          <a:ea typeface="Calibri" panose="020F0502020204030204" pitchFamily="34" charset="0"/>
                          <a:cs typeface="Times New Roman" panose="02020603050405020304" pitchFamily="18" charset="0"/>
                        </a:rPr>
                        <m:t>−0.2404</m:t>
                      </m:r>
                    </m:oMath>
                  </m:oMathPara>
                </a14:m>
                <a:endParaRPr lang="en-US" sz="11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spcBef>
                    <a:spcPts val="0"/>
                  </a:spcBef>
                  <a:spcAft>
                    <a:spcPts val="0"/>
                  </a:spcAft>
                </a:pP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spcBef>
                    <a:spcPts val="200"/>
                  </a:spcBef>
                  <a:spcAft>
                    <a:spcPts val="0"/>
                  </a:spcAft>
                </a:pPr>
                <a:r>
                  <a:rPr lang="en-US" sz="1100" b="1" kern="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Compute Final Decision Function</a:t>
                </a:r>
                <a:endParaRPr lang="en-US" sz="1100" b="1" kern="100" dirty="0">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marL="0" marR="0"/>
                <a:endParaRPr lang="en-US" sz="1100" b="1" dirty="0">
                  <a:effectLst/>
                  <a:latin typeface="Times New Roman" panose="02020603050405020304" pitchFamily="18" charset="0"/>
                  <a:ea typeface="Times New Roman" panose="02020603050405020304" pitchFamily="18" charset="0"/>
                </a:endParaRPr>
              </a:p>
              <a:p>
                <a:pPr marL="0" marR="0"/>
                <a:endParaRPr lang="en-US" sz="1100" b="1" dirty="0">
                  <a:effectLst/>
                  <a:latin typeface="Times New Roman" panose="02020603050405020304" pitchFamily="18" charset="0"/>
                  <a:ea typeface="Times New Roman" panose="02020603050405020304" pitchFamily="18" charset="0"/>
                </a:endParaRPr>
              </a:p>
              <a:p>
                <a:pPr marL="0" marR="0">
                  <a:spcBef>
                    <a:spcPts val="900"/>
                  </a:spcBef>
                  <a:spcAft>
                    <a:spcPts val="900"/>
                  </a:spcAft>
                </a:pPr>
                <a14:m>
                  <m:oMathPara xmlns:m="http://schemas.openxmlformats.org/officeDocument/2006/math">
                    <m:oMathParaPr>
                      <m:jc m:val="centerGroup"/>
                    </m:oMathParaPr>
                    <m:oMath xmlns:m="http://schemas.openxmlformats.org/officeDocument/2006/math">
                      <m:r>
                        <a:rPr lang="en-US" sz="1100" i="1" smtClean="0">
                          <a:effectLst/>
                          <a:latin typeface="Cambria Math" panose="02040503050406030204" pitchFamily="18" charset="0"/>
                          <a:ea typeface="Calibri" panose="020F0502020204030204" pitchFamily="34" charset="0"/>
                          <a:cs typeface="Times New Roman" panose="02020603050405020304" pitchFamily="18" charset="0"/>
                        </a:rPr>
                        <m:t>𝑓</m:t>
                      </m:r>
                      <m:d>
                        <m:dPr>
                          <m:ctrlPr>
                            <a:rPr lang="en-US" sz="1100" i="1">
                              <a:effectLst/>
                              <a:latin typeface="Cambria Math" panose="02040503050406030204" pitchFamily="18" charset="0"/>
                              <a:ea typeface="Calibri" panose="020F0502020204030204" pitchFamily="34" charset="0"/>
                              <a:cs typeface="Times New Roman" panose="02020603050405020304" pitchFamily="18" charset="0"/>
                            </a:rPr>
                          </m:ctrlPr>
                        </m:dPr>
                        <m:e>
                          <m:sSub>
                            <m:sSubPr>
                              <m:ctrlPr>
                                <a:rPr lang="en-US" sz="11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100" i="1">
                                  <a:effectLst/>
                                  <a:latin typeface="Cambria Math" panose="02040503050406030204" pitchFamily="18" charset="0"/>
                                  <a:ea typeface="Calibri" panose="020F0502020204030204" pitchFamily="34" charset="0"/>
                                  <a:cs typeface="Times New Roman" panose="02020603050405020304" pitchFamily="18" charset="0"/>
                                </a:rPr>
                                <m:t>𝑋</m:t>
                              </m:r>
                            </m:e>
                            <m:sub>
                              <m:r>
                                <a:rPr lang="en-US" sz="1100" i="1">
                                  <a:effectLst/>
                                  <a:latin typeface="Cambria Math" panose="02040503050406030204" pitchFamily="18" charset="0"/>
                                  <a:ea typeface="Calibri" panose="020F0502020204030204" pitchFamily="34" charset="0"/>
                                  <a:cs typeface="Times New Roman" panose="02020603050405020304" pitchFamily="18" charset="0"/>
                                </a:rPr>
                                <m:t>𝑛𝑒𝑤</m:t>
                              </m:r>
                            </m:sub>
                          </m:sSub>
                        </m:e>
                      </m:d>
                      <m:r>
                        <a:rPr lang="en-US" sz="1100">
                          <a:effectLst/>
                          <a:latin typeface="Cambria Math" panose="02040503050406030204" pitchFamily="18" charset="0"/>
                          <a:ea typeface="Calibri" panose="020F0502020204030204" pitchFamily="34" charset="0"/>
                          <a:cs typeface="Times New Roman" panose="02020603050405020304" pitchFamily="18" charset="0"/>
                        </a:rPr>
                        <m:t>=</m:t>
                      </m:r>
                      <m:r>
                        <a:rPr lang="en-US" sz="1100" i="1">
                          <a:effectLst/>
                          <a:latin typeface="Cambria Math" panose="02040503050406030204" pitchFamily="18" charset="0"/>
                          <a:ea typeface="Calibri" panose="020F0502020204030204" pitchFamily="34" charset="0"/>
                          <a:cs typeface="Times New Roman" panose="02020603050405020304" pitchFamily="18" charset="0"/>
                        </a:rPr>
                        <m:t>−0.2404</m:t>
                      </m:r>
                      <m:r>
                        <a:rPr lang="en-US" sz="1100">
                          <a:effectLst/>
                          <a:latin typeface="Cambria Math" panose="02040503050406030204" pitchFamily="18" charset="0"/>
                          <a:ea typeface="Calibri" panose="020F0502020204030204" pitchFamily="34" charset="0"/>
                          <a:cs typeface="Times New Roman" panose="02020603050405020304" pitchFamily="18" charset="0"/>
                        </a:rPr>
                        <m:t>+</m:t>
                      </m:r>
                      <m:d>
                        <m:dPr>
                          <m:ctrlPr>
                            <a:rPr lang="en-US" sz="1100" i="1">
                              <a:effectLst/>
                              <a:latin typeface="Cambria Math" panose="02040503050406030204" pitchFamily="18" charset="0"/>
                              <a:ea typeface="Calibri" panose="020F0502020204030204" pitchFamily="34" charset="0"/>
                              <a:cs typeface="Times New Roman" panose="02020603050405020304" pitchFamily="18" charset="0"/>
                            </a:rPr>
                          </m:ctrlPr>
                        </m:dPr>
                        <m:e>
                          <m:r>
                            <a:rPr lang="en-US" sz="1100" i="1">
                              <a:effectLst/>
                              <a:latin typeface="Cambria Math" panose="02040503050406030204" pitchFamily="18" charset="0"/>
                              <a:ea typeface="Calibri" panose="020F0502020204030204" pitchFamily="34" charset="0"/>
                              <a:cs typeface="Times New Roman" panose="02020603050405020304" pitchFamily="18" charset="0"/>
                            </a:rPr>
                            <m:t>−6.1528</m:t>
                          </m:r>
                        </m:e>
                      </m:d>
                    </m:oMath>
                  </m:oMathPara>
                </a14:m>
                <a:endParaRPr lang="en-US" sz="11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spcBef>
                    <a:spcPts val="900"/>
                  </a:spcBef>
                  <a:spcAft>
                    <a:spcPts val="900"/>
                  </a:spcAft>
                </a:pPr>
                <a14:m>
                  <m:oMathPara xmlns:m="http://schemas.openxmlformats.org/officeDocument/2006/math">
                    <m:oMathParaPr>
                      <m:jc m:val="centerGroup"/>
                    </m:oMathParaPr>
                    <m:oMath xmlns:m="http://schemas.openxmlformats.org/officeDocument/2006/math">
                      <m:r>
                        <a:rPr lang="en-US" sz="1100" i="1">
                          <a:effectLst/>
                          <a:latin typeface="Cambria Math" panose="02040503050406030204" pitchFamily="18" charset="0"/>
                          <a:ea typeface="Calibri" panose="020F0502020204030204" pitchFamily="34" charset="0"/>
                          <a:cs typeface="Times New Roman" panose="02020603050405020304" pitchFamily="18" charset="0"/>
                        </a:rPr>
                        <m:t>𝑓</m:t>
                      </m:r>
                      <m:d>
                        <m:dPr>
                          <m:ctrlPr>
                            <a:rPr lang="en-US" sz="1100" i="1">
                              <a:effectLst/>
                              <a:latin typeface="Cambria Math" panose="02040503050406030204" pitchFamily="18" charset="0"/>
                              <a:ea typeface="Calibri" panose="020F0502020204030204" pitchFamily="34" charset="0"/>
                              <a:cs typeface="Times New Roman" panose="02020603050405020304" pitchFamily="18" charset="0"/>
                            </a:rPr>
                          </m:ctrlPr>
                        </m:dPr>
                        <m:e>
                          <m:sSub>
                            <m:sSubPr>
                              <m:ctrlPr>
                                <a:rPr lang="en-US" sz="11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100" i="1">
                                  <a:effectLst/>
                                  <a:latin typeface="Cambria Math" panose="02040503050406030204" pitchFamily="18" charset="0"/>
                                  <a:ea typeface="Calibri" panose="020F0502020204030204" pitchFamily="34" charset="0"/>
                                  <a:cs typeface="Times New Roman" panose="02020603050405020304" pitchFamily="18" charset="0"/>
                                </a:rPr>
                                <m:t>𝑋</m:t>
                              </m:r>
                            </m:e>
                            <m:sub>
                              <m:r>
                                <a:rPr lang="en-US" sz="1100" i="1">
                                  <a:effectLst/>
                                  <a:latin typeface="Cambria Math" panose="02040503050406030204" pitchFamily="18" charset="0"/>
                                  <a:ea typeface="Calibri" panose="020F0502020204030204" pitchFamily="34" charset="0"/>
                                  <a:cs typeface="Times New Roman" panose="02020603050405020304" pitchFamily="18" charset="0"/>
                                </a:rPr>
                                <m:t>𝑛𝑒𝑤</m:t>
                              </m:r>
                            </m:sub>
                          </m:sSub>
                        </m:e>
                      </m:d>
                      <m:r>
                        <a:rPr lang="en-US" sz="1100">
                          <a:effectLst/>
                          <a:latin typeface="Cambria Math" panose="02040503050406030204" pitchFamily="18" charset="0"/>
                          <a:ea typeface="Calibri" panose="020F0502020204030204" pitchFamily="34" charset="0"/>
                          <a:cs typeface="Times New Roman" panose="02020603050405020304" pitchFamily="18" charset="0"/>
                        </a:rPr>
                        <m:t>=</m:t>
                      </m:r>
                      <m:r>
                        <a:rPr lang="en-US" sz="1100" i="1">
                          <a:effectLst/>
                          <a:latin typeface="Cambria Math" panose="02040503050406030204" pitchFamily="18" charset="0"/>
                          <a:ea typeface="Calibri" panose="020F0502020204030204" pitchFamily="34" charset="0"/>
                          <a:cs typeface="Times New Roman" panose="02020603050405020304" pitchFamily="18" charset="0"/>
                        </a:rPr>
                        <m:t>−6.3931</m:t>
                      </m:r>
                    </m:oMath>
                  </m:oMathPara>
                </a14:m>
                <a:endParaRPr lang="en-US" sz="11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spcBef>
                    <a:spcPts val="900"/>
                  </a:spcBef>
                  <a:spcAft>
                    <a:spcPts val="900"/>
                  </a:spcAft>
                </a:pPr>
                <a:endParaRPr lang="en-US" sz="1100" dirty="0">
                  <a:effectLst/>
                  <a:latin typeface="Times New Roman" panose="02020603050405020304" pitchFamily="18" charset="0"/>
                  <a:ea typeface="Calibri" panose="020F0502020204030204" pitchFamily="34" charset="0"/>
                  <a:cs typeface="Symbol" pitchFamily="2" charset="2"/>
                </a:endParaRPr>
              </a:p>
            </p:txBody>
          </p:sp>
        </mc:Choice>
        <mc:Fallback xmlns="">
          <p:sp>
            <p:nvSpPr>
              <p:cNvPr id="7" name="TextBox 6">
                <a:extLst>
                  <a:ext uri="{FF2B5EF4-FFF2-40B4-BE49-F238E27FC236}">
                    <a16:creationId xmlns:a16="http://schemas.microsoft.com/office/drawing/2014/main" id="{61AC7AC2-AD87-045F-7170-93637BF9512E}"/>
                  </a:ext>
                </a:extLst>
              </p:cNvPr>
              <p:cNvSpPr txBox="1">
                <a:spLocks noRot="1" noChangeAspect="1" noMove="1" noResize="1" noEditPoints="1" noAdjustHandles="1" noChangeArrowheads="1" noChangeShapeType="1" noTextEdit="1"/>
              </p:cNvSpPr>
              <p:nvPr/>
            </p:nvSpPr>
            <p:spPr>
              <a:xfrm>
                <a:off x="2181496" y="1797586"/>
                <a:ext cx="5586549" cy="3267561"/>
              </a:xfrm>
              <a:prstGeom prst="rect">
                <a:avLst/>
              </a:prstGeo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14962838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DE2C8F-DF11-0513-0A7C-B6D2BB87232E}"/>
              </a:ext>
            </a:extLst>
          </p:cNvPr>
          <p:cNvSpPr>
            <a:spLocks noGrp="1"/>
          </p:cNvSpPr>
          <p:nvPr>
            <p:ph type="title"/>
          </p:nvPr>
        </p:nvSpPr>
        <p:spPr>
          <a:xfrm>
            <a:off x="457200" y="204900"/>
            <a:ext cx="8229600" cy="371400"/>
          </a:xfrm>
        </p:spPr>
        <p:txBody>
          <a:bodyPr>
            <a:normAutofit fontScale="90000"/>
          </a:bodyPr>
          <a:lstStyle/>
          <a:p>
            <a:r>
              <a:rPr lang="en-US" dirty="0"/>
              <a:t>SVM Implementation</a:t>
            </a:r>
          </a:p>
        </p:txBody>
      </p:sp>
      <p:sp>
        <p:nvSpPr>
          <p:cNvPr id="13" name="Google Shape;440;p18">
            <a:extLst>
              <a:ext uri="{FF2B5EF4-FFF2-40B4-BE49-F238E27FC236}">
                <a16:creationId xmlns:a16="http://schemas.microsoft.com/office/drawing/2014/main" id="{F6D2E683-19AA-3AD6-BB98-AAB354D817E2}"/>
              </a:ext>
            </a:extLst>
          </p:cNvPr>
          <p:cNvSpPr/>
          <p:nvPr/>
        </p:nvSpPr>
        <p:spPr>
          <a:xfrm>
            <a:off x="457199" y="947701"/>
            <a:ext cx="8620125" cy="3405149"/>
          </a:xfrm>
          <a:prstGeom prst="roundRect">
            <a:avLst>
              <a:gd name="adj" fmla="val 50000"/>
            </a:avLst>
          </a:prstGeom>
          <a:solidFill>
            <a:srgbClr val="2776EA">
              <a:alpha val="12549"/>
            </a:srgbClr>
          </a:solidFill>
          <a:ln>
            <a:noFill/>
          </a:ln>
        </p:spPr>
        <p:txBody>
          <a:bodyPr spcFirstLastPara="1" wrap="square" lIns="91425" tIns="91425" rIns="91425" bIns="91425" anchor="ctr" anchorCtr="0">
            <a:noAutofit/>
          </a:bodyPr>
          <a:lstStyle/>
          <a:p>
            <a:pPr lvl="0"/>
            <a:r>
              <a:rPr lang="en-US" dirty="0"/>
              <a:t>                                </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AD326C0D-7A84-5A4B-43F9-651768BFDFAD}"/>
                  </a:ext>
                </a:extLst>
              </p:cNvPr>
              <p:cNvSpPr txBox="1"/>
              <p:nvPr/>
            </p:nvSpPr>
            <p:spPr>
              <a:xfrm>
                <a:off x="1236617" y="1497874"/>
                <a:ext cx="6670765" cy="1147045"/>
              </a:xfrm>
              <a:prstGeom prst="rect">
                <a:avLst/>
              </a:prstGeom>
              <a:noFill/>
            </p:spPr>
            <p:txBody>
              <a:bodyPr wrap="square" rtlCol="0">
                <a:spAutoFit/>
              </a:bodyPr>
              <a:lstStyle/>
              <a:p>
                <a:r>
                  <a:rPr lang="en-US" sz="1100" b="1" dirty="0">
                    <a:latin typeface="Times New Roman" panose="02020603050405020304" pitchFamily="18" charset="0"/>
                    <a:cs typeface="Times New Roman" panose="02020603050405020304" pitchFamily="18" charset="0"/>
                  </a:rPr>
                  <a:t>Final Classification</a:t>
                </a:r>
              </a:p>
              <a:p>
                <a:r>
                  <a:rPr lang="en-US" sz="1100" dirty="0">
                    <a:latin typeface="Times New Roman" panose="02020603050405020304" pitchFamily="18" charset="0"/>
                    <a:cs typeface="Times New Roman" panose="02020603050405020304" pitchFamily="18" charset="0"/>
                  </a:rPr>
                  <a:t>Using the decision rule:</a:t>
                </a:r>
              </a:p>
              <a:p>
                <a:pPr/>
                <a14:m>
                  <m:oMathPara xmlns:m="http://schemas.openxmlformats.org/officeDocument/2006/math">
                    <m:oMathParaPr>
                      <m:jc m:val="centerGroup"/>
                    </m:oMathParaPr>
                    <m:oMath xmlns:m="http://schemas.openxmlformats.org/officeDocument/2006/math">
                      <m:r>
                        <m:rPr>
                          <m:sty m:val="p"/>
                        </m:rPr>
                        <a:rPr lang="en-US" sz="1100">
                          <a:latin typeface="Cambria Math" panose="02040503050406030204" pitchFamily="18" charset="0"/>
                        </a:rPr>
                        <m:t>Class</m:t>
                      </m:r>
                      <m:r>
                        <a:rPr lang="en-US" sz="1100">
                          <a:latin typeface="Cambria Math" panose="02040503050406030204" pitchFamily="18" charset="0"/>
                        </a:rPr>
                        <m:t>=</m:t>
                      </m:r>
                      <m:d>
                        <m:dPr>
                          <m:begChr m:val="{"/>
                          <m:endChr m:val=""/>
                          <m:ctrlPr>
                            <a:rPr lang="en-US" sz="1100" i="1">
                              <a:latin typeface="Cambria Math" panose="02040503050406030204" pitchFamily="18" charset="0"/>
                            </a:rPr>
                          </m:ctrlPr>
                        </m:dPr>
                        <m:e>
                          <m:m>
                            <m:mPr>
                              <m:plcHide m:val="on"/>
                              <m:mcs>
                                <m:mc>
                                  <m:mcPr>
                                    <m:count m:val="2"/>
                                    <m:mcJc m:val="center"/>
                                  </m:mcPr>
                                </m:mc>
                              </m:mcs>
                              <m:ctrlPr>
                                <a:rPr lang="en-US" sz="1100" i="1">
                                  <a:latin typeface="Cambria Math" panose="02040503050406030204" pitchFamily="18" charset="0"/>
                                </a:rPr>
                              </m:ctrlPr>
                            </m:mPr>
                            <m:mr>
                              <m:e>
                                <m:r>
                                  <a:rPr lang="en-US" sz="1100" i="1">
                                    <a:latin typeface="Cambria Math" panose="02040503050406030204" pitchFamily="18" charset="0"/>
                                  </a:rPr>
                                  <m:t>1</m:t>
                                </m:r>
                                <m:r>
                                  <a:rPr lang="en-US" sz="1100">
                                    <a:latin typeface="Cambria Math" panose="02040503050406030204" pitchFamily="18" charset="0"/>
                                  </a:rPr>
                                  <m:t>,</m:t>
                                </m:r>
                              </m:e>
                              <m:e>
                                <m:r>
                                  <a:rPr lang="en-US" sz="1100" i="1">
                                    <a:latin typeface="Cambria Math" panose="02040503050406030204" pitchFamily="18" charset="0"/>
                                  </a:rPr>
                                  <m:t>𝑖𝑓</m:t>
                                </m:r>
                                <m:r>
                                  <a:rPr lang="en-US" sz="1100" i="1">
                                    <a:latin typeface="Cambria Math" panose="02040503050406030204" pitchFamily="18" charset="0"/>
                                  </a:rPr>
                                  <m:t> </m:t>
                                </m:r>
                                <m:r>
                                  <a:rPr lang="en-US" sz="1100" i="1">
                                    <a:latin typeface="Cambria Math" panose="02040503050406030204" pitchFamily="18" charset="0"/>
                                  </a:rPr>
                                  <m:t>𝑓</m:t>
                                </m:r>
                                <m:d>
                                  <m:dPr>
                                    <m:ctrlPr>
                                      <a:rPr lang="en-US" sz="1100" i="1">
                                        <a:latin typeface="Cambria Math" panose="02040503050406030204" pitchFamily="18" charset="0"/>
                                      </a:rPr>
                                    </m:ctrlPr>
                                  </m:dPr>
                                  <m:e>
                                    <m:sSub>
                                      <m:sSubPr>
                                        <m:ctrlPr>
                                          <a:rPr lang="en-US" sz="1100" i="1">
                                            <a:latin typeface="Cambria Math" panose="02040503050406030204" pitchFamily="18" charset="0"/>
                                          </a:rPr>
                                        </m:ctrlPr>
                                      </m:sSubPr>
                                      <m:e>
                                        <m:r>
                                          <a:rPr lang="en-US" sz="1100" i="1">
                                            <a:latin typeface="Cambria Math" panose="02040503050406030204" pitchFamily="18" charset="0"/>
                                          </a:rPr>
                                          <m:t>𝑋</m:t>
                                        </m:r>
                                      </m:e>
                                      <m:sub>
                                        <m:r>
                                          <a:rPr lang="en-US" sz="1100" i="1">
                                            <a:latin typeface="Cambria Math" panose="02040503050406030204" pitchFamily="18" charset="0"/>
                                          </a:rPr>
                                          <m:t>𝑛𝑒𝑤</m:t>
                                        </m:r>
                                      </m:sub>
                                    </m:sSub>
                                  </m:e>
                                </m:d>
                                <m:r>
                                  <a:rPr lang="en-US" sz="1100">
                                    <a:latin typeface="Cambria Math" panose="02040503050406030204" pitchFamily="18" charset="0"/>
                                  </a:rPr>
                                  <m:t>&gt;</m:t>
                                </m:r>
                                <m:r>
                                  <a:rPr lang="en-US" sz="1100" i="1">
                                    <a:latin typeface="Cambria Math" panose="02040503050406030204" pitchFamily="18" charset="0"/>
                                  </a:rPr>
                                  <m:t>0</m:t>
                                </m:r>
                              </m:e>
                            </m:mr>
                            <m:mr>
                              <m:e>
                                <m:r>
                                  <a:rPr lang="en-US" sz="1100" i="1">
                                    <a:latin typeface="Cambria Math" panose="02040503050406030204" pitchFamily="18" charset="0"/>
                                  </a:rPr>
                                  <m:t>−1</m:t>
                                </m:r>
                                <m:r>
                                  <a:rPr lang="en-US" sz="1100">
                                    <a:latin typeface="Cambria Math" panose="02040503050406030204" pitchFamily="18" charset="0"/>
                                  </a:rPr>
                                  <m:t>,</m:t>
                                </m:r>
                              </m:e>
                              <m:e>
                                <m:r>
                                  <a:rPr lang="en-US" sz="1100" i="1">
                                    <a:latin typeface="Cambria Math" panose="02040503050406030204" pitchFamily="18" charset="0"/>
                                  </a:rPr>
                                  <m:t>𝑖𝑓</m:t>
                                </m:r>
                                <m:r>
                                  <a:rPr lang="en-US" sz="1100" i="1">
                                    <a:latin typeface="Cambria Math" panose="02040503050406030204" pitchFamily="18" charset="0"/>
                                  </a:rPr>
                                  <m:t> </m:t>
                                </m:r>
                                <m:r>
                                  <a:rPr lang="en-US" sz="1100" i="1">
                                    <a:latin typeface="Cambria Math" panose="02040503050406030204" pitchFamily="18" charset="0"/>
                                  </a:rPr>
                                  <m:t>𝑓</m:t>
                                </m:r>
                                <m:d>
                                  <m:dPr>
                                    <m:ctrlPr>
                                      <a:rPr lang="en-US" sz="1100" i="1">
                                        <a:latin typeface="Cambria Math" panose="02040503050406030204" pitchFamily="18" charset="0"/>
                                      </a:rPr>
                                    </m:ctrlPr>
                                  </m:dPr>
                                  <m:e>
                                    <m:sSub>
                                      <m:sSubPr>
                                        <m:ctrlPr>
                                          <a:rPr lang="en-US" sz="1100" i="1">
                                            <a:latin typeface="Cambria Math" panose="02040503050406030204" pitchFamily="18" charset="0"/>
                                          </a:rPr>
                                        </m:ctrlPr>
                                      </m:sSubPr>
                                      <m:e>
                                        <m:r>
                                          <a:rPr lang="en-US" sz="1100" i="1">
                                            <a:latin typeface="Cambria Math" panose="02040503050406030204" pitchFamily="18" charset="0"/>
                                          </a:rPr>
                                          <m:t>𝑋</m:t>
                                        </m:r>
                                      </m:e>
                                      <m:sub>
                                        <m:r>
                                          <a:rPr lang="en-US" sz="1100" i="1">
                                            <a:latin typeface="Cambria Math" panose="02040503050406030204" pitchFamily="18" charset="0"/>
                                          </a:rPr>
                                          <m:t>𝑛𝑒𝑤</m:t>
                                        </m:r>
                                      </m:sub>
                                    </m:sSub>
                                  </m:e>
                                </m:d>
                                <m:r>
                                  <a:rPr lang="en-US" sz="1100">
                                    <a:latin typeface="Cambria Math" panose="02040503050406030204" pitchFamily="18" charset="0"/>
                                  </a:rPr>
                                  <m:t>≤</m:t>
                                </m:r>
                                <m:r>
                                  <a:rPr lang="en-US" sz="1100" i="1">
                                    <a:latin typeface="Cambria Math" panose="02040503050406030204" pitchFamily="18" charset="0"/>
                                  </a:rPr>
                                  <m:t>0</m:t>
                                </m:r>
                              </m:e>
                            </m:mr>
                          </m:m>
                        </m:e>
                      </m:d>
                    </m:oMath>
                  </m:oMathPara>
                </a14:m>
                <a:endParaRPr lang="en-US" sz="1100" dirty="0">
                  <a:latin typeface="Times New Roman" panose="02020603050405020304" pitchFamily="18" charset="0"/>
                  <a:cs typeface="Times New Roman" panose="02020603050405020304" pitchFamily="18" charset="0"/>
                </a:endParaRPr>
              </a:p>
              <a:p>
                <a:r>
                  <a:rPr lang="en-US" sz="1100" dirty="0">
                    <a:latin typeface="Times New Roman" panose="02020603050405020304" pitchFamily="18" charset="0"/>
                    <a:cs typeface="Times New Roman" panose="02020603050405020304" pitchFamily="18" charset="0"/>
                  </a:rPr>
                  <a:t>Since </a:t>
                </a:r>
                <a14:m>
                  <m:oMath xmlns:m="http://schemas.openxmlformats.org/officeDocument/2006/math">
                    <m:r>
                      <a:rPr lang="en-US" sz="1100" i="1">
                        <a:latin typeface="Cambria Math" panose="02040503050406030204" pitchFamily="18" charset="0"/>
                      </a:rPr>
                      <m:t>𝑓</m:t>
                    </m:r>
                    <m:d>
                      <m:dPr>
                        <m:ctrlPr>
                          <a:rPr lang="en-US" sz="1100" i="1">
                            <a:latin typeface="Cambria Math" panose="02040503050406030204" pitchFamily="18" charset="0"/>
                          </a:rPr>
                        </m:ctrlPr>
                      </m:dPr>
                      <m:e>
                        <m:sSub>
                          <m:sSubPr>
                            <m:ctrlPr>
                              <a:rPr lang="en-US" sz="1100" i="1">
                                <a:latin typeface="Cambria Math" panose="02040503050406030204" pitchFamily="18" charset="0"/>
                              </a:rPr>
                            </m:ctrlPr>
                          </m:sSubPr>
                          <m:e>
                            <m:r>
                              <a:rPr lang="en-US" sz="1100" i="1">
                                <a:latin typeface="Cambria Math" panose="02040503050406030204" pitchFamily="18" charset="0"/>
                              </a:rPr>
                              <m:t>𝑋</m:t>
                            </m:r>
                          </m:e>
                          <m:sub>
                            <m:r>
                              <a:rPr lang="en-US" sz="1100" i="1">
                                <a:latin typeface="Cambria Math" panose="02040503050406030204" pitchFamily="18" charset="0"/>
                              </a:rPr>
                              <m:t>𝑛𝑒𝑤</m:t>
                            </m:r>
                          </m:sub>
                        </m:sSub>
                      </m:e>
                    </m:d>
                    <m:r>
                      <a:rPr lang="en-US" sz="1100">
                        <a:latin typeface="Cambria Math" panose="02040503050406030204" pitchFamily="18" charset="0"/>
                      </a:rPr>
                      <m:t>=</m:t>
                    </m:r>
                    <m:r>
                      <a:rPr lang="en-US" sz="1100" i="1">
                        <a:latin typeface="Cambria Math" panose="02040503050406030204" pitchFamily="18" charset="0"/>
                      </a:rPr>
                      <m:t>−6.3931</m:t>
                    </m:r>
                    <m:r>
                      <a:rPr lang="en-US" sz="1100">
                        <a:latin typeface="Cambria Math" panose="02040503050406030204" pitchFamily="18" charset="0"/>
                      </a:rPr>
                      <m:t>&lt;</m:t>
                    </m:r>
                    <m:r>
                      <a:rPr lang="en-US" sz="1100" i="1">
                        <a:latin typeface="Cambria Math" panose="02040503050406030204" pitchFamily="18" charset="0"/>
                      </a:rPr>
                      <m:t>0</m:t>
                    </m:r>
                  </m:oMath>
                </a14:m>
                <a:r>
                  <a:rPr lang="en-US" sz="1100" dirty="0">
                    <a:latin typeface="Times New Roman" panose="02020603050405020304" pitchFamily="18" charset="0"/>
                    <a:cs typeface="Times New Roman" panose="02020603050405020304" pitchFamily="18" charset="0"/>
                  </a:rPr>
                  <a:t>, the </a:t>
                </a:r>
                <a:r>
                  <a:rPr lang="en-US" sz="1100" b="1" dirty="0">
                    <a:latin typeface="Times New Roman" panose="02020603050405020304" pitchFamily="18" charset="0"/>
                    <a:cs typeface="Times New Roman" panose="02020603050405020304" pitchFamily="18" charset="0"/>
                  </a:rPr>
                  <a:t>new data point is classified as:</a:t>
                </a:r>
                <a:endParaRPr lang="en-US" sz="1100" dirty="0">
                  <a:latin typeface="Times New Roman" panose="020206030504050203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a:rPr lang="en-US" sz="1100" b="1" i="1">
                          <a:latin typeface="Cambria Math" panose="02040503050406030204" pitchFamily="18" charset="0"/>
                        </a:rPr>
                        <m:t>𝐍𝐨</m:t>
                      </m:r>
                      <m:r>
                        <a:rPr lang="en-US" sz="1100" i="1">
                          <a:latin typeface="Cambria Math" panose="02040503050406030204" pitchFamily="18" charset="0"/>
                        </a:rPr>
                        <m:t> </m:t>
                      </m:r>
                      <m:r>
                        <a:rPr lang="en-US" sz="1100" b="1" i="1">
                          <a:latin typeface="Cambria Math" panose="02040503050406030204" pitchFamily="18" charset="0"/>
                        </a:rPr>
                        <m:t>𝐇𝐞𝐚𝐫𝐭</m:t>
                      </m:r>
                      <m:r>
                        <a:rPr lang="en-US" sz="1100" i="1">
                          <a:latin typeface="Cambria Math" panose="02040503050406030204" pitchFamily="18" charset="0"/>
                        </a:rPr>
                        <m:t> </m:t>
                      </m:r>
                      <m:r>
                        <a:rPr lang="en-US" sz="1100" b="1" i="1">
                          <a:latin typeface="Cambria Math" panose="02040503050406030204" pitchFamily="18" charset="0"/>
                        </a:rPr>
                        <m:t>𝐃𝐢𝐬𝐞𝐚𝐬𝐞</m:t>
                      </m:r>
                      <m:r>
                        <a:rPr lang="en-US" sz="1100" i="1">
                          <a:latin typeface="Cambria Math" panose="02040503050406030204" pitchFamily="18" charset="0"/>
                        </a:rPr>
                        <m:t> </m:t>
                      </m:r>
                      <m:d>
                        <m:dPr>
                          <m:ctrlPr>
                            <a:rPr lang="en-US" sz="1100" i="1">
                              <a:latin typeface="Cambria Math" panose="02040503050406030204" pitchFamily="18" charset="0"/>
                            </a:rPr>
                          </m:ctrlPr>
                        </m:dPr>
                        <m:e>
                          <m:r>
                            <a:rPr lang="en-US" sz="1100" i="1">
                              <a:latin typeface="Cambria Math" panose="02040503050406030204" pitchFamily="18" charset="0"/>
                            </a:rPr>
                            <m:t>−1</m:t>
                          </m:r>
                        </m:e>
                      </m:d>
                    </m:oMath>
                  </m:oMathPara>
                </a14:m>
                <a:endParaRPr lang="en-US" sz="1100" dirty="0">
                  <a:latin typeface="Times New Roman" panose="02020603050405020304" pitchFamily="18" charset="0"/>
                  <a:cs typeface="Times New Roman" panose="02020603050405020304" pitchFamily="18" charset="0"/>
                </a:endParaRPr>
              </a:p>
            </p:txBody>
          </p:sp>
        </mc:Choice>
        <mc:Fallback xmlns="">
          <p:sp>
            <p:nvSpPr>
              <p:cNvPr id="4" name="TextBox 3">
                <a:extLst>
                  <a:ext uri="{FF2B5EF4-FFF2-40B4-BE49-F238E27FC236}">
                    <a16:creationId xmlns:a16="http://schemas.microsoft.com/office/drawing/2014/main" id="{AD326C0D-7A84-5A4B-43F9-651768BFDFAD}"/>
                  </a:ext>
                </a:extLst>
              </p:cNvPr>
              <p:cNvSpPr txBox="1">
                <a:spLocks noRot="1" noChangeAspect="1" noMove="1" noResize="1" noEditPoints="1" noAdjustHandles="1" noChangeArrowheads="1" noChangeShapeType="1" noTextEdit="1"/>
              </p:cNvSpPr>
              <p:nvPr/>
            </p:nvSpPr>
            <p:spPr>
              <a:xfrm>
                <a:off x="1236617" y="1497874"/>
                <a:ext cx="6670765" cy="1147045"/>
              </a:xfrm>
              <a:prstGeom prst="rect">
                <a:avLst/>
              </a:prstGeom>
              <a:blipFill>
                <a:blip r:embed="rId2"/>
                <a:stretch>
                  <a:fillRect t="-42857" b="-73626"/>
                </a:stretch>
              </a:blipFill>
            </p:spPr>
            <p:txBody>
              <a:bodyPr/>
              <a:lstStyle/>
              <a:p>
                <a:r>
                  <a:rPr lang="en-US">
                    <a:noFill/>
                  </a:rPr>
                  <a:t> </a:t>
                </a:r>
              </a:p>
            </p:txBody>
          </p:sp>
        </mc:Fallback>
      </mc:AlternateContent>
    </p:spTree>
    <p:extLst>
      <p:ext uri="{BB962C8B-B14F-4D97-AF65-F5344CB8AC3E}">
        <p14:creationId xmlns:p14="http://schemas.microsoft.com/office/powerpoint/2010/main" val="147899686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Google Shape;440;p18">
            <a:extLst>
              <a:ext uri="{FF2B5EF4-FFF2-40B4-BE49-F238E27FC236}">
                <a16:creationId xmlns:a16="http://schemas.microsoft.com/office/drawing/2014/main" id="{F6D2E683-19AA-3AD6-BB98-AAB354D817E2}"/>
              </a:ext>
            </a:extLst>
          </p:cNvPr>
          <p:cNvSpPr/>
          <p:nvPr/>
        </p:nvSpPr>
        <p:spPr>
          <a:xfrm>
            <a:off x="0" y="850621"/>
            <a:ext cx="9144000" cy="3621230"/>
          </a:xfrm>
          <a:prstGeom prst="roundRect">
            <a:avLst>
              <a:gd name="adj" fmla="val 50000"/>
            </a:avLst>
          </a:prstGeom>
          <a:solidFill>
            <a:srgbClr val="2776EA">
              <a:alpha val="12549"/>
            </a:srgbClr>
          </a:solidFill>
          <a:ln>
            <a:noFill/>
          </a:ln>
        </p:spPr>
        <p:txBody>
          <a:bodyPr spcFirstLastPara="1" wrap="square" lIns="91425" tIns="91425" rIns="91425" bIns="91425" anchor="ctr" anchorCtr="0">
            <a:noAutofit/>
          </a:bodyPr>
          <a:lstStyle/>
          <a:p>
            <a:pPr lvl="0"/>
            <a:endParaRPr lang="en-US" dirty="0"/>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24335F72-E896-E671-1800-7DDCBFEB5CA5}"/>
                  </a:ext>
                </a:extLst>
              </p:cNvPr>
              <p:cNvSpPr txBox="1"/>
              <p:nvPr/>
            </p:nvSpPr>
            <p:spPr>
              <a:xfrm>
                <a:off x="1881050" y="1036320"/>
                <a:ext cx="5886995" cy="2244397"/>
              </a:xfrm>
              <a:prstGeom prst="rect">
                <a:avLst/>
              </a:prstGeom>
              <a:noFill/>
            </p:spPr>
            <p:txBody>
              <a:bodyPr wrap="square" rtlCol="0">
                <a:spAutoFit/>
              </a:bodyPr>
              <a:lstStyle/>
              <a:p>
                <a:r>
                  <a:rPr lang="en-US" sz="1200" b="1"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Confusion Matrix Analysis</a:t>
                </a:r>
                <a:r>
                  <a:rPr lang="en-US" sz="12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p>
              <a:p>
                <a:pPr marL="0" marR="0">
                  <a:spcBef>
                    <a:spcPts val="900"/>
                  </a:spcBef>
                  <a:spcAft>
                    <a:spcPts val="900"/>
                  </a:spcAft>
                </a:pP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The confusion matrix for the SVM model is as follows:</a:t>
                </a:r>
              </a:p>
              <a:p>
                <a:pPr marL="0" marR="0">
                  <a:spcBef>
                    <a:spcPts val="900"/>
                  </a:spcBef>
                  <a:spcAft>
                    <a:spcPts val="900"/>
                  </a:spcAft>
                </a:pPr>
                <a14:m>
                  <m:oMathPara xmlns:m="http://schemas.openxmlformats.org/officeDocument/2006/math">
                    <m:oMathParaPr>
                      <m:jc m:val="centerGroup"/>
                    </m:oMathParaPr>
                    <m:oMath xmlns:m="http://schemas.openxmlformats.org/officeDocument/2006/math">
                      <m:d>
                        <m:dPr>
                          <m:begChr m:val="["/>
                          <m:endChr m:val="]"/>
                          <m:ctrlPr>
                            <a:rPr lang="en-US" sz="1200" i="1">
                              <a:effectLst/>
                              <a:latin typeface="Cambria Math" panose="02040503050406030204" pitchFamily="18" charset="0"/>
                              <a:ea typeface="Calibri" panose="020F0502020204030204" pitchFamily="34" charset="0"/>
                              <a:cs typeface="Times New Roman" panose="02020603050405020304" pitchFamily="18" charset="0"/>
                            </a:rPr>
                          </m:ctrlPr>
                        </m:dPr>
                        <m:e>
                          <m:m>
                            <m:mPr>
                              <m:plcHide m:val="on"/>
                              <m:mcs>
                                <m:mc>
                                  <m:mcPr>
                                    <m:count m:val="2"/>
                                    <m:mcJc m:val="center"/>
                                  </m:mcPr>
                                </m:mc>
                              </m:mcs>
                              <m:ctrlPr>
                                <a:rPr lang="en-US" sz="1200" i="1">
                                  <a:effectLst/>
                                  <a:latin typeface="Cambria Math" panose="02040503050406030204" pitchFamily="18" charset="0"/>
                                  <a:ea typeface="Calibri" panose="020F0502020204030204" pitchFamily="34" charset="0"/>
                                  <a:cs typeface="Times New Roman" panose="02020603050405020304" pitchFamily="18" charset="0"/>
                                </a:rPr>
                              </m:ctrlPr>
                            </m:mPr>
                            <m:mr>
                              <m:e>
                                <m:r>
                                  <a:rPr lang="en-US" sz="1200" i="1">
                                    <a:effectLst/>
                                    <a:latin typeface="Cambria Math" panose="02040503050406030204" pitchFamily="18" charset="0"/>
                                    <a:ea typeface="Calibri" panose="020F0502020204030204" pitchFamily="34" charset="0"/>
                                    <a:cs typeface="Times New Roman" panose="02020603050405020304" pitchFamily="18" charset="0"/>
                                  </a:rPr>
                                  <m:t>40</m:t>
                                </m:r>
                              </m:e>
                              <m:e>
                                <m:r>
                                  <a:rPr lang="en-US" sz="1200" i="1">
                                    <a:effectLst/>
                                    <a:latin typeface="Cambria Math" panose="02040503050406030204" pitchFamily="18" charset="0"/>
                                    <a:ea typeface="Calibri" panose="020F0502020204030204" pitchFamily="34" charset="0"/>
                                    <a:cs typeface="Times New Roman" panose="02020603050405020304" pitchFamily="18" charset="0"/>
                                  </a:rPr>
                                  <m:t>7</m:t>
                                </m:r>
                              </m:e>
                            </m:mr>
                            <m:mr>
                              <m:e>
                                <m:r>
                                  <a:rPr lang="en-US" sz="1200" i="1">
                                    <a:effectLst/>
                                    <a:latin typeface="Cambria Math" panose="02040503050406030204" pitchFamily="18" charset="0"/>
                                    <a:ea typeface="Calibri" panose="020F0502020204030204" pitchFamily="34" charset="0"/>
                                    <a:cs typeface="Times New Roman" panose="02020603050405020304" pitchFamily="18" charset="0"/>
                                  </a:rPr>
                                  <m:t>11</m:t>
                                </m:r>
                              </m:e>
                              <m:e>
                                <m:r>
                                  <a:rPr lang="en-US" sz="1200" i="1">
                                    <a:effectLst/>
                                    <a:latin typeface="Cambria Math" panose="02040503050406030204" pitchFamily="18" charset="0"/>
                                    <a:ea typeface="Calibri" panose="020F0502020204030204" pitchFamily="34" charset="0"/>
                                    <a:cs typeface="Times New Roman" panose="02020603050405020304" pitchFamily="18" charset="0"/>
                                  </a:rPr>
                                  <m:t>33</m:t>
                                </m:r>
                              </m:e>
                            </m:mr>
                          </m:m>
                        </m:e>
                      </m:d>
                    </m:oMath>
                  </m:oMathPara>
                </a14:m>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spcBef>
                    <a:spcPts val="180"/>
                  </a:spcBef>
                  <a:spcAft>
                    <a:spcPts val="180"/>
                  </a:spcAft>
                  <a:buFont typeface="Symbol" pitchFamily="2" charset="2"/>
                  <a:buChar char=""/>
                </a:pPr>
                <a:r>
                  <a:rPr lang="en-US" sz="1200" b="1" dirty="0">
                    <a:effectLst/>
                    <a:latin typeface="Times New Roman" panose="02020603050405020304" pitchFamily="18" charset="0"/>
                    <a:ea typeface="Calibri" panose="020F0502020204030204" pitchFamily="34" charset="0"/>
                    <a:cs typeface="Times New Roman" panose="02020603050405020304" pitchFamily="18" charset="0"/>
                  </a:rPr>
                  <a:t>True Positives (TP)</a:t>
                </a: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 = 33 (Correctly predicted as Class 1)</a:t>
                </a:r>
                <a:endParaRPr lang="en-US" sz="1200" dirty="0">
                  <a:effectLst/>
                  <a:latin typeface="Times New Roman" panose="02020603050405020304" pitchFamily="18" charset="0"/>
                  <a:ea typeface="Calibri" panose="020F0502020204030204" pitchFamily="34" charset="0"/>
                  <a:cs typeface="Symbol" pitchFamily="2" charset="2"/>
                </a:endParaRPr>
              </a:p>
              <a:p>
                <a:pPr marL="342900" marR="0" lvl="0" indent="-342900">
                  <a:spcBef>
                    <a:spcPts val="180"/>
                  </a:spcBef>
                  <a:spcAft>
                    <a:spcPts val="180"/>
                  </a:spcAft>
                  <a:buFont typeface="Symbol" pitchFamily="2" charset="2"/>
                  <a:buChar char=""/>
                </a:pPr>
                <a:r>
                  <a:rPr lang="en-US" sz="1200" b="1" dirty="0">
                    <a:effectLst/>
                    <a:latin typeface="Times New Roman" panose="02020603050405020304" pitchFamily="18" charset="0"/>
                    <a:ea typeface="Calibri" panose="020F0502020204030204" pitchFamily="34" charset="0"/>
                    <a:cs typeface="Times New Roman" panose="02020603050405020304" pitchFamily="18" charset="0"/>
                  </a:rPr>
                  <a:t>True Negatives (TN)</a:t>
                </a: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 = 40 (Correctly predicted as Class 0)</a:t>
                </a:r>
                <a:endParaRPr lang="en-US" sz="1200" dirty="0">
                  <a:effectLst/>
                  <a:latin typeface="Times New Roman" panose="02020603050405020304" pitchFamily="18" charset="0"/>
                  <a:ea typeface="Calibri" panose="020F0502020204030204" pitchFamily="34" charset="0"/>
                  <a:cs typeface="Symbol" pitchFamily="2" charset="2"/>
                </a:endParaRPr>
              </a:p>
              <a:p>
                <a:pPr marL="342900" marR="0" lvl="0" indent="-342900">
                  <a:spcBef>
                    <a:spcPts val="180"/>
                  </a:spcBef>
                  <a:spcAft>
                    <a:spcPts val="180"/>
                  </a:spcAft>
                  <a:buFont typeface="Symbol" pitchFamily="2" charset="2"/>
                  <a:buChar char=""/>
                </a:pPr>
                <a:r>
                  <a:rPr lang="en-US" sz="1200" b="1" dirty="0">
                    <a:effectLst/>
                    <a:latin typeface="Times New Roman" panose="02020603050405020304" pitchFamily="18" charset="0"/>
                    <a:ea typeface="Calibri" panose="020F0502020204030204" pitchFamily="34" charset="0"/>
                    <a:cs typeface="Times New Roman" panose="02020603050405020304" pitchFamily="18" charset="0"/>
                  </a:rPr>
                  <a:t>False Positives (FP)</a:t>
                </a: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 = 7 (Incorrectly predicted as Class 1)</a:t>
                </a:r>
                <a:endParaRPr lang="en-US" sz="1200" dirty="0">
                  <a:effectLst/>
                  <a:latin typeface="Times New Roman" panose="02020603050405020304" pitchFamily="18" charset="0"/>
                  <a:ea typeface="Calibri" panose="020F0502020204030204" pitchFamily="34" charset="0"/>
                  <a:cs typeface="Symbol" pitchFamily="2" charset="2"/>
                </a:endParaRPr>
              </a:p>
              <a:p>
                <a:pPr marL="342900" marR="0" lvl="0" indent="-342900">
                  <a:spcBef>
                    <a:spcPts val="180"/>
                  </a:spcBef>
                  <a:spcAft>
                    <a:spcPts val="180"/>
                  </a:spcAft>
                  <a:buFont typeface="Symbol" pitchFamily="2" charset="2"/>
                  <a:buChar char=""/>
                </a:pPr>
                <a:r>
                  <a:rPr lang="en-US" sz="1200" b="1" dirty="0">
                    <a:effectLst/>
                    <a:latin typeface="Times New Roman" panose="02020603050405020304" pitchFamily="18" charset="0"/>
                    <a:ea typeface="Calibri" panose="020F0502020204030204" pitchFamily="34" charset="0"/>
                    <a:cs typeface="Times New Roman" panose="02020603050405020304" pitchFamily="18" charset="0"/>
                  </a:rPr>
                  <a:t>False Negatives (FN)</a:t>
                </a: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 = 11 (Incorrectly predicted as Class 0)</a:t>
                </a:r>
                <a:endParaRPr lang="en-US" sz="1200" dirty="0">
                  <a:effectLst/>
                  <a:latin typeface="Times New Roman" panose="02020603050405020304" pitchFamily="18" charset="0"/>
                  <a:ea typeface="Calibri" panose="020F0502020204030204" pitchFamily="34" charset="0"/>
                  <a:cs typeface="Symbol" pitchFamily="2" charset="2"/>
                </a:endParaRPr>
              </a:p>
              <a:p>
                <a:endParaRPr lang="en-US" sz="1200" dirty="0"/>
              </a:p>
            </p:txBody>
          </p:sp>
        </mc:Choice>
        <mc:Fallback xmlns="">
          <p:sp>
            <p:nvSpPr>
              <p:cNvPr id="3" name="TextBox 2">
                <a:extLst>
                  <a:ext uri="{FF2B5EF4-FFF2-40B4-BE49-F238E27FC236}">
                    <a16:creationId xmlns:a16="http://schemas.microsoft.com/office/drawing/2014/main" id="{24335F72-E896-E671-1800-7DDCBFEB5CA5}"/>
                  </a:ext>
                </a:extLst>
              </p:cNvPr>
              <p:cNvSpPr txBox="1">
                <a:spLocks noRot="1" noChangeAspect="1" noMove="1" noResize="1" noEditPoints="1" noAdjustHandles="1" noChangeArrowheads="1" noChangeShapeType="1" noTextEdit="1"/>
              </p:cNvSpPr>
              <p:nvPr/>
            </p:nvSpPr>
            <p:spPr>
              <a:xfrm>
                <a:off x="1881050" y="1036320"/>
                <a:ext cx="5886995" cy="2244397"/>
              </a:xfrm>
              <a:prstGeom prst="rect">
                <a:avLst/>
              </a:prstGeom>
              <a:blipFill>
                <a:blip r:embed="rId2"/>
                <a:stretch>
                  <a:fillRect l="-216" t="-562"/>
                </a:stretch>
              </a:blipFill>
            </p:spPr>
            <p:txBody>
              <a:bodyPr/>
              <a:lstStyle/>
              <a:p>
                <a:r>
                  <a:rPr lang="en-US">
                    <a:noFill/>
                  </a:rPr>
                  <a:t> </a:t>
                </a:r>
              </a:p>
            </p:txBody>
          </p:sp>
        </mc:Fallback>
      </mc:AlternateContent>
      <p:sp>
        <p:nvSpPr>
          <p:cNvPr id="8" name="Title 2">
            <a:extLst>
              <a:ext uri="{FF2B5EF4-FFF2-40B4-BE49-F238E27FC236}">
                <a16:creationId xmlns:a16="http://schemas.microsoft.com/office/drawing/2014/main" id="{161D8778-D13A-B6DB-D942-41ACE28C4F04}"/>
              </a:ext>
            </a:extLst>
          </p:cNvPr>
          <p:cNvSpPr txBox="1">
            <a:spLocks noGrp="1"/>
          </p:cNvSpPr>
          <p:nvPr>
            <p:ph type="title"/>
          </p:nvPr>
        </p:nvSpPr>
        <p:spPr>
          <a:xfrm>
            <a:off x="457200" y="204788"/>
            <a:ext cx="8229600" cy="37147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1pPr>
            <a:lvl2pPr marR="0" lvl="1"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2pPr>
            <a:lvl3pPr marR="0" lvl="2"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3pPr>
            <a:lvl4pPr marR="0" lvl="3"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4pPr>
            <a:lvl5pPr marR="0" lvl="4"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5pPr>
            <a:lvl6pPr marR="0" lvl="5"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6pPr>
            <a:lvl7pPr marR="0" lvl="6"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7pPr>
            <a:lvl8pPr marR="0" lvl="7"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8pPr>
            <a:lvl9pPr marR="0" lvl="8"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9pPr>
          </a:lstStyle>
          <a:p>
            <a:pPr>
              <a:lnSpc>
                <a:spcPct val="90000"/>
              </a:lnSpc>
            </a:pPr>
            <a:r>
              <a:rPr lang="en-US" sz="1800" dirty="0"/>
              <a:t>Result Discussion</a:t>
            </a:r>
          </a:p>
        </p:txBody>
      </p:sp>
    </p:spTree>
    <p:extLst>
      <p:ext uri="{BB962C8B-B14F-4D97-AF65-F5344CB8AC3E}">
        <p14:creationId xmlns:p14="http://schemas.microsoft.com/office/powerpoint/2010/main" val="66560448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2">
            <a:extLst>
              <a:ext uri="{FF2B5EF4-FFF2-40B4-BE49-F238E27FC236}">
                <a16:creationId xmlns:a16="http://schemas.microsoft.com/office/drawing/2014/main" id="{2C82FEA4-A495-44B0-11C3-AEA6EAF5E4B4}"/>
              </a:ext>
            </a:extLst>
          </p:cNvPr>
          <p:cNvSpPr txBox="1">
            <a:spLocks/>
          </p:cNvSpPr>
          <p:nvPr/>
        </p:nvSpPr>
        <p:spPr>
          <a:xfrm>
            <a:off x="457200" y="421380"/>
            <a:ext cx="8229600" cy="37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1pPr>
            <a:lvl2pPr marR="0" lvl="1"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2pPr>
            <a:lvl3pPr marR="0" lvl="2"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3pPr>
            <a:lvl4pPr marR="0" lvl="3"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4pPr>
            <a:lvl5pPr marR="0" lvl="4"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5pPr>
            <a:lvl6pPr marR="0" lvl="5"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6pPr>
            <a:lvl7pPr marR="0" lvl="6"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7pPr>
            <a:lvl8pPr marR="0" lvl="7"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8pPr>
            <a:lvl9pPr marR="0" lvl="8"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9pPr>
          </a:lstStyle>
          <a:p>
            <a:pPr>
              <a:lnSpc>
                <a:spcPct val="90000"/>
              </a:lnSpc>
            </a:pPr>
            <a:r>
              <a:rPr lang="en-US" sz="1800" dirty="0"/>
              <a:t>Result Discussion</a:t>
            </a:r>
          </a:p>
        </p:txBody>
      </p:sp>
      <p:sp>
        <p:nvSpPr>
          <p:cNvPr id="18" name="TextBox 17">
            <a:extLst>
              <a:ext uri="{FF2B5EF4-FFF2-40B4-BE49-F238E27FC236}">
                <a16:creationId xmlns:a16="http://schemas.microsoft.com/office/drawing/2014/main" id="{AAB2338E-8D6F-D13E-3EA9-E91BFD3B403F}"/>
              </a:ext>
            </a:extLst>
          </p:cNvPr>
          <p:cNvSpPr txBox="1"/>
          <p:nvPr/>
        </p:nvSpPr>
        <p:spPr>
          <a:xfrm>
            <a:off x="674727" y="1057375"/>
            <a:ext cx="3165231" cy="523220"/>
          </a:xfrm>
          <a:prstGeom prst="rect">
            <a:avLst/>
          </a:prstGeom>
          <a:noFill/>
        </p:spPr>
        <p:txBody>
          <a:bodyPr wrap="square" rtlCol="0">
            <a:spAutoFit/>
          </a:bodyPr>
          <a:lstStyle/>
          <a:p>
            <a:r>
              <a:rPr kumimoji="0" lang="en-US" altLang="en-US" sz="1400" b="1" i="0" u="none" strike="noStrike" cap="none" normalizeH="0" baseline="0" dirty="0">
                <a:ln>
                  <a:noFill/>
                </a:ln>
                <a:solidFill>
                  <a:schemeClr val="tx1"/>
                </a:solidFill>
                <a:effectLst/>
                <a:latin typeface="Times New Roman" panose="02020603050405020304" pitchFamily="18" charset="0"/>
                <a:ea typeface="MS Gothic" panose="020B0609070205080204" pitchFamily="49" charset="-128"/>
                <a:cs typeface="Times New Roman" panose="02020603050405020304" pitchFamily="18" charset="0"/>
              </a:rPr>
              <a:t>Classification Report</a:t>
            </a:r>
          </a:p>
          <a:p>
            <a:endParaRPr lang="en-US" dirty="0">
              <a:solidFill>
                <a:schemeClr val="tx1"/>
              </a:solidFill>
              <a:latin typeface="Times New Roman" panose="02020603050405020304" pitchFamily="18" charset="0"/>
              <a:cs typeface="Times New Roman" panose="02020603050405020304" pitchFamily="18" charset="0"/>
            </a:endParaRPr>
          </a:p>
        </p:txBody>
      </p:sp>
      <p:sp>
        <p:nvSpPr>
          <p:cNvPr id="19" name="TextBox 18">
            <a:extLst>
              <a:ext uri="{FF2B5EF4-FFF2-40B4-BE49-F238E27FC236}">
                <a16:creationId xmlns:a16="http://schemas.microsoft.com/office/drawing/2014/main" id="{0A62C304-76B5-F769-02C3-097918C54F2B}"/>
              </a:ext>
            </a:extLst>
          </p:cNvPr>
          <p:cNvSpPr txBox="1"/>
          <p:nvPr/>
        </p:nvSpPr>
        <p:spPr>
          <a:xfrm>
            <a:off x="1164492" y="3204483"/>
            <a:ext cx="1371600" cy="523220"/>
          </a:xfrm>
          <a:prstGeom prst="rect">
            <a:avLst/>
          </a:prstGeom>
          <a:noFill/>
        </p:spPr>
        <p:txBody>
          <a:bodyPr wrap="square" rtlCol="0">
            <a:spAutoFit/>
          </a:bodyPr>
          <a:lstStyle/>
          <a:p>
            <a:r>
              <a:rPr lang="en-US" dirty="0">
                <a:effectLst/>
                <a:latin typeface="Cambria" panose="02040503050406030204" pitchFamily="18" charset="0"/>
                <a:ea typeface="MS Mincho" panose="02020609040205080304" pitchFamily="49" charset="-128"/>
                <a:cs typeface="Times New Roman" panose="02020603050405020304" pitchFamily="18" charset="0"/>
              </a:rPr>
              <a:t>Accuracy: 80 %</a:t>
            </a:r>
          </a:p>
          <a:p>
            <a:endParaRPr lang="en-US" dirty="0"/>
          </a:p>
        </p:txBody>
      </p:sp>
      <p:graphicFrame>
        <p:nvGraphicFramePr>
          <p:cNvPr id="2" name="Table 1">
            <a:extLst>
              <a:ext uri="{FF2B5EF4-FFF2-40B4-BE49-F238E27FC236}">
                <a16:creationId xmlns:a16="http://schemas.microsoft.com/office/drawing/2014/main" id="{1B3F27DB-591B-10F1-7F26-CE004145D66D}"/>
              </a:ext>
            </a:extLst>
          </p:cNvPr>
          <p:cNvGraphicFramePr>
            <a:graphicFrameLocks noGrp="1"/>
          </p:cNvGraphicFramePr>
          <p:nvPr>
            <p:extLst>
              <p:ext uri="{D42A27DB-BD31-4B8C-83A1-F6EECF244321}">
                <p14:modId xmlns:p14="http://schemas.microsoft.com/office/powerpoint/2010/main" val="3178355003"/>
              </p:ext>
            </p:extLst>
          </p:nvPr>
        </p:nvGraphicFramePr>
        <p:xfrm>
          <a:off x="1970024" y="1758950"/>
          <a:ext cx="4449064" cy="1093980"/>
        </p:xfrm>
        <a:graphic>
          <a:graphicData uri="http://schemas.openxmlformats.org/drawingml/2006/table">
            <a:tbl>
              <a:tblPr firstRow="1" firstCol="1" bandRow="1">
                <a:tableStyleId>{CAAAB887-16D1-4126-A36C-5330455EE609}</a:tableStyleId>
              </a:tblPr>
              <a:tblGrid>
                <a:gridCol w="1112266">
                  <a:extLst>
                    <a:ext uri="{9D8B030D-6E8A-4147-A177-3AD203B41FA5}">
                      <a16:colId xmlns:a16="http://schemas.microsoft.com/office/drawing/2014/main" val="18980961"/>
                    </a:ext>
                  </a:extLst>
                </a:gridCol>
                <a:gridCol w="1112266">
                  <a:extLst>
                    <a:ext uri="{9D8B030D-6E8A-4147-A177-3AD203B41FA5}">
                      <a16:colId xmlns:a16="http://schemas.microsoft.com/office/drawing/2014/main" val="1501496337"/>
                    </a:ext>
                  </a:extLst>
                </a:gridCol>
                <a:gridCol w="1112266">
                  <a:extLst>
                    <a:ext uri="{9D8B030D-6E8A-4147-A177-3AD203B41FA5}">
                      <a16:colId xmlns:a16="http://schemas.microsoft.com/office/drawing/2014/main" val="3584478894"/>
                    </a:ext>
                  </a:extLst>
                </a:gridCol>
                <a:gridCol w="1112266">
                  <a:extLst>
                    <a:ext uri="{9D8B030D-6E8A-4147-A177-3AD203B41FA5}">
                      <a16:colId xmlns:a16="http://schemas.microsoft.com/office/drawing/2014/main" val="137538697"/>
                    </a:ext>
                  </a:extLst>
                </a:gridCol>
              </a:tblGrid>
              <a:tr h="273495">
                <a:tc>
                  <a:txBody>
                    <a:bodyPr/>
                    <a:lstStyle/>
                    <a:p>
                      <a:pPr marL="0" marR="0">
                        <a:lnSpc>
                          <a:spcPct val="107000"/>
                        </a:lnSpc>
                        <a:spcBef>
                          <a:spcPts val="0"/>
                        </a:spcBef>
                        <a:spcAft>
                          <a:spcPts val="0"/>
                        </a:spcAft>
                      </a:pPr>
                      <a:r>
                        <a:rPr lang="en-US" sz="1200" kern="100" dirty="0">
                          <a:effectLst/>
                        </a:rPr>
                        <a:t>Class</a:t>
                      </a:r>
                      <a:endParaRPr lang="en-US" sz="10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solidFill>
                      <a:schemeClr val="accent5">
                        <a:lumMod val="40000"/>
                        <a:lumOff val="60000"/>
                      </a:schemeClr>
                    </a:solidFill>
                  </a:tcPr>
                </a:tc>
                <a:tc>
                  <a:txBody>
                    <a:bodyPr/>
                    <a:lstStyle/>
                    <a:p>
                      <a:pPr marL="0" marR="0">
                        <a:lnSpc>
                          <a:spcPct val="107000"/>
                        </a:lnSpc>
                        <a:spcBef>
                          <a:spcPts val="0"/>
                        </a:spcBef>
                        <a:spcAft>
                          <a:spcPts val="0"/>
                        </a:spcAft>
                      </a:pPr>
                      <a:r>
                        <a:rPr lang="en-US" sz="1200" kern="100" dirty="0">
                          <a:effectLst/>
                        </a:rPr>
                        <a:t>Precision</a:t>
                      </a:r>
                      <a:endParaRPr lang="en-US" sz="10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solidFill>
                      <a:schemeClr val="accent5">
                        <a:lumMod val="40000"/>
                        <a:lumOff val="60000"/>
                      </a:schemeClr>
                    </a:solidFill>
                  </a:tcPr>
                </a:tc>
                <a:tc>
                  <a:txBody>
                    <a:bodyPr/>
                    <a:lstStyle/>
                    <a:p>
                      <a:pPr marL="0" marR="0">
                        <a:lnSpc>
                          <a:spcPct val="107000"/>
                        </a:lnSpc>
                        <a:spcBef>
                          <a:spcPts val="0"/>
                        </a:spcBef>
                        <a:spcAft>
                          <a:spcPts val="0"/>
                        </a:spcAft>
                      </a:pPr>
                      <a:r>
                        <a:rPr lang="en-US" sz="1200" kern="100" dirty="0">
                          <a:effectLst/>
                        </a:rPr>
                        <a:t>Recall</a:t>
                      </a:r>
                      <a:endParaRPr lang="en-US" sz="10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solidFill>
                      <a:schemeClr val="accent5">
                        <a:lumMod val="40000"/>
                        <a:lumOff val="60000"/>
                      </a:schemeClr>
                    </a:solidFill>
                  </a:tcPr>
                </a:tc>
                <a:tc>
                  <a:txBody>
                    <a:bodyPr/>
                    <a:lstStyle/>
                    <a:p>
                      <a:pPr marL="0" marR="0">
                        <a:lnSpc>
                          <a:spcPct val="107000"/>
                        </a:lnSpc>
                        <a:spcBef>
                          <a:spcPts val="0"/>
                        </a:spcBef>
                        <a:spcAft>
                          <a:spcPts val="0"/>
                        </a:spcAft>
                      </a:pPr>
                      <a:r>
                        <a:rPr lang="en-US" sz="1200" kern="100" dirty="0">
                          <a:effectLst/>
                        </a:rPr>
                        <a:t>F1-Score</a:t>
                      </a:r>
                      <a:endParaRPr lang="en-US" sz="10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solidFill>
                      <a:schemeClr val="accent5">
                        <a:lumMod val="40000"/>
                        <a:lumOff val="60000"/>
                      </a:schemeClr>
                    </a:solidFill>
                  </a:tcPr>
                </a:tc>
                <a:extLst>
                  <a:ext uri="{0D108BD9-81ED-4DB2-BD59-A6C34878D82A}">
                    <a16:rowId xmlns:a16="http://schemas.microsoft.com/office/drawing/2014/main" val="1050696714"/>
                  </a:ext>
                </a:extLst>
              </a:tr>
              <a:tr h="273495">
                <a:tc>
                  <a:txBody>
                    <a:bodyPr/>
                    <a:lstStyle/>
                    <a:p>
                      <a:pPr marL="0" marR="0" algn="r">
                        <a:lnSpc>
                          <a:spcPct val="107000"/>
                        </a:lnSpc>
                        <a:spcBef>
                          <a:spcPts val="0"/>
                        </a:spcBef>
                        <a:spcAft>
                          <a:spcPts val="0"/>
                        </a:spcAft>
                      </a:pPr>
                      <a:r>
                        <a:rPr lang="en-US" sz="1200" kern="100">
                          <a:effectLst/>
                        </a:rPr>
                        <a:t>0</a:t>
                      </a:r>
                      <a:endParaRPr lang="en-US" sz="10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r">
                        <a:lnSpc>
                          <a:spcPct val="107000"/>
                        </a:lnSpc>
                        <a:spcBef>
                          <a:spcPts val="0"/>
                        </a:spcBef>
                        <a:spcAft>
                          <a:spcPts val="0"/>
                        </a:spcAft>
                      </a:pPr>
                      <a:r>
                        <a:rPr lang="en-US" sz="1200" kern="100">
                          <a:effectLst/>
                        </a:rPr>
                        <a:t>78%</a:t>
                      </a:r>
                      <a:endParaRPr lang="en-US" sz="10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r">
                        <a:lnSpc>
                          <a:spcPct val="107000"/>
                        </a:lnSpc>
                        <a:spcBef>
                          <a:spcPts val="0"/>
                        </a:spcBef>
                        <a:spcAft>
                          <a:spcPts val="0"/>
                        </a:spcAft>
                      </a:pPr>
                      <a:r>
                        <a:rPr lang="en-US" sz="1200" kern="100">
                          <a:effectLst/>
                        </a:rPr>
                        <a:t>85%</a:t>
                      </a:r>
                      <a:endParaRPr lang="en-US" sz="10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r">
                        <a:lnSpc>
                          <a:spcPct val="107000"/>
                        </a:lnSpc>
                        <a:spcBef>
                          <a:spcPts val="0"/>
                        </a:spcBef>
                        <a:spcAft>
                          <a:spcPts val="0"/>
                        </a:spcAft>
                      </a:pPr>
                      <a:r>
                        <a:rPr lang="en-US" sz="1200" kern="100">
                          <a:effectLst/>
                        </a:rPr>
                        <a:t>82%</a:t>
                      </a:r>
                      <a:endParaRPr lang="en-US" sz="10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extLst>
                  <a:ext uri="{0D108BD9-81ED-4DB2-BD59-A6C34878D82A}">
                    <a16:rowId xmlns:a16="http://schemas.microsoft.com/office/drawing/2014/main" val="1882252955"/>
                  </a:ext>
                </a:extLst>
              </a:tr>
              <a:tr h="273495">
                <a:tc>
                  <a:txBody>
                    <a:bodyPr/>
                    <a:lstStyle/>
                    <a:p>
                      <a:pPr marL="0" marR="0" algn="r">
                        <a:lnSpc>
                          <a:spcPct val="107000"/>
                        </a:lnSpc>
                        <a:spcBef>
                          <a:spcPts val="0"/>
                        </a:spcBef>
                        <a:spcAft>
                          <a:spcPts val="0"/>
                        </a:spcAft>
                      </a:pPr>
                      <a:r>
                        <a:rPr lang="en-US" sz="1200" kern="100">
                          <a:effectLst/>
                        </a:rPr>
                        <a:t>1</a:t>
                      </a:r>
                      <a:endParaRPr lang="en-US" sz="10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r">
                        <a:lnSpc>
                          <a:spcPct val="107000"/>
                        </a:lnSpc>
                        <a:spcBef>
                          <a:spcPts val="0"/>
                        </a:spcBef>
                        <a:spcAft>
                          <a:spcPts val="0"/>
                        </a:spcAft>
                      </a:pPr>
                      <a:r>
                        <a:rPr lang="en-US" sz="1200" kern="100">
                          <a:effectLst/>
                        </a:rPr>
                        <a:t>82%</a:t>
                      </a:r>
                      <a:endParaRPr lang="en-US" sz="10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r">
                        <a:lnSpc>
                          <a:spcPct val="107000"/>
                        </a:lnSpc>
                        <a:spcBef>
                          <a:spcPts val="0"/>
                        </a:spcBef>
                        <a:spcAft>
                          <a:spcPts val="0"/>
                        </a:spcAft>
                      </a:pPr>
                      <a:r>
                        <a:rPr lang="en-US" sz="1200" kern="100">
                          <a:effectLst/>
                        </a:rPr>
                        <a:t>75%</a:t>
                      </a:r>
                      <a:endParaRPr lang="en-US" sz="10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r">
                        <a:lnSpc>
                          <a:spcPct val="107000"/>
                        </a:lnSpc>
                        <a:spcBef>
                          <a:spcPts val="0"/>
                        </a:spcBef>
                        <a:spcAft>
                          <a:spcPts val="0"/>
                        </a:spcAft>
                      </a:pPr>
                      <a:r>
                        <a:rPr lang="en-US" sz="1200" kern="100">
                          <a:effectLst/>
                        </a:rPr>
                        <a:t>79%</a:t>
                      </a:r>
                      <a:endParaRPr lang="en-US" sz="10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extLst>
                  <a:ext uri="{0D108BD9-81ED-4DB2-BD59-A6C34878D82A}">
                    <a16:rowId xmlns:a16="http://schemas.microsoft.com/office/drawing/2014/main" val="1713752700"/>
                  </a:ext>
                </a:extLst>
              </a:tr>
              <a:tr h="273495">
                <a:tc>
                  <a:txBody>
                    <a:bodyPr/>
                    <a:lstStyle/>
                    <a:p>
                      <a:pPr marL="0" marR="0">
                        <a:lnSpc>
                          <a:spcPct val="107000"/>
                        </a:lnSpc>
                        <a:spcBef>
                          <a:spcPts val="0"/>
                        </a:spcBef>
                        <a:spcAft>
                          <a:spcPts val="0"/>
                        </a:spcAft>
                      </a:pPr>
                      <a:r>
                        <a:rPr lang="en-US" sz="1200" kern="100">
                          <a:effectLst/>
                        </a:rPr>
                        <a:t>Accuracy</a:t>
                      </a:r>
                      <a:endParaRPr lang="en-US" sz="10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r">
                        <a:lnSpc>
                          <a:spcPct val="107000"/>
                        </a:lnSpc>
                        <a:spcBef>
                          <a:spcPts val="0"/>
                        </a:spcBef>
                        <a:spcAft>
                          <a:spcPts val="0"/>
                        </a:spcAft>
                      </a:pPr>
                      <a:r>
                        <a:rPr lang="en-US" sz="1200" kern="100">
                          <a:effectLst/>
                        </a:rPr>
                        <a:t>80%</a:t>
                      </a:r>
                      <a:endParaRPr lang="en-US" sz="10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r">
                        <a:lnSpc>
                          <a:spcPct val="107000"/>
                        </a:lnSpc>
                        <a:spcBef>
                          <a:spcPts val="0"/>
                        </a:spcBef>
                        <a:spcAft>
                          <a:spcPts val="0"/>
                        </a:spcAft>
                      </a:pPr>
                      <a:r>
                        <a:rPr lang="en-US" sz="1200" kern="100">
                          <a:effectLst/>
                        </a:rPr>
                        <a:t>80%</a:t>
                      </a:r>
                      <a:endParaRPr lang="en-US" sz="10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r">
                        <a:lnSpc>
                          <a:spcPct val="107000"/>
                        </a:lnSpc>
                        <a:spcBef>
                          <a:spcPts val="0"/>
                        </a:spcBef>
                        <a:spcAft>
                          <a:spcPts val="0"/>
                        </a:spcAft>
                      </a:pPr>
                      <a:r>
                        <a:rPr lang="en-US" sz="1200" kern="100" dirty="0">
                          <a:effectLst/>
                        </a:rPr>
                        <a:t>80%</a:t>
                      </a:r>
                      <a:endParaRPr lang="en-US" sz="10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extLst>
                  <a:ext uri="{0D108BD9-81ED-4DB2-BD59-A6C34878D82A}">
                    <a16:rowId xmlns:a16="http://schemas.microsoft.com/office/drawing/2014/main" val="212988147"/>
                  </a:ext>
                </a:extLst>
              </a:tr>
            </a:tbl>
          </a:graphicData>
        </a:graphic>
      </p:graphicFrame>
    </p:spTree>
    <p:extLst>
      <p:ext uri="{BB962C8B-B14F-4D97-AF65-F5344CB8AC3E}">
        <p14:creationId xmlns:p14="http://schemas.microsoft.com/office/powerpoint/2010/main" val="276944825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1" name="Google Shape;361;p18"/>
          <p:cNvSpPr txBox="1"/>
          <p:nvPr/>
        </p:nvSpPr>
        <p:spPr>
          <a:xfrm>
            <a:off x="646237" y="1841625"/>
            <a:ext cx="2546700" cy="65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100" b="1" dirty="0">
              <a:solidFill>
                <a:srgbClr val="000000"/>
              </a:solidFill>
              <a:latin typeface="Fira Sans Extra Condensed"/>
              <a:ea typeface="Fira Sans Extra Condensed"/>
              <a:cs typeface="Fira Sans Extra Condensed"/>
              <a:sym typeface="Fira Sans Extra Condensed"/>
            </a:endParaRPr>
          </a:p>
        </p:txBody>
      </p:sp>
      <p:sp>
        <p:nvSpPr>
          <p:cNvPr id="412" name="Google Shape;412;p18"/>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Decision Tree Algorithm</a:t>
            </a:r>
            <a:endParaRPr dirty="0"/>
          </a:p>
        </p:txBody>
      </p:sp>
      <p:sp>
        <p:nvSpPr>
          <p:cNvPr id="414" name="Google Shape;414;p18"/>
          <p:cNvSpPr/>
          <p:nvPr/>
        </p:nvSpPr>
        <p:spPr>
          <a:xfrm>
            <a:off x="1796338" y="3501400"/>
            <a:ext cx="230900" cy="230550"/>
          </a:xfrm>
          <a:custGeom>
            <a:avLst/>
            <a:gdLst/>
            <a:ahLst/>
            <a:cxnLst/>
            <a:rect l="l" t="t" r="r" b="b"/>
            <a:pathLst>
              <a:path w="9236" h="9222" fill="none" extrusionOk="0">
                <a:moveTo>
                  <a:pt x="9236" y="4611"/>
                </a:moveTo>
                <a:lnTo>
                  <a:pt x="9236" y="4611"/>
                </a:lnTo>
                <a:lnTo>
                  <a:pt x="9222" y="4838"/>
                </a:lnTo>
                <a:lnTo>
                  <a:pt x="9207" y="5080"/>
                </a:lnTo>
                <a:lnTo>
                  <a:pt x="9179" y="5308"/>
                </a:lnTo>
                <a:lnTo>
                  <a:pt x="9136" y="5536"/>
                </a:lnTo>
                <a:lnTo>
                  <a:pt x="9079" y="5763"/>
                </a:lnTo>
                <a:lnTo>
                  <a:pt x="9022" y="5977"/>
                </a:lnTo>
                <a:lnTo>
                  <a:pt x="8951" y="6190"/>
                </a:lnTo>
                <a:lnTo>
                  <a:pt x="8866" y="6404"/>
                </a:lnTo>
                <a:lnTo>
                  <a:pt x="8780" y="6603"/>
                </a:lnTo>
                <a:lnTo>
                  <a:pt x="8667" y="6802"/>
                </a:lnTo>
                <a:lnTo>
                  <a:pt x="8567" y="7001"/>
                </a:lnTo>
                <a:lnTo>
                  <a:pt x="8439" y="7186"/>
                </a:lnTo>
                <a:lnTo>
                  <a:pt x="8311" y="7371"/>
                </a:lnTo>
                <a:lnTo>
                  <a:pt x="8183" y="7542"/>
                </a:lnTo>
                <a:lnTo>
                  <a:pt x="8026" y="7713"/>
                </a:lnTo>
                <a:lnTo>
                  <a:pt x="7884" y="7869"/>
                </a:lnTo>
                <a:lnTo>
                  <a:pt x="7713" y="8026"/>
                </a:lnTo>
                <a:lnTo>
                  <a:pt x="7557" y="8168"/>
                </a:lnTo>
                <a:lnTo>
                  <a:pt x="7372" y="8310"/>
                </a:lnTo>
                <a:lnTo>
                  <a:pt x="7201" y="8439"/>
                </a:lnTo>
                <a:lnTo>
                  <a:pt x="7002" y="8552"/>
                </a:lnTo>
                <a:lnTo>
                  <a:pt x="6817" y="8666"/>
                </a:lnTo>
                <a:lnTo>
                  <a:pt x="6618" y="8766"/>
                </a:lnTo>
                <a:lnTo>
                  <a:pt x="6418" y="8865"/>
                </a:lnTo>
                <a:lnTo>
                  <a:pt x="6205" y="8937"/>
                </a:lnTo>
                <a:lnTo>
                  <a:pt x="5991" y="9008"/>
                </a:lnTo>
                <a:lnTo>
                  <a:pt x="5764" y="9079"/>
                </a:lnTo>
                <a:lnTo>
                  <a:pt x="5550" y="9122"/>
                </a:lnTo>
                <a:lnTo>
                  <a:pt x="5323" y="9164"/>
                </a:lnTo>
                <a:lnTo>
                  <a:pt x="5095" y="9193"/>
                </a:lnTo>
                <a:lnTo>
                  <a:pt x="4853" y="9221"/>
                </a:lnTo>
                <a:lnTo>
                  <a:pt x="4611" y="9221"/>
                </a:lnTo>
                <a:lnTo>
                  <a:pt x="4611" y="9221"/>
                </a:lnTo>
                <a:lnTo>
                  <a:pt x="4383" y="9221"/>
                </a:lnTo>
                <a:lnTo>
                  <a:pt x="4142" y="9193"/>
                </a:lnTo>
                <a:lnTo>
                  <a:pt x="3914" y="9164"/>
                </a:lnTo>
                <a:lnTo>
                  <a:pt x="3686" y="9122"/>
                </a:lnTo>
                <a:lnTo>
                  <a:pt x="3459" y="9079"/>
                </a:lnTo>
                <a:lnTo>
                  <a:pt x="3245" y="9008"/>
                </a:lnTo>
                <a:lnTo>
                  <a:pt x="3032" y="8937"/>
                </a:lnTo>
                <a:lnTo>
                  <a:pt x="2818" y="8865"/>
                </a:lnTo>
                <a:lnTo>
                  <a:pt x="2619" y="8766"/>
                </a:lnTo>
                <a:lnTo>
                  <a:pt x="2420" y="8666"/>
                </a:lnTo>
                <a:lnTo>
                  <a:pt x="2221" y="8552"/>
                </a:lnTo>
                <a:lnTo>
                  <a:pt x="2036" y="8439"/>
                </a:lnTo>
                <a:lnTo>
                  <a:pt x="1851" y="8310"/>
                </a:lnTo>
                <a:lnTo>
                  <a:pt x="1680" y="8168"/>
                </a:lnTo>
                <a:lnTo>
                  <a:pt x="1509" y="8026"/>
                </a:lnTo>
                <a:lnTo>
                  <a:pt x="1352" y="7869"/>
                </a:lnTo>
                <a:lnTo>
                  <a:pt x="1196" y="7713"/>
                </a:lnTo>
                <a:lnTo>
                  <a:pt x="1054" y="7542"/>
                </a:lnTo>
                <a:lnTo>
                  <a:pt x="926" y="7371"/>
                </a:lnTo>
                <a:lnTo>
                  <a:pt x="783" y="7186"/>
                </a:lnTo>
                <a:lnTo>
                  <a:pt x="669" y="7001"/>
                </a:lnTo>
                <a:lnTo>
                  <a:pt x="556" y="6802"/>
                </a:lnTo>
                <a:lnTo>
                  <a:pt x="456" y="6603"/>
                </a:lnTo>
                <a:lnTo>
                  <a:pt x="371" y="6404"/>
                </a:lnTo>
                <a:lnTo>
                  <a:pt x="285" y="6190"/>
                </a:lnTo>
                <a:lnTo>
                  <a:pt x="214" y="5977"/>
                </a:lnTo>
                <a:lnTo>
                  <a:pt x="143" y="5763"/>
                </a:lnTo>
                <a:lnTo>
                  <a:pt x="100" y="5536"/>
                </a:lnTo>
                <a:lnTo>
                  <a:pt x="58" y="5308"/>
                </a:lnTo>
                <a:lnTo>
                  <a:pt x="29" y="5080"/>
                </a:lnTo>
                <a:lnTo>
                  <a:pt x="15" y="4838"/>
                </a:lnTo>
                <a:lnTo>
                  <a:pt x="1" y="4611"/>
                </a:lnTo>
                <a:lnTo>
                  <a:pt x="1" y="4611"/>
                </a:lnTo>
                <a:lnTo>
                  <a:pt x="15" y="4369"/>
                </a:lnTo>
                <a:lnTo>
                  <a:pt x="29" y="4141"/>
                </a:lnTo>
                <a:lnTo>
                  <a:pt x="58" y="3899"/>
                </a:lnTo>
                <a:lnTo>
                  <a:pt x="100" y="3671"/>
                </a:lnTo>
                <a:lnTo>
                  <a:pt x="143" y="3458"/>
                </a:lnTo>
                <a:lnTo>
                  <a:pt x="214" y="3230"/>
                </a:lnTo>
                <a:lnTo>
                  <a:pt x="285" y="3017"/>
                </a:lnTo>
                <a:lnTo>
                  <a:pt x="371" y="2818"/>
                </a:lnTo>
                <a:lnTo>
                  <a:pt x="456" y="2604"/>
                </a:lnTo>
                <a:lnTo>
                  <a:pt x="556" y="2405"/>
                </a:lnTo>
                <a:lnTo>
                  <a:pt x="669" y="2220"/>
                </a:lnTo>
                <a:lnTo>
                  <a:pt x="783" y="2035"/>
                </a:lnTo>
                <a:lnTo>
                  <a:pt x="926" y="1850"/>
                </a:lnTo>
                <a:lnTo>
                  <a:pt x="1054" y="1679"/>
                </a:lnTo>
                <a:lnTo>
                  <a:pt x="1196" y="1509"/>
                </a:lnTo>
                <a:lnTo>
                  <a:pt x="1352" y="1352"/>
                </a:lnTo>
                <a:lnTo>
                  <a:pt x="1509" y="1195"/>
                </a:lnTo>
                <a:lnTo>
                  <a:pt x="1680" y="1053"/>
                </a:lnTo>
                <a:lnTo>
                  <a:pt x="1851" y="911"/>
                </a:lnTo>
                <a:lnTo>
                  <a:pt x="2036" y="783"/>
                </a:lnTo>
                <a:lnTo>
                  <a:pt x="2221" y="669"/>
                </a:lnTo>
                <a:lnTo>
                  <a:pt x="2420" y="555"/>
                </a:lnTo>
                <a:lnTo>
                  <a:pt x="2619" y="456"/>
                </a:lnTo>
                <a:lnTo>
                  <a:pt x="2818" y="356"/>
                </a:lnTo>
                <a:lnTo>
                  <a:pt x="3032" y="271"/>
                </a:lnTo>
                <a:lnTo>
                  <a:pt x="3245" y="199"/>
                </a:lnTo>
                <a:lnTo>
                  <a:pt x="3459" y="142"/>
                </a:lnTo>
                <a:lnTo>
                  <a:pt x="3686" y="86"/>
                </a:lnTo>
                <a:lnTo>
                  <a:pt x="3914" y="43"/>
                </a:lnTo>
                <a:lnTo>
                  <a:pt x="4142" y="14"/>
                </a:lnTo>
                <a:lnTo>
                  <a:pt x="4383" y="0"/>
                </a:lnTo>
                <a:lnTo>
                  <a:pt x="4611" y="0"/>
                </a:lnTo>
                <a:lnTo>
                  <a:pt x="4611" y="0"/>
                </a:lnTo>
                <a:lnTo>
                  <a:pt x="4853" y="0"/>
                </a:lnTo>
                <a:lnTo>
                  <a:pt x="5095" y="14"/>
                </a:lnTo>
                <a:lnTo>
                  <a:pt x="5323" y="43"/>
                </a:lnTo>
                <a:lnTo>
                  <a:pt x="5550" y="86"/>
                </a:lnTo>
                <a:lnTo>
                  <a:pt x="5764" y="142"/>
                </a:lnTo>
                <a:lnTo>
                  <a:pt x="5991" y="199"/>
                </a:lnTo>
                <a:lnTo>
                  <a:pt x="6205" y="271"/>
                </a:lnTo>
                <a:lnTo>
                  <a:pt x="6418" y="356"/>
                </a:lnTo>
                <a:lnTo>
                  <a:pt x="6618" y="456"/>
                </a:lnTo>
                <a:lnTo>
                  <a:pt x="6817" y="555"/>
                </a:lnTo>
                <a:lnTo>
                  <a:pt x="7002" y="669"/>
                </a:lnTo>
                <a:lnTo>
                  <a:pt x="7201" y="783"/>
                </a:lnTo>
                <a:lnTo>
                  <a:pt x="7372" y="911"/>
                </a:lnTo>
                <a:lnTo>
                  <a:pt x="7557" y="1053"/>
                </a:lnTo>
                <a:lnTo>
                  <a:pt x="7713" y="1195"/>
                </a:lnTo>
                <a:lnTo>
                  <a:pt x="7884" y="1352"/>
                </a:lnTo>
                <a:lnTo>
                  <a:pt x="8026" y="1509"/>
                </a:lnTo>
                <a:lnTo>
                  <a:pt x="8183" y="1679"/>
                </a:lnTo>
                <a:lnTo>
                  <a:pt x="8311" y="1850"/>
                </a:lnTo>
                <a:lnTo>
                  <a:pt x="8439" y="2035"/>
                </a:lnTo>
                <a:lnTo>
                  <a:pt x="8567" y="2220"/>
                </a:lnTo>
                <a:lnTo>
                  <a:pt x="8667" y="2405"/>
                </a:lnTo>
                <a:lnTo>
                  <a:pt x="8780" y="2604"/>
                </a:lnTo>
                <a:lnTo>
                  <a:pt x="8866" y="2818"/>
                </a:lnTo>
                <a:lnTo>
                  <a:pt x="8951" y="3017"/>
                </a:lnTo>
                <a:lnTo>
                  <a:pt x="9022" y="3230"/>
                </a:lnTo>
                <a:lnTo>
                  <a:pt x="9079" y="3458"/>
                </a:lnTo>
                <a:lnTo>
                  <a:pt x="9136" y="3671"/>
                </a:lnTo>
                <a:lnTo>
                  <a:pt x="9179" y="3899"/>
                </a:lnTo>
                <a:lnTo>
                  <a:pt x="9207" y="4141"/>
                </a:lnTo>
                <a:lnTo>
                  <a:pt x="9222" y="4369"/>
                </a:lnTo>
                <a:lnTo>
                  <a:pt x="9236" y="461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18"/>
          <p:cNvSpPr/>
          <p:nvPr/>
        </p:nvSpPr>
        <p:spPr>
          <a:xfrm>
            <a:off x="1796338" y="3501400"/>
            <a:ext cx="164750" cy="142325"/>
          </a:xfrm>
          <a:custGeom>
            <a:avLst/>
            <a:gdLst/>
            <a:ahLst/>
            <a:cxnLst/>
            <a:rect l="l" t="t" r="r" b="b"/>
            <a:pathLst>
              <a:path w="6590" h="5693" fill="none" extrusionOk="0">
                <a:moveTo>
                  <a:pt x="4611" y="0"/>
                </a:moveTo>
                <a:lnTo>
                  <a:pt x="4611" y="0"/>
                </a:lnTo>
                <a:lnTo>
                  <a:pt x="4383" y="0"/>
                </a:lnTo>
                <a:lnTo>
                  <a:pt x="4142" y="14"/>
                </a:lnTo>
                <a:lnTo>
                  <a:pt x="3914" y="43"/>
                </a:lnTo>
                <a:lnTo>
                  <a:pt x="3686" y="86"/>
                </a:lnTo>
                <a:lnTo>
                  <a:pt x="3459" y="142"/>
                </a:lnTo>
                <a:lnTo>
                  <a:pt x="3245" y="199"/>
                </a:lnTo>
                <a:lnTo>
                  <a:pt x="3032" y="271"/>
                </a:lnTo>
                <a:lnTo>
                  <a:pt x="2818" y="356"/>
                </a:lnTo>
                <a:lnTo>
                  <a:pt x="2619" y="456"/>
                </a:lnTo>
                <a:lnTo>
                  <a:pt x="2420" y="555"/>
                </a:lnTo>
                <a:lnTo>
                  <a:pt x="2221" y="669"/>
                </a:lnTo>
                <a:lnTo>
                  <a:pt x="2036" y="783"/>
                </a:lnTo>
                <a:lnTo>
                  <a:pt x="1851" y="911"/>
                </a:lnTo>
                <a:lnTo>
                  <a:pt x="1680" y="1053"/>
                </a:lnTo>
                <a:lnTo>
                  <a:pt x="1509" y="1195"/>
                </a:lnTo>
                <a:lnTo>
                  <a:pt x="1352" y="1352"/>
                </a:lnTo>
                <a:lnTo>
                  <a:pt x="1196" y="1509"/>
                </a:lnTo>
                <a:lnTo>
                  <a:pt x="1054" y="1679"/>
                </a:lnTo>
                <a:lnTo>
                  <a:pt x="926" y="1850"/>
                </a:lnTo>
                <a:lnTo>
                  <a:pt x="783" y="2035"/>
                </a:lnTo>
                <a:lnTo>
                  <a:pt x="669" y="2220"/>
                </a:lnTo>
                <a:lnTo>
                  <a:pt x="556" y="2405"/>
                </a:lnTo>
                <a:lnTo>
                  <a:pt x="456" y="2604"/>
                </a:lnTo>
                <a:lnTo>
                  <a:pt x="371" y="2818"/>
                </a:lnTo>
                <a:lnTo>
                  <a:pt x="285" y="3017"/>
                </a:lnTo>
                <a:lnTo>
                  <a:pt x="214" y="3230"/>
                </a:lnTo>
                <a:lnTo>
                  <a:pt x="143" y="3458"/>
                </a:lnTo>
                <a:lnTo>
                  <a:pt x="100" y="3671"/>
                </a:lnTo>
                <a:lnTo>
                  <a:pt x="58" y="3899"/>
                </a:lnTo>
                <a:lnTo>
                  <a:pt x="29" y="4141"/>
                </a:lnTo>
                <a:lnTo>
                  <a:pt x="15" y="4369"/>
                </a:lnTo>
                <a:lnTo>
                  <a:pt x="1" y="4611"/>
                </a:lnTo>
                <a:lnTo>
                  <a:pt x="1" y="4611"/>
                </a:lnTo>
                <a:lnTo>
                  <a:pt x="15" y="4881"/>
                </a:lnTo>
                <a:lnTo>
                  <a:pt x="29" y="5151"/>
                </a:lnTo>
                <a:lnTo>
                  <a:pt x="72" y="5422"/>
                </a:lnTo>
                <a:lnTo>
                  <a:pt x="129" y="5692"/>
                </a:lnTo>
                <a:lnTo>
                  <a:pt x="129" y="5692"/>
                </a:lnTo>
                <a:lnTo>
                  <a:pt x="413" y="5649"/>
                </a:lnTo>
                <a:lnTo>
                  <a:pt x="684" y="5607"/>
                </a:lnTo>
                <a:lnTo>
                  <a:pt x="968" y="5550"/>
                </a:lnTo>
                <a:lnTo>
                  <a:pt x="1239" y="5479"/>
                </a:lnTo>
                <a:lnTo>
                  <a:pt x="1509" y="5393"/>
                </a:lnTo>
                <a:lnTo>
                  <a:pt x="1765" y="5308"/>
                </a:lnTo>
                <a:lnTo>
                  <a:pt x="2021" y="5208"/>
                </a:lnTo>
                <a:lnTo>
                  <a:pt x="2277" y="5109"/>
                </a:lnTo>
                <a:lnTo>
                  <a:pt x="2534" y="4995"/>
                </a:lnTo>
                <a:lnTo>
                  <a:pt x="2775" y="4881"/>
                </a:lnTo>
                <a:lnTo>
                  <a:pt x="3017" y="4739"/>
                </a:lnTo>
                <a:lnTo>
                  <a:pt x="3259" y="4611"/>
                </a:lnTo>
                <a:lnTo>
                  <a:pt x="3487" y="4468"/>
                </a:lnTo>
                <a:lnTo>
                  <a:pt x="3700" y="4312"/>
                </a:lnTo>
                <a:lnTo>
                  <a:pt x="3928" y="4141"/>
                </a:lnTo>
                <a:lnTo>
                  <a:pt x="4142" y="3985"/>
                </a:lnTo>
                <a:lnTo>
                  <a:pt x="4341" y="3800"/>
                </a:lnTo>
                <a:lnTo>
                  <a:pt x="4540" y="3615"/>
                </a:lnTo>
                <a:lnTo>
                  <a:pt x="4739" y="3430"/>
                </a:lnTo>
                <a:lnTo>
                  <a:pt x="4924" y="3230"/>
                </a:lnTo>
                <a:lnTo>
                  <a:pt x="5109" y="3031"/>
                </a:lnTo>
                <a:lnTo>
                  <a:pt x="5280" y="2818"/>
                </a:lnTo>
                <a:lnTo>
                  <a:pt x="5451" y="2604"/>
                </a:lnTo>
                <a:lnTo>
                  <a:pt x="5607" y="2391"/>
                </a:lnTo>
                <a:lnTo>
                  <a:pt x="5750" y="2163"/>
                </a:lnTo>
                <a:lnTo>
                  <a:pt x="5906" y="1935"/>
                </a:lnTo>
                <a:lnTo>
                  <a:pt x="6034" y="1694"/>
                </a:lnTo>
                <a:lnTo>
                  <a:pt x="6162" y="1452"/>
                </a:lnTo>
                <a:lnTo>
                  <a:pt x="6276" y="1210"/>
                </a:lnTo>
                <a:lnTo>
                  <a:pt x="6390" y="954"/>
                </a:lnTo>
                <a:lnTo>
                  <a:pt x="6489" y="697"/>
                </a:lnTo>
                <a:lnTo>
                  <a:pt x="6589" y="427"/>
                </a:lnTo>
                <a:lnTo>
                  <a:pt x="6589" y="427"/>
                </a:lnTo>
                <a:lnTo>
                  <a:pt x="6361" y="327"/>
                </a:lnTo>
                <a:lnTo>
                  <a:pt x="6120" y="242"/>
                </a:lnTo>
                <a:lnTo>
                  <a:pt x="5892" y="171"/>
                </a:lnTo>
                <a:lnTo>
                  <a:pt x="5636" y="114"/>
                </a:lnTo>
                <a:lnTo>
                  <a:pt x="5394" y="57"/>
                </a:lnTo>
                <a:lnTo>
                  <a:pt x="5138" y="29"/>
                </a:lnTo>
                <a:lnTo>
                  <a:pt x="4882" y="0"/>
                </a:lnTo>
                <a:lnTo>
                  <a:pt x="461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8" name="Google Shape;418;p18"/>
          <p:cNvGrpSpPr/>
          <p:nvPr/>
        </p:nvGrpSpPr>
        <p:grpSpPr>
          <a:xfrm>
            <a:off x="540855" y="903725"/>
            <a:ext cx="7776665" cy="650100"/>
            <a:chOff x="3961063" y="1231575"/>
            <a:chExt cx="4725887" cy="650100"/>
          </a:xfrm>
        </p:grpSpPr>
        <p:sp>
          <p:nvSpPr>
            <p:cNvPr id="419" name="Google Shape;419;p18"/>
            <p:cNvSpPr/>
            <p:nvPr/>
          </p:nvSpPr>
          <p:spPr>
            <a:xfrm>
              <a:off x="5010150" y="1231575"/>
              <a:ext cx="3676800" cy="650100"/>
            </a:xfrm>
            <a:prstGeom prst="roundRect">
              <a:avLst>
                <a:gd name="adj" fmla="val 50000"/>
              </a:avLst>
            </a:prstGeom>
            <a:solidFill>
              <a:srgbClr val="E99B27">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18"/>
            <p:cNvSpPr/>
            <p:nvPr/>
          </p:nvSpPr>
          <p:spPr>
            <a:xfrm>
              <a:off x="3961063" y="1324425"/>
              <a:ext cx="4175550" cy="464400"/>
            </a:xfrm>
            <a:prstGeom prst="roundRect">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t>A statistical model used for </a:t>
              </a:r>
              <a:r>
                <a:rPr lang="en-US" b="1" dirty="0"/>
                <a:t>binary classification</a:t>
              </a:r>
              <a:r>
                <a:rPr lang="en-US" dirty="0"/>
                <a:t>.</a:t>
              </a:r>
              <a:endParaRPr dirty="0"/>
            </a:p>
          </p:txBody>
        </p:sp>
      </p:grpSp>
      <p:grpSp>
        <p:nvGrpSpPr>
          <p:cNvPr id="421" name="Google Shape;421;p18"/>
          <p:cNvGrpSpPr/>
          <p:nvPr/>
        </p:nvGrpSpPr>
        <p:grpSpPr>
          <a:xfrm>
            <a:off x="4122280" y="1390725"/>
            <a:ext cx="4412143" cy="331813"/>
            <a:chOff x="4122280" y="1390725"/>
            <a:chExt cx="4412143" cy="331813"/>
          </a:xfrm>
        </p:grpSpPr>
        <p:sp>
          <p:nvSpPr>
            <p:cNvPr id="422" name="Google Shape;422;p18"/>
            <p:cNvSpPr txBox="1"/>
            <p:nvPr/>
          </p:nvSpPr>
          <p:spPr>
            <a:xfrm>
              <a:off x="6553223" y="1390738"/>
              <a:ext cx="1981200" cy="331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dirty="0">
                <a:latin typeface="Roboto"/>
                <a:ea typeface="Roboto"/>
                <a:cs typeface="Roboto"/>
                <a:sym typeface="Roboto"/>
              </a:endParaRPr>
            </a:p>
          </p:txBody>
        </p:sp>
        <p:sp>
          <p:nvSpPr>
            <p:cNvPr id="423" name="Google Shape;423;p18"/>
            <p:cNvSpPr txBox="1"/>
            <p:nvPr/>
          </p:nvSpPr>
          <p:spPr>
            <a:xfrm>
              <a:off x="4122280" y="1390725"/>
              <a:ext cx="1782300" cy="33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800" b="1" dirty="0">
                <a:solidFill>
                  <a:schemeClr val="lt1"/>
                </a:solidFill>
                <a:latin typeface="Fira Sans Extra Condensed"/>
                <a:ea typeface="Fira Sans Extra Condensed"/>
                <a:cs typeface="Fira Sans Extra Condensed"/>
                <a:sym typeface="Fira Sans Extra Condensed"/>
              </a:endParaRPr>
            </a:p>
          </p:txBody>
        </p:sp>
      </p:grpSp>
      <p:grpSp>
        <p:nvGrpSpPr>
          <p:cNvPr id="426" name="Google Shape;426;p18"/>
          <p:cNvGrpSpPr/>
          <p:nvPr/>
        </p:nvGrpSpPr>
        <p:grpSpPr>
          <a:xfrm>
            <a:off x="457199" y="2715859"/>
            <a:ext cx="7663800" cy="1571082"/>
            <a:chOff x="3961062" y="2468675"/>
            <a:chExt cx="4725888" cy="1571082"/>
          </a:xfrm>
        </p:grpSpPr>
        <p:sp>
          <p:nvSpPr>
            <p:cNvPr id="427" name="Google Shape;427;p18"/>
            <p:cNvSpPr/>
            <p:nvPr/>
          </p:nvSpPr>
          <p:spPr>
            <a:xfrm>
              <a:off x="5010150" y="2708636"/>
              <a:ext cx="3676800" cy="1179339"/>
            </a:xfrm>
            <a:prstGeom prst="roundRect">
              <a:avLst>
                <a:gd name="adj" fmla="val 50000"/>
              </a:avLst>
            </a:prstGeom>
            <a:solidFill>
              <a:schemeClr val="accent1">
                <a:lumMod val="60000"/>
                <a:lumOff val="40000"/>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18"/>
            <p:cNvSpPr/>
            <p:nvPr/>
          </p:nvSpPr>
          <p:spPr>
            <a:xfrm>
              <a:off x="3961062" y="2468675"/>
              <a:ext cx="4381798" cy="1571082"/>
            </a:xfrm>
            <a:prstGeom prst="roundRect">
              <a:avLst>
                <a:gd name="adj" fmla="val 50000"/>
              </a:avLst>
            </a:prstGeom>
            <a:solidFill>
              <a:schemeClr val="accent3">
                <a:lumMod val="40000"/>
                <a:lumOff val="60000"/>
              </a:schemeClr>
            </a:solidFill>
            <a:ln>
              <a:noFill/>
            </a:ln>
          </p:spPr>
          <p:txBody>
            <a:bodyPr spcFirstLastPara="1" wrap="square" lIns="91425" tIns="91425" rIns="91425" bIns="91425" anchor="ctr" anchorCtr="0">
              <a:noAutofit/>
            </a:bodyPr>
            <a:lstStyle/>
            <a:p>
              <a:pPr marL="342900" marR="0" lvl="0" indent="-342900">
                <a:spcBef>
                  <a:spcPts val="0"/>
                </a:spcBef>
                <a:spcAft>
                  <a:spcPts val="0"/>
                </a:spcAft>
                <a:buSzPts val="1000"/>
                <a:buFont typeface="Symbol" pitchFamily="2" charset="2"/>
                <a:buChar char=""/>
                <a:tabLst>
                  <a:tab pos="457200" algn="l"/>
                </a:tabLst>
              </a:pPr>
              <a:r>
                <a:rPr lang="en-US" sz="1800" b="1" dirty="0">
                  <a:effectLst/>
                  <a:latin typeface="Times New Roman" panose="02020603050405020304" pitchFamily="18" charset="0"/>
                  <a:ea typeface="Times New Roman" panose="02020603050405020304" pitchFamily="18" charset="0"/>
                </a:rPr>
                <a:t>Each internal node</a:t>
              </a:r>
              <a:r>
                <a:rPr lang="en-US" sz="1800" dirty="0">
                  <a:effectLst/>
                  <a:latin typeface="Times New Roman" panose="02020603050405020304" pitchFamily="18" charset="0"/>
                  <a:ea typeface="Times New Roman" panose="02020603050405020304" pitchFamily="18" charset="0"/>
                </a:rPr>
                <a:t> represents a decision or test on a feature</a:t>
              </a:r>
            </a:p>
            <a:p>
              <a:pPr marL="342900" marR="0" lvl="0" indent="-342900">
                <a:spcBef>
                  <a:spcPts val="0"/>
                </a:spcBef>
                <a:spcAft>
                  <a:spcPts val="0"/>
                </a:spcAft>
                <a:buSzPts val="1000"/>
                <a:buFont typeface="Symbol" pitchFamily="2" charset="2"/>
                <a:buChar char=""/>
                <a:tabLst>
                  <a:tab pos="457200" algn="l"/>
                </a:tabLst>
              </a:pPr>
              <a:r>
                <a:rPr lang="en-US" sz="1800" b="1" dirty="0">
                  <a:effectLst/>
                  <a:latin typeface="Times New Roman" panose="02020603050405020304" pitchFamily="18" charset="0"/>
                  <a:ea typeface="Times New Roman" panose="02020603050405020304" pitchFamily="18" charset="0"/>
                </a:rPr>
                <a:t>Each branch</a:t>
              </a:r>
              <a:r>
                <a:rPr lang="en-US" sz="1800" dirty="0">
                  <a:effectLst/>
                  <a:latin typeface="Times New Roman" panose="02020603050405020304" pitchFamily="18" charset="0"/>
                  <a:ea typeface="Times New Roman" panose="02020603050405020304" pitchFamily="18" charset="0"/>
                </a:rPr>
                <a:t> represents the outcome of that decision.</a:t>
              </a:r>
            </a:p>
            <a:p>
              <a:pPr marL="342900" marR="0" lvl="0" indent="-342900">
                <a:spcBef>
                  <a:spcPts val="0"/>
                </a:spcBef>
                <a:spcAft>
                  <a:spcPts val="0"/>
                </a:spcAft>
                <a:buSzPts val="1000"/>
                <a:buFont typeface="Symbol" pitchFamily="2" charset="2"/>
                <a:buChar char=""/>
                <a:tabLst>
                  <a:tab pos="457200" algn="l"/>
                </a:tabLst>
              </a:pPr>
              <a:r>
                <a:rPr lang="en-US" sz="1800" b="1" dirty="0">
                  <a:effectLst/>
                  <a:latin typeface="Times New Roman" panose="02020603050405020304" pitchFamily="18" charset="0"/>
                  <a:ea typeface="Times New Roman" panose="02020603050405020304" pitchFamily="18" charset="0"/>
                </a:rPr>
                <a:t>Each leaf node</a:t>
              </a:r>
              <a:r>
                <a:rPr lang="en-US" sz="1800" dirty="0">
                  <a:effectLst/>
                  <a:latin typeface="Times New Roman" panose="02020603050405020304" pitchFamily="18" charset="0"/>
                  <a:ea typeface="Times New Roman" panose="02020603050405020304" pitchFamily="18" charset="0"/>
                </a:rPr>
                <a:t> represents a class label (in classification) or a value (in regression).</a:t>
              </a:r>
            </a:p>
          </p:txBody>
        </p:sp>
      </p:grpSp>
      <p:grpSp>
        <p:nvGrpSpPr>
          <p:cNvPr id="429" name="Google Shape;429;p18"/>
          <p:cNvGrpSpPr/>
          <p:nvPr/>
        </p:nvGrpSpPr>
        <p:grpSpPr>
          <a:xfrm>
            <a:off x="4122280" y="3397024"/>
            <a:ext cx="4412143" cy="331802"/>
            <a:chOff x="4122280" y="3397024"/>
            <a:chExt cx="4412143" cy="331802"/>
          </a:xfrm>
        </p:grpSpPr>
        <p:sp>
          <p:nvSpPr>
            <p:cNvPr id="430" name="Google Shape;430;p18"/>
            <p:cNvSpPr txBox="1"/>
            <p:nvPr/>
          </p:nvSpPr>
          <p:spPr>
            <a:xfrm>
              <a:off x="6553223" y="3397024"/>
              <a:ext cx="1981200" cy="331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lang="en-US" dirty="0">
                <a:latin typeface="Roboto"/>
                <a:ea typeface="Roboto"/>
                <a:cs typeface="Roboto"/>
                <a:sym typeface="Roboto"/>
              </a:endParaRPr>
            </a:p>
          </p:txBody>
        </p:sp>
        <p:sp>
          <p:nvSpPr>
            <p:cNvPr id="431" name="Google Shape;431;p18"/>
            <p:cNvSpPr txBox="1"/>
            <p:nvPr/>
          </p:nvSpPr>
          <p:spPr>
            <a:xfrm>
              <a:off x="4122280" y="3397025"/>
              <a:ext cx="1782300" cy="33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800" b="1" dirty="0">
                <a:solidFill>
                  <a:schemeClr val="lt1"/>
                </a:solidFill>
                <a:latin typeface="Fira Sans Extra Condensed"/>
                <a:ea typeface="Fira Sans Extra Condensed"/>
                <a:cs typeface="Fira Sans Extra Condensed"/>
                <a:sym typeface="Fira Sans Extra Condensed"/>
              </a:endParaRPr>
            </a:p>
          </p:txBody>
        </p:sp>
      </p:grpSp>
      <p:grpSp>
        <p:nvGrpSpPr>
          <p:cNvPr id="432" name="Google Shape;432;p18"/>
          <p:cNvGrpSpPr/>
          <p:nvPr/>
        </p:nvGrpSpPr>
        <p:grpSpPr>
          <a:xfrm>
            <a:off x="540855" y="1834415"/>
            <a:ext cx="7707941" cy="650100"/>
            <a:chOff x="3961063" y="2234725"/>
            <a:chExt cx="4725887" cy="650100"/>
          </a:xfrm>
        </p:grpSpPr>
        <p:sp>
          <p:nvSpPr>
            <p:cNvPr id="433" name="Google Shape;433;p18"/>
            <p:cNvSpPr/>
            <p:nvPr/>
          </p:nvSpPr>
          <p:spPr>
            <a:xfrm>
              <a:off x="5010150" y="2234725"/>
              <a:ext cx="3676800" cy="650100"/>
            </a:xfrm>
            <a:prstGeom prst="roundRect">
              <a:avLst>
                <a:gd name="adj" fmla="val 50000"/>
              </a:avLst>
            </a:prstGeom>
            <a:solidFill>
              <a:srgbClr val="EA4827">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18"/>
            <p:cNvSpPr/>
            <p:nvPr/>
          </p:nvSpPr>
          <p:spPr>
            <a:xfrm>
              <a:off x="3961063" y="2327575"/>
              <a:ext cx="4305413" cy="464400"/>
            </a:xfrm>
            <a:prstGeom prst="roundRect">
              <a:avLst>
                <a:gd name="adj" fmla="val 5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600" dirty="0">
                  <a:latin typeface="+mn-lt"/>
                  <a:ea typeface="Times New Roman" panose="02020603050405020304" pitchFamily="18" charset="0"/>
                </a:rPr>
                <a:t>M</a:t>
              </a:r>
              <a:r>
                <a:rPr lang="en-US" sz="1600" kern="0" dirty="0">
                  <a:effectLst/>
                  <a:latin typeface="+mn-lt"/>
                  <a:ea typeface="Times New Roman" panose="02020603050405020304" pitchFamily="18" charset="0"/>
                </a:rPr>
                <a:t>odels decisions and their possible consequences in a tree-like structure</a:t>
              </a:r>
              <a:r>
                <a:rPr lang="en-US" sz="1600" dirty="0">
                  <a:effectLst/>
                  <a:latin typeface="+mn-lt"/>
                </a:rPr>
                <a:t> </a:t>
              </a:r>
              <a:endParaRPr sz="1600" dirty="0">
                <a:latin typeface="+mn-lt"/>
              </a:endParaRPr>
            </a:p>
          </p:txBody>
        </p:sp>
      </p:grpSp>
      <p:grpSp>
        <p:nvGrpSpPr>
          <p:cNvPr id="435" name="Google Shape;435;p18"/>
          <p:cNvGrpSpPr/>
          <p:nvPr/>
        </p:nvGrpSpPr>
        <p:grpSpPr>
          <a:xfrm>
            <a:off x="4134997" y="2393875"/>
            <a:ext cx="4399426" cy="331805"/>
            <a:chOff x="4134997" y="2393875"/>
            <a:chExt cx="4399426" cy="331805"/>
          </a:xfrm>
        </p:grpSpPr>
        <p:sp>
          <p:nvSpPr>
            <p:cNvPr id="436" name="Google Shape;436;p18"/>
            <p:cNvSpPr txBox="1"/>
            <p:nvPr/>
          </p:nvSpPr>
          <p:spPr>
            <a:xfrm>
              <a:off x="6553223" y="2393881"/>
              <a:ext cx="1981200" cy="331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dirty="0">
                <a:latin typeface="Roboto"/>
                <a:ea typeface="Roboto"/>
                <a:cs typeface="Roboto"/>
                <a:sym typeface="Roboto"/>
              </a:endParaRPr>
            </a:p>
          </p:txBody>
        </p:sp>
        <p:sp>
          <p:nvSpPr>
            <p:cNvPr id="437" name="Google Shape;437;p18"/>
            <p:cNvSpPr txBox="1"/>
            <p:nvPr/>
          </p:nvSpPr>
          <p:spPr>
            <a:xfrm>
              <a:off x="4134997" y="2393875"/>
              <a:ext cx="1782300" cy="33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800" b="1" dirty="0">
                <a:solidFill>
                  <a:schemeClr val="lt1"/>
                </a:solidFill>
                <a:latin typeface="Fira Sans Extra Condensed"/>
                <a:ea typeface="Fira Sans Extra Condensed"/>
                <a:cs typeface="Fira Sans Extra Condensed"/>
                <a:sym typeface="Fira Sans Extra Condensed"/>
              </a:endParaRPr>
            </a:p>
          </p:txBody>
        </p:sp>
      </p:grpSp>
      <p:grpSp>
        <p:nvGrpSpPr>
          <p:cNvPr id="442" name="Google Shape;442;p18"/>
          <p:cNvGrpSpPr/>
          <p:nvPr/>
        </p:nvGrpSpPr>
        <p:grpSpPr>
          <a:xfrm>
            <a:off x="4175030" y="4550699"/>
            <a:ext cx="4412143" cy="331809"/>
            <a:chOff x="4122280" y="4400167"/>
            <a:chExt cx="4412143" cy="331809"/>
          </a:xfrm>
        </p:grpSpPr>
        <p:sp>
          <p:nvSpPr>
            <p:cNvPr id="443" name="Google Shape;443;p18"/>
            <p:cNvSpPr txBox="1"/>
            <p:nvPr/>
          </p:nvSpPr>
          <p:spPr>
            <a:xfrm>
              <a:off x="6553223" y="4400167"/>
              <a:ext cx="1981200" cy="331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dirty="0">
                <a:latin typeface="Roboto"/>
                <a:ea typeface="Roboto"/>
                <a:cs typeface="Roboto"/>
                <a:sym typeface="Roboto"/>
              </a:endParaRPr>
            </a:p>
          </p:txBody>
        </p:sp>
        <p:sp>
          <p:nvSpPr>
            <p:cNvPr id="444" name="Google Shape;444;p18"/>
            <p:cNvSpPr txBox="1"/>
            <p:nvPr/>
          </p:nvSpPr>
          <p:spPr>
            <a:xfrm>
              <a:off x="4122280" y="4400175"/>
              <a:ext cx="1782300" cy="33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lt1"/>
                  </a:solidFill>
                  <a:latin typeface="Fira Sans Extra Condensed"/>
                  <a:ea typeface="Fira Sans Extra Condensed"/>
                  <a:cs typeface="Fira Sans Extra Condensed"/>
                  <a:sym typeface="Fira Sans Extra Condensed"/>
                </a:rPr>
                <a:t>Social networks</a:t>
              </a:r>
              <a:endParaRPr sz="1800" b="1" dirty="0">
                <a:solidFill>
                  <a:schemeClr val="lt1"/>
                </a:solidFill>
                <a:latin typeface="Fira Sans Extra Condensed"/>
                <a:ea typeface="Fira Sans Extra Condensed"/>
                <a:cs typeface="Fira Sans Extra Condensed"/>
                <a:sym typeface="Fira Sans Extra Condensed"/>
              </a:endParaRPr>
            </a:p>
          </p:txBody>
        </p:sp>
      </p:grpSp>
      <p:sp>
        <p:nvSpPr>
          <p:cNvPr id="4" name="TextBox 3">
            <a:extLst>
              <a:ext uri="{FF2B5EF4-FFF2-40B4-BE49-F238E27FC236}">
                <a16:creationId xmlns:a16="http://schemas.microsoft.com/office/drawing/2014/main" id="{932FC0A9-C04D-756D-6179-86F29C2C6E5E}"/>
              </a:ext>
            </a:extLst>
          </p:cNvPr>
          <p:cNvSpPr txBox="1"/>
          <p:nvPr/>
        </p:nvSpPr>
        <p:spPr>
          <a:xfrm>
            <a:off x="3543300" y="1107831"/>
            <a:ext cx="184731" cy="307777"/>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3573731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1" name="Google Shape;361;p18"/>
          <p:cNvSpPr txBox="1"/>
          <p:nvPr/>
        </p:nvSpPr>
        <p:spPr>
          <a:xfrm>
            <a:off x="646237" y="1841625"/>
            <a:ext cx="2546700" cy="65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100" b="1" dirty="0">
              <a:solidFill>
                <a:srgbClr val="000000"/>
              </a:solidFill>
              <a:latin typeface="Fira Sans Extra Condensed"/>
              <a:ea typeface="Fira Sans Extra Condensed"/>
              <a:cs typeface="Fira Sans Extra Condensed"/>
              <a:sym typeface="Fira Sans Extra Condensed"/>
            </a:endParaRPr>
          </a:p>
        </p:txBody>
      </p:sp>
      <p:sp>
        <p:nvSpPr>
          <p:cNvPr id="412" name="Google Shape;412;p18"/>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K-NN</a:t>
            </a:r>
            <a:endParaRPr dirty="0"/>
          </a:p>
        </p:txBody>
      </p:sp>
      <p:sp>
        <p:nvSpPr>
          <p:cNvPr id="414" name="Google Shape;414;p18"/>
          <p:cNvSpPr/>
          <p:nvPr/>
        </p:nvSpPr>
        <p:spPr>
          <a:xfrm>
            <a:off x="1796338" y="3501400"/>
            <a:ext cx="230900" cy="230550"/>
          </a:xfrm>
          <a:custGeom>
            <a:avLst/>
            <a:gdLst/>
            <a:ahLst/>
            <a:cxnLst/>
            <a:rect l="l" t="t" r="r" b="b"/>
            <a:pathLst>
              <a:path w="9236" h="9222" fill="none" extrusionOk="0">
                <a:moveTo>
                  <a:pt x="9236" y="4611"/>
                </a:moveTo>
                <a:lnTo>
                  <a:pt x="9236" y="4611"/>
                </a:lnTo>
                <a:lnTo>
                  <a:pt x="9222" y="4838"/>
                </a:lnTo>
                <a:lnTo>
                  <a:pt x="9207" y="5080"/>
                </a:lnTo>
                <a:lnTo>
                  <a:pt x="9179" y="5308"/>
                </a:lnTo>
                <a:lnTo>
                  <a:pt x="9136" y="5536"/>
                </a:lnTo>
                <a:lnTo>
                  <a:pt x="9079" y="5763"/>
                </a:lnTo>
                <a:lnTo>
                  <a:pt x="9022" y="5977"/>
                </a:lnTo>
                <a:lnTo>
                  <a:pt x="8951" y="6190"/>
                </a:lnTo>
                <a:lnTo>
                  <a:pt x="8866" y="6404"/>
                </a:lnTo>
                <a:lnTo>
                  <a:pt x="8780" y="6603"/>
                </a:lnTo>
                <a:lnTo>
                  <a:pt x="8667" y="6802"/>
                </a:lnTo>
                <a:lnTo>
                  <a:pt x="8567" y="7001"/>
                </a:lnTo>
                <a:lnTo>
                  <a:pt x="8439" y="7186"/>
                </a:lnTo>
                <a:lnTo>
                  <a:pt x="8311" y="7371"/>
                </a:lnTo>
                <a:lnTo>
                  <a:pt x="8183" y="7542"/>
                </a:lnTo>
                <a:lnTo>
                  <a:pt x="8026" y="7713"/>
                </a:lnTo>
                <a:lnTo>
                  <a:pt x="7884" y="7869"/>
                </a:lnTo>
                <a:lnTo>
                  <a:pt x="7713" y="8026"/>
                </a:lnTo>
                <a:lnTo>
                  <a:pt x="7557" y="8168"/>
                </a:lnTo>
                <a:lnTo>
                  <a:pt x="7372" y="8310"/>
                </a:lnTo>
                <a:lnTo>
                  <a:pt x="7201" y="8439"/>
                </a:lnTo>
                <a:lnTo>
                  <a:pt x="7002" y="8552"/>
                </a:lnTo>
                <a:lnTo>
                  <a:pt x="6817" y="8666"/>
                </a:lnTo>
                <a:lnTo>
                  <a:pt x="6618" y="8766"/>
                </a:lnTo>
                <a:lnTo>
                  <a:pt x="6418" y="8865"/>
                </a:lnTo>
                <a:lnTo>
                  <a:pt x="6205" y="8937"/>
                </a:lnTo>
                <a:lnTo>
                  <a:pt x="5991" y="9008"/>
                </a:lnTo>
                <a:lnTo>
                  <a:pt x="5764" y="9079"/>
                </a:lnTo>
                <a:lnTo>
                  <a:pt x="5550" y="9122"/>
                </a:lnTo>
                <a:lnTo>
                  <a:pt x="5323" y="9164"/>
                </a:lnTo>
                <a:lnTo>
                  <a:pt x="5095" y="9193"/>
                </a:lnTo>
                <a:lnTo>
                  <a:pt x="4853" y="9221"/>
                </a:lnTo>
                <a:lnTo>
                  <a:pt x="4611" y="9221"/>
                </a:lnTo>
                <a:lnTo>
                  <a:pt x="4611" y="9221"/>
                </a:lnTo>
                <a:lnTo>
                  <a:pt x="4383" y="9221"/>
                </a:lnTo>
                <a:lnTo>
                  <a:pt x="4142" y="9193"/>
                </a:lnTo>
                <a:lnTo>
                  <a:pt x="3914" y="9164"/>
                </a:lnTo>
                <a:lnTo>
                  <a:pt x="3686" y="9122"/>
                </a:lnTo>
                <a:lnTo>
                  <a:pt x="3459" y="9079"/>
                </a:lnTo>
                <a:lnTo>
                  <a:pt x="3245" y="9008"/>
                </a:lnTo>
                <a:lnTo>
                  <a:pt x="3032" y="8937"/>
                </a:lnTo>
                <a:lnTo>
                  <a:pt x="2818" y="8865"/>
                </a:lnTo>
                <a:lnTo>
                  <a:pt x="2619" y="8766"/>
                </a:lnTo>
                <a:lnTo>
                  <a:pt x="2420" y="8666"/>
                </a:lnTo>
                <a:lnTo>
                  <a:pt x="2221" y="8552"/>
                </a:lnTo>
                <a:lnTo>
                  <a:pt x="2036" y="8439"/>
                </a:lnTo>
                <a:lnTo>
                  <a:pt x="1851" y="8310"/>
                </a:lnTo>
                <a:lnTo>
                  <a:pt x="1680" y="8168"/>
                </a:lnTo>
                <a:lnTo>
                  <a:pt x="1509" y="8026"/>
                </a:lnTo>
                <a:lnTo>
                  <a:pt x="1352" y="7869"/>
                </a:lnTo>
                <a:lnTo>
                  <a:pt x="1196" y="7713"/>
                </a:lnTo>
                <a:lnTo>
                  <a:pt x="1054" y="7542"/>
                </a:lnTo>
                <a:lnTo>
                  <a:pt x="926" y="7371"/>
                </a:lnTo>
                <a:lnTo>
                  <a:pt x="783" y="7186"/>
                </a:lnTo>
                <a:lnTo>
                  <a:pt x="669" y="7001"/>
                </a:lnTo>
                <a:lnTo>
                  <a:pt x="556" y="6802"/>
                </a:lnTo>
                <a:lnTo>
                  <a:pt x="456" y="6603"/>
                </a:lnTo>
                <a:lnTo>
                  <a:pt x="371" y="6404"/>
                </a:lnTo>
                <a:lnTo>
                  <a:pt x="285" y="6190"/>
                </a:lnTo>
                <a:lnTo>
                  <a:pt x="214" y="5977"/>
                </a:lnTo>
                <a:lnTo>
                  <a:pt x="143" y="5763"/>
                </a:lnTo>
                <a:lnTo>
                  <a:pt x="100" y="5536"/>
                </a:lnTo>
                <a:lnTo>
                  <a:pt x="58" y="5308"/>
                </a:lnTo>
                <a:lnTo>
                  <a:pt x="29" y="5080"/>
                </a:lnTo>
                <a:lnTo>
                  <a:pt x="15" y="4838"/>
                </a:lnTo>
                <a:lnTo>
                  <a:pt x="1" y="4611"/>
                </a:lnTo>
                <a:lnTo>
                  <a:pt x="1" y="4611"/>
                </a:lnTo>
                <a:lnTo>
                  <a:pt x="15" y="4369"/>
                </a:lnTo>
                <a:lnTo>
                  <a:pt x="29" y="4141"/>
                </a:lnTo>
                <a:lnTo>
                  <a:pt x="58" y="3899"/>
                </a:lnTo>
                <a:lnTo>
                  <a:pt x="100" y="3671"/>
                </a:lnTo>
                <a:lnTo>
                  <a:pt x="143" y="3458"/>
                </a:lnTo>
                <a:lnTo>
                  <a:pt x="214" y="3230"/>
                </a:lnTo>
                <a:lnTo>
                  <a:pt x="285" y="3017"/>
                </a:lnTo>
                <a:lnTo>
                  <a:pt x="371" y="2818"/>
                </a:lnTo>
                <a:lnTo>
                  <a:pt x="456" y="2604"/>
                </a:lnTo>
                <a:lnTo>
                  <a:pt x="556" y="2405"/>
                </a:lnTo>
                <a:lnTo>
                  <a:pt x="669" y="2220"/>
                </a:lnTo>
                <a:lnTo>
                  <a:pt x="783" y="2035"/>
                </a:lnTo>
                <a:lnTo>
                  <a:pt x="926" y="1850"/>
                </a:lnTo>
                <a:lnTo>
                  <a:pt x="1054" y="1679"/>
                </a:lnTo>
                <a:lnTo>
                  <a:pt x="1196" y="1509"/>
                </a:lnTo>
                <a:lnTo>
                  <a:pt x="1352" y="1352"/>
                </a:lnTo>
                <a:lnTo>
                  <a:pt x="1509" y="1195"/>
                </a:lnTo>
                <a:lnTo>
                  <a:pt x="1680" y="1053"/>
                </a:lnTo>
                <a:lnTo>
                  <a:pt x="1851" y="911"/>
                </a:lnTo>
                <a:lnTo>
                  <a:pt x="2036" y="783"/>
                </a:lnTo>
                <a:lnTo>
                  <a:pt x="2221" y="669"/>
                </a:lnTo>
                <a:lnTo>
                  <a:pt x="2420" y="555"/>
                </a:lnTo>
                <a:lnTo>
                  <a:pt x="2619" y="456"/>
                </a:lnTo>
                <a:lnTo>
                  <a:pt x="2818" y="356"/>
                </a:lnTo>
                <a:lnTo>
                  <a:pt x="3032" y="271"/>
                </a:lnTo>
                <a:lnTo>
                  <a:pt x="3245" y="199"/>
                </a:lnTo>
                <a:lnTo>
                  <a:pt x="3459" y="142"/>
                </a:lnTo>
                <a:lnTo>
                  <a:pt x="3686" y="86"/>
                </a:lnTo>
                <a:lnTo>
                  <a:pt x="3914" y="43"/>
                </a:lnTo>
                <a:lnTo>
                  <a:pt x="4142" y="14"/>
                </a:lnTo>
                <a:lnTo>
                  <a:pt x="4383" y="0"/>
                </a:lnTo>
                <a:lnTo>
                  <a:pt x="4611" y="0"/>
                </a:lnTo>
                <a:lnTo>
                  <a:pt x="4611" y="0"/>
                </a:lnTo>
                <a:lnTo>
                  <a:pt x="4853" y="0"/>
                </a:lnTo>
                <a:lnTo>
                  <a:pt x="5095" y="14"/>
                </a:lnTo>
                <a:lnTo>
                  <a:pt x="5323" y="43"/>
                </a:lnTo>
                <a:lnTo>
                  <a:pt x="5550" y="86"/>
                </a:lnTo>
                <a:lnTo>
                  <a:pt x="5764" y="142"/>
                </a:lnTo>
                <a:lnTo>
                  <a:pt x="5991" y="199"/>
                </a:lnTo>
                <a:lnTo>
                  <a:pt x="6205" y="271"/>
                </a:lnTo>
                <a:lnTo>
                  <a:pt x="6418" y="356"/>
                </a:lnTo>
                <a:lnTo>
                  <a:pt x="6618" y="456"/>
                </a:lnTo>
                <a:lnTo>
                  <a:pt x="6817" y="555"/>
                </a:lnTo>
                <a:lnTo>
                  <a:pt x="7002" y="669"/>
                </a:lnTo>
                <a:lnTo>
                  <a:pt x="7201" y="783"/>
                </a:lnTo>
                <a:lnTo>
                  <a:pt x="7372" y="911"/>
                </a:lnTo>
                <a:lnTo>
                  <a:pt x="7557" y="1053"/>
                </a:lnTo>
                <a:lnTo>
                  <a:pt x="7713" y="1195"/>
                </a:lnTo>
                <a:lnTo>
                  <a:pt x="7884" y="1352"/>
                </a:lnTo>
                <a:lnTo>
                  <a:pt x="8026" y="1509"/>
                </a:lnTo>
                <a:lnTo>
                  <a:pt x="8183" y="1679"/>
                </a:lnTo>
                <a:lnTo>
                  <a:pt x="8311" y="1850"/>
                </a:lnTo>
                <a:lnTo>
                  <a:pt x="8439" y="2035"/>
                </a:lnTo>
                <a:lnTo>
                  <a:pt x="8567" y="2220"/>
                </a:lnTo>
                <a:lnTo>
                  <a:pt x="8667" y="2405"/>
                </a:lnTo>
                <a:lnTo>
                  <a:pt x="8780" y="2604"/>
                </a:lnTo>
                <a:lnTo>
                  <a:pt x="8866" y="2818"/>
                </a:lnTo>
                <a:lnTo>
                  <a:pt x="8951" y="3017"/>
                </a:lnTo>
                <a:lnTo>
                  <a:pt x="9022" y="3230"/>
                </a:lnTo>
                <a:lnTo>
                  <a:pt x="9079" y="3458"/>
                </a:lnTo>
                <a:lnTo>
                  <a:pt x="9136" y="3671"/>
                </a:lnTo>
                <a:lnTo>
                  <a:pt x="9179" y="3899"/>
                </a:lnTo>
                <a:lnTo>
                  <a:pt x="9207" y="4141"/>
                </a:lnTo>
                <a:lnTo>
                  <a:pt x="9222" y="4369"/>
                </a:lnTo>
                <a:lnTo>
                  <a:pt x="9236" y="461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18"/>
          <p:cNvSpPr/>
          <p:nvPr/>
        </p:nvSpPr>
        <p:spPr>
          <a:xfrm>
            <a:off x="1796338" y="3501400"/>
            <a:ext cx="164750" cy="142325"/>
          </a:xfrm>
          <a:custGeom>
            <a:avLst/>
            <a:gdLst/>
            <a:ahLst/>
            <a:cxnLst/>
            <a:rect l="l" t="t" r="r" b="b"/>
            <a:pathLst>
              <a:path w="6590" h="5693" fill="none" extrusionOk="0">
                <a:moveTo>
                  <a:pt x="4611" y="0"/>
                </a:moveTo>
                <a:lnTo>
                  <a:pt x="4611" y="0"/>
                </a:lnTo>
                <a:lnTo>
                  <a:pt x="4383" y="0"/>
                </a:lnTo>
                <a:lnTo>
                  <a:pt x="4142" y="14"/>
                </a:lnTo>
                <a:lnTo>
                  <a:pt x="3914" y="43"/>
                </a:lnTo>
                <a:lnTo>
                  <a:pt x="3686" y="86"/>
                </a:lnTo>
                <a:lnTo>
                  <a:pt x="3459" y="142"/>
                </a:lnTo>
                <a:lnTo>
                  <a:pt x="3245" y="199"/>
                </a:lnTo>
                <a:lnTo>
                  <a:pt x="3032" y="271"/>
                </a:lnTo>
                <a:lnTo>
                  <a:pt x="2818" y="356"/>
                </a:lnTo>
                <a:lnTo>
                  <a:pt x="2619" y="456"/>
                </a:lnTo>
                <a:lnTo>
                  <a:pt x="2420" y="555"/>
                </a:lnTo>
                <a:lnTo>
                  <a:pt x="2221" y="669"/>
                </a:lnTo>
                <a:lnTo>
                  <a:pt x="2036" y="783"/>
                </a:lnTo>
                <a:lnTo>
                  <a:pt x="1851" y="911"/>
                </a:lnTo>
                <a:lnTo>
                  <a:pt x="1680" y="1053"/>
                </a:lnTo>
                <a:lnTo>
                  <a:pt x="1509" y="1195"/>
                </a:lnTo>
                <a:lnTo>
                  <a:pt x="1352" y="1352"/>
                </a:lnTo>
                <a:lnTo>
                  <a:pt x="1196" y="1509"/>
                </a:lnTo>
                <a:lnTo>
                  <a:pt x="1054" y="1679"/>
                </a:lnTo>
                <a:lnTo>
                  <a:pt x="926" y="1850"/>
                </a:lnTo>
                <a:lnTo>
                  <a:pt x="783" y="2035"/>
                </a:lnTo>
                <a:lnTo>
                  <a:pt x="669" y="2220"/>
                </a:lnTo>
                <a:lnTo>
                  <a:pt x="556" y="2405"/>
                </a:lnTo>
                <a:lnTo>
                  <a:pt x="456" y="2604"/>
                </a:lnTo>
                <a:lnTo>
                  <a:pt x="371" y="2818"/>
                </a:lnTo>
                <a:lnTo>
                  <a:pt x="285" y="3017"/>
                </a:lnTo>
                <a:lnTo>
                  <a:pt x="214" y="3230"/>
                </a:lnTo>
                <a:lnTo>
                  <a:pt x="143" y="3458"/>
                </a:lnTo>
                <a:lnTo>
                  <a:pt x="100" y="3671"/>
                </a:lnTo>
                <a:lnTo>
                  <a:pt x="58" y="3899"/>
                </a:lnTo>
                <a:lnTo>
                  <a:pt x="29" y="4141"/>
                </a:lnTo>
                <a:lnTo>
                  <a:pt x="15" y="4369"/>
                </a:lnTo>
                <a:lnTo>
                  <a:pt x="1" y="4611"/>
                </a:lnTo>
                <a:lnTo>
                  <a:pt x="1" y="4611"/>
                </a:lnTo>
                <a:lnTo>
                  <a:pt x="15" y="4881"/>
                </a:lnTo>
                <a:lnTo>
                  <a:pt x="29" y="5151"/>
                </a:lnTo>
                <a:lnTo>
                  <a:pt x="72" y="5422"/>
                </a:lnTo>
                <a:lnTo>
                  <a:pt x="129" y="5692"/>
                </a:lnTo>
                <a:lnTo>
                  <a:pt x="129" y="5692"/>
                </a:lnTo>
                <a:lnTo>
                  <a:pt x="413" y="5649"/>
                </a:lnTo>
                <a:lnTo>
                  <a:pt x="684" y="5607"/>
                </a:lnTo>
                <a:lnTo>
                  <a:pt x="968" y="5550"/>
                </a:lnTo>
                <a:lnTo>
                  <a:pt x="1239" y="5479"/>
                </a:lnTo>
                <a:lnTo>
                  <a:pt x="1509" y="5393"/>
                </a:lnTo>
                <a:lnTo>
                  <a:pt x="1765" y="5308"/>
                </a:lnTo>
                <a:lnTo>
                  <a:pt x="2021" y="5208"/>
                </a:lnTo>
                <a:lnTo>
                  <a:pt x="2277" y="5109"/>
                </a:lnTo>
                <a:lnTo>
                  <a:pt x="2534" y="4995"/>
                </a:lnTo>
                <a:lnTo>
                  <a:pt x="2775" y="4881"/>
                </a:lnTo>
                <a:lnTo>
                  <a:pt x="3017" y="4739"/>
                </a:lnTo>
                <a:lnTo>
                  <a:pt x="3259" y="4611"/>
                </a:lnTo>
                <a:lnTo>
                  <a:pt x="3487" y="4468"/>
                </a:lnTo>
                <a:lnTo>
                  <a:pt x="3700" y="4312"/>
                </a:lnTo>
                <a:lnTo>
                  <a:pt x="3928" y="4141"/>
                </a:lnTo>
                <a:lnTo>
                  <a:pt x="4142" y="3985"/>
                </a:lnTo>
                <a:lnTo>
                  <a:pt x="4341" y="3800"/>
                </a:lnTo>
                <a:lnTo>
                  <a:pt x="4540" y="3615"/>
                </a:lnTo>
                <a:lnTo>
                  <a:pt x="4739" y="3430"/>
                </a:lnTo>
                <a:lnTo>
                  <a:pt x="4924" y="3230"/>
                </a:lnTo>
                <a:lnTo>
                  <a:pt x="5109" y="3031"/>
                </a:lnTo>
                <a:lnTo>
                  <a:pt x="5280" y="2818"/>
                </a:lnTo>
                <a:lnTo>
                  <a:pt x="5451" y="2604"/>
                </a:lnTo>
                <a:lnTo>
                  <a:pt x="5607" y="2391"/>
                </a:lnTo>
                <a:lnTo>
                  <a:pt x="5750" y="2163"/>
                </a:lnTo>
                <a:lnTo>
                  <a:pt x="5906" y="1935"/>
                </a:lnTo>
                <a:lnTo>
                  <a:pt x="6034" y="1694"/>
                </a:lnTo>
                <a:lnTo>
                  <a:pt x="6162" y="1452"/>
                </a:lnTo>
                <a:lnTo>
                  <a:pt x="6276" y="1210"/>
                </a:lnTo>
                <a:lnTo>
                  <a:pt x="6390" y="954"/>
                </a:lnTo>
                <a:lnTo>
                  <a:pt x="6489" y="697"/>
                </a:lnTo>
                <a:lnTo>
                  <a:pt x="6589" y="427"/>
                </a:lnTo>
                <a:lnTo>
                  <a:pt x="6589" y="427"/>
                </a:lnTo>
                <a:lnTo>
                  <a:pt x="6361" y="327"/>
                </a:lnTo>
                <a:lnTo>
                  <a:pt x="6120" y="242"/>
                </a:lnTo>
                <a:lnTo>
                  <a:pt x="5892" y="171"/>
                </a:lnTo>
                <a:lnTo>
                  <a:pt x="5636" y="114"/>
                </a:lnTo>
                <a:lnTo>
                  <a:pt x="5394" y="57"/>
                </a:lnTo>
                <a:lnTo>
                  <a:pt x="5138" y="29"/>
                </a:lnTo>
                <a:lnTo>
                  <a:pt x="4882" y="0"/>
                </a:lnTo>
                <a:lnTo>
                  <a:pt x="461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8" name="Google Shape;418;p18"/>
          <p:cNvGrpSpPr/>
          <p:nvPr/>
        </p:nvGrpSpPr>
        <p:grpSpPr>
          <a:xfrm>
            <a:off x="540855" y="903725"/>
            <a:ext cx="7776665" cy="650100"/>
            <a:chOff x="3961063" y="1231575"/>
            <a:chExt cx="4725887" cy="650100"/>
          </a:xfrm>
        </p:grpSpPr>
        <p:sp>
          <p:nvSpPr>
            <p:cNvPr id="419" name="Google Shape;419;p18"/>
            <p:cNvSpPr/>
            <p:nvPr/>
          </p:nvSpPr>
          <p:spPr>
            <a:xfrm>
              <a:off x="5010150" y="1231575"/>
              <a:ext cx="3676800" cy="650100"/>
            </a:xfrm>
            <a:prstGeom prst="roundRect">
              <a:avLst>
                <a:gd name="adj" fmla="val 50000"/>
              </a:avLst>
            </a:prstGeom>
            <a:solidFill>
              <a:srgbClr val="E99B27">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18"/>
            <p:cNvSpPr/>
            <p:nvPr/>
          </p:nvSpPr>
          <p:spPr>
            <a:xfrm>
              <a:off x="3961063" y="1324425"/>
              <a:ext cx="4175550" cy="464400"/>
            </a:xfrm>
            <a:prstGeom prst="roundRect">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t>K-NN is a supervised learning algorithm used for classification and regression.</a:t>
              </a:r>
              <a:endParaRPr dirty="0"/>
            </a:p>
          </p:txBody>
        </p:sp>
      </p:grpSp>
      <p:grpSp>
        <p:nvGrpSpPr>
          <p:cNvPr id="421" name="Google Shape;421;p18"/>
          <p:cNvGrpSpPr/>
          <p:nvPr/>
        </p:nvGrpSpPr>
        <p:grpSpPr>
          <a:xfrm>
            <a:off x="4122280" y="1390725"/>
            <a:ext cx="4412143" cy="331813"/>
            <a:chOff x="4122280" y="1390725"/>
            <a:chExt cx="4412143" cy="331813"/>
          </a:xfrm>
        </p:grpSpPr>
        <p:sp>
          <p:nvSpPr>
            <p:cNvPr id="422" name="Google Shape;422;p18"/>
            <p:cNvSpPr txBox="1"/>
            <p:nvPr/>
          </p:nvSpPr>
          <p:spPr>
            <a:xfrm>
              <a:off x="6553223" y="1390738"/>
              <a:ext cx="1981200" cy="331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dirty="0">
                <a:latin typeface="Roboto"/>
                <a:ea typeface="Roboto"/>
                <a:cs typeface="Roboto"/>
                <a:sym typeface="Roboto"/>
              </a:endParaRPr>
            </a:p>
          </p:txBody>
        </p:sp>
        <p:sp>
          <p:nvSpPr>
            <p:cNvPr id="423" name="Google Shape;423;p18"/>
            <p:cNvSpPr txBox="1"/>
            <p:nvPr/>
          </p:nvSpPr>
          <p:spPr>
            <a:xfrm>
              <a:off x="4122280" y="1390725"/>
              <a:ext cx="1782300" cy="33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800" b="1" dirty="0">
                <a:solidFill>
                  <a:schemeClr val="lt1"/>
                </a:solidFill>
                <a:latin typeface="Fira Sans Extra Condensed"/>
                <a:ea typeface="Fira Sans Extra Condensed"/>
                <a:cs typeface="Fira Sans Extra Condensed"/>
                <a:sym typeface="Fira Sans Extra Condensed"/>
              </a:endParaRPr>
            </a:p>
          </p:txBody>
        </p:sp>
      </p:grpSp>
      <p:grpSp>
        <p:nvGrpSpPr>
          <p:cNvPr id="426" name="Google Shape;426;p18"/>
          <p:cNvGrpSpPr/>
          <p:nvPr/>
        </p:nvGrpSpPr>
        <p:grpSpPr>
          <a:xfrm>
            <a:off x="653717" y="2912824"/>
            <a:ext cx="7663798" cy="650100"/>
            <a:chOff x="3961063" y="3237875"/>
            <a:chExt cx="4725887" cy="650100"/>
          </a:xfrm>
        </p:grpSpPr>
        <p:sp>
          <p:nvSpPr>
            <p:cNvPr id="427" name="Google Shape;427;p18"/>
            <p:cNvSpPr/>
            <p:nvPr/>
          </p:nvSpPr>
          <p:spPr>
            <a:xfrm>
              <a:off x="5010150" y="3237875"/>
              <a:ext cx="3676800" cy="650100"/>
            </a:xfrm>
            <a:prstGeom prst="roundRect">
              <a:avLst>
                <a:gd name="adj" fmla="val 50000"/>
              </a:avLst>
            </a:prstGeom>
            <a:solidFill>
              <a:srgbClr val="8027EA">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18"/>
            <p:cNvSpPr/>
            <p:nvPr/>
          </p:nvSpPr>
          <p:spPr>
            <a:xfrm>
              <a:off x="3961063" y="3330725"/>
              <a:ext cx="3766236" cy="464400"/>
            </a:xfrm>
            <a:prstGeom prst="roundRect">
              <a:avLst>
                <a:gd name="adj" fmla="val 50000"/>
              </a:avLst>
            </a:prstGeom>
            <a:solidFill>
              <a:schemeClr val="accent1">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t>It requires efficient distance calculations for accurate predictions.</a:t>
              </a:r>
              <a:endParaRPr dirty="0"/>
            </a:p>
          </p:txBody>
        </p:sp>
      </p:grpSp>
      <p:grpSp>
        <p:nvGrpSpPr>
          <p:cNvPr id="429" name="Google Shape;429;p18"/>
          <p:cNvGrpSpPr/>
          <p:nvPr/>
        </p:nvGrpSpPr>
        <p:grpSpPr>
          <a:xfrm>
            <a:off x="4122280" y="3397024"/>
            <a:ext cx="4412143" cy="331802"/>
            <a:chOff x="4122280" y="3397024"/>
            <a:chExt cx="4412143" cy="331802"/>
          </a:xfrm>
        </p:grpSpPr>
        <p:sp>
          <p:nvSpPr>
            <p:cNvPr id="430" name="Google Shape;430;p18"/>
            <p:cNvSpPr txBox="1"/>
            <p:nvPr/>
          </p:nvSpPr>
          <p:spPr>
            <a:xfrm>
              <a:off x="6553223" y="3397024"/>
              <a:ext cx="1981200" cy="331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lang="en-US" dirty="0">
                <a:latin typeface="Roboto"/>
                <a:ea typeface="Roboto"/>
                <a:cs typeface="Roboto"/>
                <a:sym typeface="Roboto"/>
              </a:endParaRPr>
            </a:p>
          </p:txBody>
        </p:sp>
        <p:sp>
          <p:nvSpPr>
            <p:cNvPr id="431" name="Google Shape;431;p18"/>
            <p:cNvSpPr txBox="1"/>
            <p:nvPr/>
          </p:nvSpPr>
          <p:spPr>
            <a:xfrm>
              <a:off x="4122280" y="3397025"/>
              <a:ext cx="1782300" cy="33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800" b="1" dirty="0">
                <a:solidFill>
                  <a:schemeClr val="lt1"/>
                </a:solidFill>
                <a:latin typeface="Fira Sans Extra Condensed"/>
                <a:ea typeface="Fira Sans Extra Condensed"/>
                <a:cs typeface="Fira Sans Extra Condensed"/>
                <a:sym typeface="Fira Sans Extra Condensed"/>
              </a:endParaRPr>
            </a:p>
          </p:txBody>
        </p:sp>
      </p:grpSp>
      <p:grpSp>
        <p:nvGrpSpPr>
          <p:cNvPr id="432" name="Google Shape;432;p18"/>
          <p:cNvGrpSpPr/>
          <p:nvPr/>
        </p:nvGrpSpPr>
        <p:grpSpPr>
          <a:xfrm>
            <a:off x="609576" y="1867419"/>
            <a:ext cx="7707941" cy="650100"/>
            <a:chOff x="3961063" y="2234725"/>
            <a:chExt cx="4725887" cy="650100"/>
          </a:xfrm>
        </p:grpSpPr>
        <p:sp>
          <p:nvSpPr>
            <p:cNvPr id="433" name="Google Shape;433;p18"/>
            <p:cNvSpPr/>
            <p:nvPr/>
          </p:nvSpPr>
          <p:spPr>
            <a:xfrm>
              <a:off x="5010150" y="2234725"/>
              <a:ext cx="3676800" cy="650100"/>
            </a:xfrm>
            <a:prstGeom prst="roundRect">
              <a:avLst>
                <a:gd name="adj" fmla="val 50000"/>
              </a:avLst>
            </a:prstGeom>
            <a:solidFill>
              <a:srgbClr val="EA4827">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18"/>
            <p:cNvSpPr/>
            <p:nvPr/>
          </p:nvSpPr>
          <p:spPr>
            <a:xfrm>
              <a:off x="3961063" y="2327575"/>
              <a:ext cx="4305413" cy="464400"/>
            </a:xfrm>
            <a:prstGeom prst="roundRect">
              <a:avLst>
                <a:gd name="adj" fmla="val 5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t>It finds the 'K' closest data points to classify new instances based on majority voting.</a:t>
              </a:r>
              <a:endParaRPr dirty="0"/>
            </a:p>
          </p:txBody>
        </p:sp>
      </p:grpSp>
      <p:grpSp>
        <p:nvGrpSpPr>
          <p:cNvPr id="435" name="Google Shape;435;p18"/>
          <p:cNvGrpSpPr/>
          <p:nvPr/>
        </p:nvGrpSpPr>
        <p:grpSpPr>
          <a:xfrm>
            <a:off x="4134997" y="2393875"/>
            <a:ext cx="4399426" cy="331805"/>
            <a:chOff x="4134997" y="2393875"/>
            <a:chExt cx="4399426" cy="331805"/>
          </a:xfrm>
        </p:grpSpPr>
        <p:sp>
          <p:nvSpPr>
            <p:cNvPr id="436" name="Google Shape;436;p18"/>
            <p:cNvSpPr txBox="1"/>
            <p:nvPr/>
          </p:nvSpPr>
          <p:spPr>
            <a:xfrm>
              <a:off x="6553223" y="2393881"/>
              <a:ext cx="1981200" cy="331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dirty="0">
                <a:latin typeface="Roboto"/>
                <a:ea typeface="Roboto"/>
                <a:cs typeface="Roboto"/>
                <a:sym typeface="Roboto"/>
              </a:endParaRPr>
            </a:p>
          </p:txBody>
        </p:sp>
        <p:sp>
          <p:nvSpPr>
            <p:cNvPr id="437" name="Google Shape;437;p18"/>
            <p:cNvSpPr txBox="1"/>
            <p:nvPr/>
          </p:nvSpPr>
          <p:spPr>
            <a:xfrm>
              <a:off x="4134997" y="2393875"/>
              <a:ext cx="1782300" cy="33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800" b="1" dirty="0">
                <a:solidFill>
                  <a:schemeClr val="lt1"/>
                </a:solidFill>
                <a:latin typeface="Fira Sans Extra Condensed"/>
                <a:ea typeface="Fira Sans Extra Condensed"/>
                <a:cs typeface="Fira Sans Extra Condensed"/>
                <a:sym typeface="Fira Sans Extra Condensed"/>
              </a:endParaRPr>
            </a:p>
          </p:txBody>
        </p:sp>
      </p:grpSp>
      <p:grpSp>
        <p:nvGrpSpPr>
          <p:cNvPr id="442" name="Google Shape;442;p18"/>
          <p:cNvGrpSpPr/>
          <p:nvPr/>
        </p:nvGrpSpPr>
        <p:grpSpPr>
          <a:xfrm>
            <a:off x="4175030" y="4550699"/>
            <a:ext cx="4412143" cy="331809"/>
            <a:chOff x="4122280" y="4400167"/>
            <a:chExt cx="4412143" cy="331809"/>
          </a:xfrm>
        </p:grpSpPr>
        <p:sp>
          <p:nvSpPr>
            <p:cNvPr id="443" name="Google Shape;443;p18"/>
            <p:cNvSpPr txBox="1"/>
            <p:nvPr/>
          </p:nvSpPr>
          <p:spPr>
            <a:xfrm>
              <a:off x="6553223" y="4400167"/>
              <a:ext cx="1981200" cy="331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dirty="0">
                <a:latin typeface="Roboto"/>
                <a:ea typeface="Roboto"/>
                <a:cs typeface="Roboto"/>
                <a:sym typeface="Roboto"/>
              </a:endParaRPr>
            </a:p>
          </p:txBody>
        </p:sp>
        <p:sp>
          <p:nvSpPr>
            <p:cNvPr id="444" name="Google Shape;444;p18"/>
            <p:cNvSpPr txBox="1"/>
            <p:nvPr/>
          </p:nvSpPr>
          <p:spPr>
            <a:xfrm>
              <a:off x="4122280" y="4400175"/>
              <a:ext cx="1782300" cy="33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lt1"/>
                  </a:solidFill>
                  <a:latin typeface="Fira Sans Extra Condensed"/>
                  <a:ea typeface="Fira Sans Extra Condensed"/>
                  <a:cs typeface="Fira Sans Extra Condensed"/>
                  <a:sym typeface="Fira Sans Extra Condensed"/>
                </a:rPr>
                <a:t>Social networks</a:t>
              </a:r>
              <a:endParaRPr sz="1800" b="1" dirty="0">
                <a:solidFill>
                  <a:schemeClr val="lt1"/>
                </a:solidFill>
                <a:latin typeface="Fira Sans Extra Condensed"/>
                <a:ea typeface="Fira Sans Extra Condensed"/>
                <a:cs typeface="Fira Sans Extra Condensed"/>
                <a:sym typeface="Fira Sans Extra Condensed"/>
              </a:endParaRPr>
            </a:p>
          </p:txBody>
        </p:sp>
      </p:grpSp>
      <p:sp>
        <p:nvSpPr>
          <p:cNvPr id="4" name="TextBox 3">
            <a:extLst>
              <a:ext uri="{FF2B5EF4-FFF2-40B4-BE49-F238E27FC236}">
                <a16:creationId xmlns:a16="http://schemas.microsoft.com/office/drawing/2014/main" id="{932FC0A9-C04D-756D-6179-86F29C2C6E5E}"/>
              </a:ext>
            </a:extLst>
          </p:cNvPr>
          <p:cNvSpPr txBox="1"/>
          <p:nvPr/>
        </p:nvSpPr>
        <p:spPr>
          <a:xfrm>
            <a:off x="3543300" y="1107831"/>
            <a:ext cx="184731" cy="307777"/>
          </a:xfrm>
          <a:prstGeom prst="rect">
            <a:avLst/>
          </a:prstGeom>
          <a:noFill/>
        </p:spPr>
        <p:txBody>
          <a:bodyPr wrap="none" rtlCol="0">
            <a:spAutoFit/>
          </a:bodyPr>
          <a:lstStyle/>
          <a:p>
            <a:endParaRPr lang="en-US"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DE2C8F-DF11-0513-0A7C-B6D2BB87232E}"/>
              </a:ext>
            </a:extLst>
          </p:cNvPr>
          <p:cNvSpPr>
            <a:spLocks noGrp="1"/>
          </p:cNvSpPr>
          <p:nvPr>
            <p:ph type="title"/>
          </p:nvPr>
        </p:nvSpPr>
        <p:spPr/>
        <p:txBody>
          <a:bodyPr>
            <a:normAutofit fontScale="90000"/>
          </a:bodyPr>
          <a:lstStyle/>
          <a:p>
            <a:r>
              <a:rPr lang="en-US" dirty="0"/>
              <a:t>Flow Chart</a:t>
            </a:r>
          </a:p>
        </p:txBody>
      </p:sp>
      <p:pic>
        <p:nvPicPr>
          <p:cNvPr id="3" name="Picture 2" descr="A diagram of a patient's heart disease&#10;&#10;Description automatically generated">
            <a:extLst>
              <a:ext uri="{FF2B5EF4-FFF2-40B4-BE49-F238E27FC236}">
                <a16:creationId xmlns:a16="http://schemas.microsoft.com/office/drawing/2014/main" id="{700C0EFA-B96D-DC4E-D8D7-5F532058E3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0" y="389162"/>
            <a:ext cx="4806462" cy="4546253"/>
          </a:xfrm>
          <a:prstGeom prst="rect">
            <a:avLst/>
          </a:prstGeom>
        </p:spPr>
      </p:pic>
      <p:sp>
        <p:nvSpPr>
          <p:cNvPr id="4" name="TextBox 3">
            <a:extLst>
              <a:ext uri="{FF2B5EF4-FFF2-40B4-BE49-F238E27FC236}">
                <a16:creationId xmlns:a16="http://schemas.microsoft.com/office/drawing/2014/main" id="{37B121DF-3460-58F0-E13F-3B878EAF476E}"/>
              </a:ext>
            </a:extLst>
          </p:cNvPr>
          <p:cNvSpPr txBox="1"/>
          <p:nvPr/>
        </p:nvSpPr>
        <p:spPr>
          <a:xfrm>
            <a:off x="609600" y="287867"/>
            <a:ext cx="1168400" cy="307777"/>
          </a:xfrm>
          <a:prstGeom prst="rect">
            <a:avLst/>
          </a:prstGeom>
          <a:noFill/>
        </p:spPr>
        <p:txBody>
          <a:bodyPr wrap="square" rtlCol="0">
            <a:spAutoFit/>
          </a:bodyPr>
          <a:lstStyle/>
          <a:p>
            <a:r>
              <a:rPr lang="en-US" dirty="0"/>
              <a:t>Flow Chart</a:t>
            </a:r>
          </a:p>
        </p:txBody>
      </p:sp>
    </p:spTree>
    <p:extLst>
      <p:ext uri="{BB962C8B-B14F-4D97-AF65-F5344CB8AC3E}">
        <p14:creationId xmlns:p14="http://schemas.microsoft.com/office/powerpoint/2010/main" val="161641199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DE2C8F-DF11-0513-0A7C-B6D2BB87232E}"/>
              </a:ext>
            </a:extLst>
          </p:cNvPr>
          <p:cNvSpPr>
            <a:spLocks noGrp="1"/>
          </p:cNvSpPr>
          <p:nvPr>
            <p:ph type="title"/>
          </p:nvPr>
        </p:nvSpPr>
        <p:spPr/>
        <p:txBody>
          <a:bodyPr>
            <a:normAutofit fontScale="90000"/>
          </a:bodyPr>
          <a:lstStyle/>
          <a:p>
            <a:r>
              <a:rPr lang="en-US" dirty="0"/>
              <a:t>Decision Tree Implementation</a:t>
            </a:r>
          </a:p>
        </p:txBody>
      </p:sp>
      <p:sp>
        <p:nvSpPr>
          <p:cNvPr id="13" name="Google Shape;440;p18">
            <a:extLst>
              <a:ext uri="{FF2B5EF4-FFF2-40B4-BE49-F238E27FC236}">
                <a16:creationId xmlns:a16="http://schemas.microsoft.com/office/drawing/2014/main" id="{F6D2E683-19AA-3AD6-BB98-AAB354D817E2}"/>
              </a:ext>
            </a:extLst>
          </p:cNvPr>
          <p:cNvSpPr/>
          <p:nvPr/>
        </p:nvSpPr>
        <p:spPr>
          <a:xfrm>
            <a:off x="135468" y="1227667"/>
            <a:ext cx="8365066" cy="3699933"/>
          </a:xfrm>
          <a:prstGeom prst="roundRect">
            <a:avLst>
              <a:gd name="adj" fmla="val 50000"/>
            </a:avLst>
          </a:prstGeom>
          <a:solidFill>
            <a:srgbClr val="2776EA">
              <a:alpha val="12549"/>
            </a:srgbClr>
          </a:solidFill>
          <a:ln>
            <a:noFill/>
          </a:ln>
        </p:spPr>
        <p:txBody>
          <a:bodyPr spcFirstLastPara="1" wrap="square" lIns="91425" tIns="91425" rIns="91425" bIns="91425" anchor="ctr" anchorCtr="0">
            <a:noAutofit/>
          </a:bodyPr>
          <a:lstStyle/>
          <a:p>
            <a:pPr lvl="0"/>
            <a:r>
              <a:rPr lang="en-US" dirty="0"/>
              <a:t>                                </a:t>
            </a:r>
            <a:endParaRPr dirty="0"/>
          </a:p>
        </p:txBody>
      </p:sp>
      <p:sp>
        <p:nvSpPr>
          <p:cNvPr id="16" name="TextBox 15">
            <a:extLst>
              <a:ext uri="{FF2B5EF4-FFF2-40B4-BE49-F238E27FC236}">
                <a16:creationId xmlns:a16="http://schemas.microsoft.com/office/drawing/2014/main" id="{C755590A-02F1-5F13-4FC5-0D8216990E77}"/>
              </a:ext>
            </a:extLst>
          </p:cNvPr>
          <p:cNvSpPr txBox="1"/>
          <p:nvPr/>
        </p:nvSpPr>
        <p:spPr>
          <a:xfrm>
            <a:off x="794513" y="1809249"/>
            <a:ext cx="7251340" cy="1720151"/>
          </a:xfrm>
          <a:prstGeom prst="rect">
            <a:avLst/>
          </a:prstGeom>
          <a:noFill/>
        </p:spPr>
        <p:txBody>
          <a:bodyPr wrap="square" anchor="ctr">
            <a:spAutoFit/>
          </a:bodyPr>
          <a:lstStyle/>
          <a:p>
            <a:pPr marL="0" marR="0">
              <a:spcBef>
                <a:spcPts val="0"/>
              </a:spcBef>
              <a:spcAft>
                <a:spcPts val="0"/>
              </a:spcAft>
            </a:pPr>
            <a:r>
              <a:rPr lang="en-US" sz="1800" kern="0" dirty="0">
                <a:effectLst/>
                <a:latin typeface="Times New Roman" panose="02020603050405020304" pitchFamily="18" charset="0"/>
                <a:ea typeface="Times New Roman" panose="02020603050405020304" pitchFamily="18" charset="0"/>
              </a:rPr>
              <a:t>The algorithm works by </a:t>
            </a:r>
            <a:r>
              <a:rPr lang="en-US" sz="1800" b="1" kern="0" dirty="0">
                <a:effectLst/>
                <a:latin typeface="Times New Roman" panose="02020603050405020304" pitchFamily="18" charset="0"/>
                <a:ea typeface="Times New Roman" panose="02020603050405020304" pitchFamily="18" charset="0"/>
              </a:rPr>
              <a:t>recursively splitting</a:t>
            </a:r>
            <a:r>
              <a:rPr lang="en-US" sz="1800" kern="0" dirty="0">
                <a:effectLst/>
                <a:latin typeface="Times New Roman" panose="02020603050405020304" pitchFamily="18" charset="0"/>
                <a:ea typeface="Times New Roman" panose="02020603050405020304" pitchFamily="18" charset="0"/>
              </a:rPr>
              <a:t> the dataset based on feature values that best separate the target classes</a:t>
            </a:r>
            <a:r>
              <a:rPr lang="en-US" sz="1600" kern="0" dirty="0">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using metrics such as:</a:t>
            </a:r>
          </a:p>
          <a:p>
            <a:pPr marL="0" marR="0">
              <a:spcBef>
                <a:spcPts val="0"/>
              </a:spcBef>
              <a:spcAft>
                <a:spcPts val="0"/>
              </a:spcAft>
            </a:pPr>
            <a:endParaRPr lang="en-US" sz="1800" dirty="0">
              <a:effectLst/>
              <a:latin typeface="Times New Roman" panose="02020603050405020304" pitchFamily="18" charset="0"/>
              <a:ea typeface="Times New Roman" panose="02020603050405020304" pitchFamily="18" charset="0"/>
            </a:endParaRPr>
          </a:p>
          <a:p>
            <a:pPr marL="342900" marR="0" lvl="0" indent="-342900">
              <a:spcBef>
                <a:spcPts val="0"/>
              </a:spcBef>
              <a:spcAft>
                <a:spcPts val="0"/>
              </a:spcAft>
              <a:buSzPts val="1000"/>
              <a:buFont typeface="Symbol" pitchFamily="2" charset="2"/>
              <a:buChar char=""/>
              <a:tabLst>
                <a:tab pos="457200" algn="l"/>
              </a:tabLst>
            </a:pPr>
            <a:r>
              <a:rPr lang="en-US" sz="1800" b="1" dirty="0">
                <a:effectLst/>
                <a:latin typeface="Times New Roman" panose="02020603050405020304" pitchFamily="18" charset="0"/>
                <a:ea typeface="Times New Roman" panose="02020603050405020304" pitchFamily="18" charset="0"/>
              </a:rPr>
              <a:t>Gini Impurity</a:t>
            </a:r>
            <a:endParaRPr lang="en-US" sz="1800" dirty="0">
              <a:effectLst/>
              <a:latin typeface="Times New Roman" panose="02020603050405020304" pitchFamily="18" charset="0"/>
              <a:ea typeface="Times New Roman" panose="02020603050405020304" pitchFamily="18" charset="0"/>
            </a:endParaRPr>
          </a:p>
          <a:p>
            <a:pPr marL="342900" marR="0" lvl="0" indent="-342900">
              <a:spcBef>
                <a:spcPts val="0"/>
              </a:spcBef>
              <a:spcAft>
                <a:spcPts val="0"/>
              </a:spcAft>
              <a:buSzPts val="1000"/>
              <a:buFont typeface="Symbol" pitchFamily="2" charset="2"/>
              <a:buChar char=""/>
              <a:tabLst>
                <a:tab pos="457200" algn="l"/>
              </a:tabLst>
            </a:pPr>
            <a:r>
              <a:rPr lang="en-US" sz="1800" b="1" dirty="0">
                <a:effectLst/>
                <a:latin typeface="Times New Roman" panose="02020603050405020304" pitchFamily="18" charset="0"/>
                <a:ea typeface="Times New Roman" panose="02020603050405020304" pitchFamily="18" charset="0"/>
              </a:rPr>
              <a:t>Information Gain (Entropy)</a:t>
            </a:r>
            <a:endParaRPr lang="en-US" sz="1800" dirty="0">
              <a:effectLst/>
              <a:latin typeface="Times New Roman" panose="02020603050405020304" pitchFamily="18" charset="0"/>
              <a:ea typeface="Times New Roman" panose="02020603050405020304" pitchFamily="18" charset="0"/>
            </a:endParaRPr>
          </a:p>
          <a:p>
            <a:pPr>
              <a:lnSpc>
                <a:spcPct val="150000"/>
              </a:lnSpc>
            </a:pPr>
            <a:endParaRPr lang="en-US" sz="1200" b="1" dirty="0"/>
          </a:p>
        </p:txBody>
      </p:sp>
    </p:spTree>
    <p:extLst>
      <p:ext uri="{BB962C8B-B14F-4D97-AF65-F5344CB8AC3E}">
        <p14:creationId xmlns:p14="http://schemas.microsoft.com/office/powerpoint/2010/main" val="279612766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DE2C8F-DF11-0513-0A7C-B6D2BB87232E}"/>
              </a:ext>
            </a:extLst>
          </p:cNvPr>
          <p:cNvSpPr>
            <a:spLocks noGrp="1"/>
          </p:cNvSpPr>
          <p:nvPr>
            <p:ph type="title"/>
          </p:nvPr>
        </p:nvSpPr>
        <p:spPr/>
        <p:txBody>
          <a:bodyPr>
            <a:normAutofit fontScale="90000"/>
          </a:bodyPr>
          <a:lstStyle/>
          <a:p>
            <a:r>
              <a:rPr lang="en-US" dirty="0"/>
              <a:t>Decision Tree Implementation</a:t>
            </a:r>
          </a:p>
        </p:txBody>
      </p:sp>
      <p:sp>
        <p:nvSpPr>
          <p:cNvPr id="13" name="Google Shape;440;p18">
            <a:extLst>
              <a:ext uri="{FF2B5EF4-FFF2-40B4-BE49-F238E27FC236}">
                <a16:creationId xmlns:a16="http://schemas.microsoft.com/office/drawing/2014/main" id="{F6D2E683-19AA-3AD6-BB98-AAB354D817E2}"/>
              </a:ext>
            </a:extLst>
          </p:cNvPr>
          <p:cNvSpPr/>
          <p:nvPr/>
        </p:nvSpPr>
        <p:spPr>
          <a:xfrm>
            <a:off x="152400" y="880533"/>
            <a:ext cx="8669866" cy="4047067"/>
          </a:xfrm>
          <a:prstGeom prst="roundRect">
            <a:avLst>
              <a:gd name="adj" fmla="val 50000"/>
            </a:avLst>
          </a:prstGeom>
          <a:solidFill>
            <a:srgbClr val="2776EA">
              <a:alpha val="12549"/>
            </a:srgbClr>
          </a:solidFill>
          <a:ln>
            <a:noFill/>
          </a:ln>
        </p:spPr>
        <p:txBody>
          <a:bodyPr spcFirstLastPara="1" wrap="square" lIns="91425" tIns="91425" rIns="91425" bIns="91425" anchor="ctr" anchorCtr="0">
            <a:noAutofit/>
          </a:bodyPr>
          <a:lstStyle/>
          <a:p>
            <a:pPr lvl="0"/>
            <a:r>
              <a:rPr lang="en-US" dirty="0"/>
              <a:t>                                </a:t>
            </a:r>
            <a:endParaRPr dirty="0"/>
          </a:p>
        </p:txBody>
      </p:sp>
      <p:sp>
        <p:nvSpPr>
          <p:cNvPr id="16" name="TextBox 15">
            <a:extLst>
              <a:ext uri="{FF2B5EF4-FFF2-40B4-BE49-F238E27FC236}">
                <a16:creationId xmlns:a16="http://schemas.microsoft.com/office/drawing/2014/main" id="{C755590A-02F1-5F13-4FC5-0D8216990E77}"/>
              </a:ext>
            </a:extLst>
          </p:cNvPr>
          <p:cNvSpPr txBox="1"/>
          <p:nvPr/>
        </p:nvSpPr>
        <p:spPr>
          <a:xfrm>
            <a:off x="794513" y="1244031"/>
            <a:ext cx="7251340" cy="2850589"/>
          </a:xfrm>
          <a:prstGeom prst="rect">
            <a:avLst/>
          </a:prstGeom>
          <a:noFill/>
        </p:spPr>
        <p:txBody>
          <a:bodyPr wrap="square" anchor="ctr">
            <a:spAutoFit/>
          </a:bodyPr>
          <a:lstStyle/>
          <a:p>
            <a:pPr marL="0" marR="0">
              <a:spcBef>
                <a:spcPts val="0"/>
              </a:spcBef>
              <a:spcAft>
                <a:spcPts val="0"/>
              </a:spcAft>
            </a:pPr>
            <a:r>
              <a:rPr lang="en-US" sz="1800" b="1" dirty="0">
                <a:solidFill>
                  <a:srgbClr val="000000"/>
                </a:solidFill>
                <a:effectLst/>
                <a:latin typeface="Times New Roman" panose="02020603050405020304" pitchFamily="18" charset="0"/>
                <a:ea typeface="Times New Roman" panose="02020603050405020304" pitchFamily="18" charset="0"/>
              </a:rPr>
              <a:t>Gini Impurity and Node Splits</a:t>
            </a:r>
          </a:p>
          <a:p>
            <a:pPr marL="0" marR="0">
              <a:spcBef>
                <a:spcPts val="0"/>
              </a:spcBef>
              <a:spcAft>
                <a:spcPts val="0"/>
              </a:spcAft>
            </a:pPr>
            <a:endParaRPr lang="en-US" sz="1800" dirty="0">
              <a:effectLst/>
              <a:latin typeface="Times New Roman" panose="02020603050405020304" pitchFamily="18" charset="0"/>
              <a:ea typeface="Times New Roman" panose="02020603050405020304" pitchFamily="18" charset="0"/>
            </a:endParaRPr>
          </a:p>
          <a:p>
            <a:pPr marL="0" marR="0">
              <a:lnSpc>
                <a:spcPct val="115000"/>
              </a:lnSpc>
              <a:spcBef>
                <a:spcPts val="0"/>
              </a:spcBef>
              <a:spcAft>
                <a:spcPts val="0"/>
              </a:spcAft>
            </a:pPr>
            <a:r>
              <a:rPr lang="en-US" sz="1800" dirty="0">
                <a:effectLst/>
                <a:latin typeface="Times New Roman" panose="02020603050405020304" pitchFamily="18" charset="0"/>
                <a:ea typeface="Times New Roman" panose="02020603050405020304" pitchFamily="18" charset="0"/>
              </a:rPr>
              <a:t>Gini impurity measures the probability of misclassification in a node. At each node, the feature and threshold that provide the highest Gini gain (impurity reduction) are selected for splitting. The root node in our case splits based on CP (Z) ≤ 0.535.</a:t>
            </a:r>
          </a:p>
          <a:p>
            <a:pPr marL="0" marR="0">
              <a:lnSpc>
                <a:spcPct val="115000"/>
              </a:lnSpc>
              <a:spcBef>
                <a:spcPts val="0"/>
              </a:spcBef>
              <a:spcAft>
                <a:spcPts val="0"/>
              </a:spcAft>
            </a:pPr>
            <a:endParaRPr lang="en-US" sz="1800" dirty="0">
              <a:effectLst/>
              <a:latin typeface="Times New Roman" panose="02020603050405020304" pitchFamily="18" charset="0"/>
              <a:ea typeface="Times New Roman" panose="02020603050405020304" pitchFamily="18" charset="0"/>
            </a:endParaRPr>
          </a:p>
          <a:p>
            <a:pPr marL="0" marR="0">
              <a:lnSpc>
                <a:spcPct val="115000"/>
              </a:lnSpc>
              <a:spcBef>
                <a:spcPts val="0"/>
              </a:spcBef>
              <a:spcAft>
                <a:spcPts val="0"/>
              </a:spcAft>
            </a:pPr>
            <a:r>
              <a:rPr lang="en-US" sz="1800" dirty="0">
                <a:effectLst/>
                <a:latin typeface="Times New Roman" panose="02020603050405020304" pitchFamily="18" charset="0"/>
                <a:ea typeface="Times New Roman" panose="02020603050405020304" pitchFamily="18" charset="0"/>
              </a:rPr>
              <a:t>The Gini impurity for a node is given by the formula:</a:t>
            </a:r>
          </a:p>
          <a:p>
            <a:pPr marL="0" marR="0">
              <a:lnSpc>
                <a:spcPct val="115000"/>
              </a:lnSpc>
              <a:spcBef>
                <a:spcPts val="0"/>
              </a:spcBef>
              <a:spcAft>
                <a:spcPts val="0"/>
              </a:spcAft>
            </a:pPr>
            <a:r>
              <a:rPr lang="en-US" sz="1800" dirty="0">
                <a:effectLst/>
                <a:latin typeface="Times New Roman" panose="02020603050405020304" pitchFamily="18" charset="0"/>
                <a:ea typeface="Times New Roman" panose="02020603050405020304" pitchFamily="18" charset="0"/>
              </a:rPr>
              <a:t>Gini = 1 - </a:t>
            </a:r>
            <a:r>
              <a:rPr lang="en-US" sz="1800" dirty="0" err="1">
                <a:effectLst/>
                <a:latin typeface="Times New Roman" panose="02020603050405020304" pitchFamily="18" charset="0"/>
                <a:ea typeface="Times New Roman" panose="02020603050405020304" pitchFamily="18" charset="0"/>
              </a:rPr>
              <a:t>Σ</a:t>
            </a:r>
            <a:r>
              <a:rPr lang="en-US" sz="1800" dirty="0">
                <a:effectLst/>
                <a:latin typeface="Times New Roman" panose="02020603050405020304" pitchFamily="18" charset="0"/>
                <a:ea typeface="Times New Roman" panose="02020603050405020304" pitchFamily="18" charset="0"/>
              </a:rPr>
              <a:t> (pᵢ)², where pᵢ is the proportion of class </a:t>
            </a:r>
            <a:r>
              <a:rPr lang="en-US" sz="1800" dirty="0" err="1">
                <a:effectLst/>
                <a:latin typeface="Times New Roman" panose="02020603050405020304" pitchFamily="18" charset="0"/>
                <a:ea typeface="Times New Roman" panose="02020603050405020304" pitchFamily="18" charset="0"/>
              </a:rPr>
              <a:t>i</a:t>
            </a:r>
            <a:r>
              <a:rPr lang="en-US" sz="1800" dirty="0">
                <a:effectLst/>
                <a:latin typeface="Times New Roman" panose="02020603050405020304" pitchFamily="18" charset="0"/>
                <a:ea typeface="Times New Roman" panose="02020603050405020304" pitchFamily="18" charset="0"/>
              </a:rPr>
              <a:t> in the node.</a:t>
            </a:r>
          </a:p>
        </p:txBody>
      </p:sp>
    </p:spTree>
    <p:extLst>
      <p:ext uri="{BB962C8B-B14F-4D97-AF65-F5344CB8AC3E}">
        <p14:creationId xmlns:p14="http://schemas.microsoft.com/office/powerpoint/2010/main" val="269061812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DE2C8F-DF11-0513-0A7C-B6D2BB87232E}"/>
              </a:ext>
            </a:extLst>
          </p:cNvPr>
          <p:cNvSpPr>
            <a:spLocks noGrp="1"/>
          </p:cNvSpPr>
          <p:nvPr>
            <p:ph type="title"/>
          </p:nvPr>
        </p:nvSpPr>
        <p:spPr>
          <a:xfrm>
            <a:off x="457200" y="215900"/>
            <a:ext cx="8229600" cy="371400"/>
          </a:xfrm>
        </p:spPr>
        <p:txBody>
          <a:bodyPr>
            <a:normAutofit fontScale="90000"/>
          </a:bodyPr>
          <a:lstStyle/>
          <a:p>
            <a:r>
              <a:rPr lang="en-US" dirty="0"/>
              <a:t>Decision Tree Implementation</a:t>
            </a:r>
          </a:p>
        </p:txBody>
      </p:sp>
      <p:sp>
        <p:nvSpPr>
          <p:cNvPr id="16" name="TextBox 15">
            <a:extLst>
              <a:ext uri="{FF2B5EF4-FFF2-40B4-BE49-F238E27FC236}">
                <a16:creationId xmlns:a16="http://schemas.microsoft.com/office/drawing/2014/main" id="{C755590A-02F1-5F13-4FC5-0D8216990E77}"/>
              </a:ext>
            </a:extLst>
          </p:cNvPr>
          <p:cNvSpPr txBox="1"/>
          <p:nvPr/>
        </p:nvSpPr>
        <p:spPr>
          <a:xfrm>
            <a:off x="832030" y="696371"/>
            <a:ext cx="7251340" cy="307777"/>
          </a:xfrm>
          <a:prstGeom prst="rect">
            <a:avLst/>
          </a:prstGeom>
          <a:noFill/>
        </p:spPr>
        <p:txBody>
          <a:bodyPr wrap="square" anchor="ctr">
            <a:spAutoFit/>
          </a:bodyPr>
          <a:lstStyle/>
          <a:p>
            <a:pPr marL="0" marR="0">
              <a:spcBef>
                <a:spcPts val="180"/>
              </a:spcBef>
              <a:spcAft>
                <a:spcPts val="180"/>
              </a:spcAft>
            </a:pPr>
            <a:r>
              <a:rPr lang="en-US" b="1" dirty="0">
                <a:effectLst/>
                <a:latin typeface="Times New Roman" panose="02020603050405020304" pitchFamily="18" charset="0"/>
                <a:ea typeface="Times New Roman" panose="02020603050405020304" pitchFamily="18" charset="0"/>
              </a:rPr>
              <a:t>Sorted Age (Z): </a:t>
            </a:r>
            <a:r>
              <a:rPr lang="en-US" dirty="0">
                <a:effectLst/>
                <a:latin typeface="Times New Roman" panose="02020603050405020304" pitchFamily="18" charset="0"/>
                <a:ea typeface="Times New Roman" panose="02020603050405020304" pitchFamily="18" charset="0"/>
              </a:rPr>
              <a:t>The data is sorted based on Z-score normalized Age values.</a:t>
            </a:r>
          </a:p>
        </p:txBody>
      </p:sp>
      <p:graphicFrame>
        <p:nvGraphicFramePr>
          <p:cNvPr id="5" name="Table 4">
            <a:extLst>
              <a:ext uri="{FF2B5EF4-FFF2-40B4-BE49-F238E27FC236}">
                <a16:creationId xmlns:a16="http://schemas.microsoft.com/office/drawing/2014/main" id="{3F67E6B5-1E94-EA15-3985-1B976AF20C22}"/>
              </a:ext>
            </a:extLst>
          </p:cNvPr>
          <p:cNvGraphicFramePr>
            <a:graphicFrameLocks noGrp="1"/>
          </p:cNvGraphicFramePr>
          <p:nvPr>
            <p:extLst>
              <p:ext uri="{D42A27DB-BD31-4B8C-83A1-F6EECF244321}">
                <p14:modId xmlns:p14="http://schemas.microsoft.com/office/powerpoint/2010/main" val="2897420000"/>
              </p:ext>
            </p:extLst>
          </p:nvPr>
        </p:nvGraphicFramePr>
        <p:xfrm>
          <a:off x="6677024" y="1113219"/>
          <a:ext cx="1866902" cy="1159764"/>
        </p:xfrm>
        <a:graphic>
          <a:graphicData uri="http://schemas.openxmlformats.org/drawingml/2006/table">
            <a:tbl>
              <a:tblPr firstRow="1" bandRow="1" bandCol="1">
                <a:tableStyleId>{CAAAB887-16D1-4126-A36C-5330455EE609}</a:tableStyleId>
              </a:tblPr>
              <a:tblGrid>
                <a:gridCol w="933451">
                  <a:extLst>
                    <a:ext uri="{9D8B030D-6E8A-4147-A177-3AD203B41FA5}">
                      <a16:colId xmlns:a16="http://schemas.microsoft.com/office/drawing/2014/main" val="3505554888"/>
                    </a:ext>
                  </a:extLst>
                </a:gridCol>
                <a:gridCol w="933451">
                  <a:extLst>
                    <a:ext uri="{9D8B030D-6E8A-4147-A177-3AD203B41FA5}">
                      <a16:colId xmlns:a16="http://schemas.microsoft.com/office/drawing/2014/main" val="3124152868"/>
                    </a:ext>
                  </a:extLst>
                </a:gridCol>
              </a:tblGrid>
              <a:tr h="0">
                <a:tc>
                  <a:txBody>
                    <a:bodyPr/>
                    <a:lstStyle/>
                    <a:p>
                      <a:pPr marL="0" marR="0">
                        <a:lnSpc>
                          <a:spcPct val="115000"/>
                        </a:lnSpc>
                        <a:spcBef>
                          <a:spcPts val="180"/>
                        </a:spcBef>
                        <a:spcAft>
                          <a:spcPts val="180"/>
                        </a:spcAft>
                      </a:pPr>
                      <a:r>
                        <a:rPr lang="en-US" sz="1200" dirty="0">
                          <a:effectLst/>
                        </a:rPr>
                        <a:t>Age (Z)</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solidFill>
                      <a:schemeClr val="accent5">
                        <a:lumMod val="20000"/>
                        <a:lumOff val="80000"/>
                      </a:schemeClr>
                    </a:solidFill>
                  </a:tcPr>
                </a:tc>
                <a:tc>
                  <a:txBody>
                    <a:bodyPr/>
                    <a:lstStyle/>
                    <a:p>
                      <a:pPr marL="0" marR="0">
                        <a:lnSpc>
                          <a:spcPct val="115000"/>
                        </a:lnSpc>
                        <a:spcBef>
                          <a:spcPts val="180"/>
                        </a:spcBef>
                        <a:spcAft>
                          <a:spcPts val="180"/>
                        </a:spcAft>
                      </a:pPr>
                      <a:r>
                        <a:rPr lang="en-US" sz="1200" dirty="0">
                          <a:effectLst/>
                        </a:rPr>
                        <a:t>Label</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solidFill>
                      <a:schemeClr val="accent5">
                        <a:lumMod val="20000"/>
                        <a:lumOff val="80000"/>
                      </a:schemeClr>
                    </a:solidFill>
                  </a:tcPr>
                </a:tc>
                <a:extLst>
                  <a:ext uri="{0D108BD9-81ED-4DB2-BD59-A6C34878D82A}">
                    <a16:rowId xmlns:a16="http://schemas.microsoft.com/office/drawing/2014/main" val="3897735492"/>
                  </a:ext>
                </a:extLst>
              </a:tr>
              <a:tr h="0">
                <a:tc>
                  <a:txBody>
                    <a:bodyPr/>
                    <a:lstStyle/>
                    <a:p>
                      <a:pPr marL="0" marR="0">
                        <a:lnSpc>
                          <a:spcPct val="115000"/>
                        </a:lnSpc>
                        <a:spcBef>
                          <a:spcPts val="180"/>
                        </a:spcBef>
                        <a:spcAft>
                          <a:spcPts val="180"/>
                        </a:spcAft>
                      </a:pPr>
                      <a:r>
                        <a:rPr lang="en-US" sz="1200">
                          <a:effectLst/>
                        </a:rPr>
                        <a:t>-1.42</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15000"/>
                        </a:lnSpc>
                        <a:spcBef>
                          <a:spcPts val="180"/>
                        </a:spcBef>
                        <a:spcAft>
                          <a:spcPts val="180"/>
                        </a:spcAft>
                      </a:pPr>
                      <a:r>
                        <a:rPr lang="en-US" sz="1200">
                          <a:effectLst/>
                        </a:rPr>
                        <a:t>0</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081604243"/>
                  </a:ext>
                </a:extLst>
              </a:tr>
              <a:tr h="0">
                <a:tc>
                  <a:txBody>
                    <a:bodyPr/>
                    <a:lstStyle/>
                    <a:p>
                      <a:pPr marL="0" marR="0">
                        <a:lnSpc>
                          <a:spcPct val="115000"/>
                        </a:lnSpc>
                        <a:spcBef>
                          <a:spcPts val="180"/>
                        </a:spcBef>
                        <a:spcAft>
                          <a:spcPts val="180"/>
                        </a:spcAft>
                      </a:pPr>
                      <a:r>
                        <a:rPr lang="en-US" sz="1200">
                          <a:effectLst/>
                        </a:rPr>
                        <a:t>-1.10</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15000"/>
                        </a:lnSpc>
                        <a:spcBef>
                          <a:spcPts val="180"/>
                        </a:spcBef>
                        <a:spcAft>
                          <a:spcPts val="180"/>
                        </a:spcAft>
                      </a:pPr>
                      <a:r>
                        <a:rPr lang="en-US" sz="1200">
                          <a:effectLst/>
                        </a:rPr>
                        <a:t>0</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087287292"/>
                  </a:ext>
                </a:extLst>
              </a:tr>
              <a:tr h="0">
                <a:tc>
                  <a:txBody>
                    <a:bodyPr/>
                    <a:lstStyle/>
                    <a:p>
                      <a:pPr marL="0" marR="0">
                        <a:lnSpc>
                          <a:spcPct val="115000"/>
                        </a:lnSpc>
                        <a:spcBef>
                          <a:spcPts val="180"/>
                        </a:spcBef>
                        <a:spcAft>
                          <a:spcPts val="180"/>
                        </a:spcAft>
                      </a:pPr>
                      <a:r>
                        <a:rPr lang="en-US" sz="1200">
                          <a:effectLst/>
                        </a:rPr>
                        <a:t>0.63</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15000"/>
                        </a:lnSpc>
                        <a:spcBef>
                          <a:spcPts val="180"/>
                        </a:spcBef>
                        <a:spcAft>
                          <a:spcPts val="180"/>
                        </a:spcAft>
                      </a:pPr>
                      <a:r>
                        <a:rPr lang="en-US" sz="1200">
                          <a:effectLst/>
                        </a:rPr>
                        <a:t>0</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955287864"/>
                  </a:ext>
                </a:extLst>
              </a:tr>
              <a:tr h="0">
                <a:tc>
                  <a:txBody>
                    <a:bodyPr/>
                    <a:lstStyle/>
                    <a:p>
                      <a:pPr marL="0" marR="0">
                        <a:lnSpc>
                          <a:spcPct val="115000"/>
                        </a:lnSpc>
                        <a:spcBef>
                          <a:spcPts val="180"/>
                        </a:spcBef>
                        <a:spcAft>
                          <a:spcPts val="180"/>
                        </a:spcAft>
                      </a:pPr>
                      <a:r>
                        <a:rPr lang="en-US" sz="1200">
                          <a:effectLst/>
                        </a:rPr>
                        <a:t>0.94</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15000"/>
                        </a:lnSpc>
                        <a:spcBef>
                          <a:spcPts val="180"/>
                        </a:spcBef>
                        <a:spcAft>
                          <a:spcPts val="180"/>
                        </a:spcAft>
                      </a:pPr>
                      <a:r>
                        <a:rPr lang="en-US" sz="1200">
                          <a:effectLst/>
                        </a:rPr>
                        <a:t>1</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601556327"/>
                  </a:ext>
                </a:extLst>
              </a:tr>
              <a:tr h="0">
                <a:tc>
                  <a:txBody>
                    <a:bodyPr/>
                    <a:lstStyle/>
                    <a:p>
                      <a:pPr marL="0" marR="0">
                        <a:lnSpc>
                          <a:spcPct val="115000"/>
                        </a:lnSpc>
                        <a:spcBef>
                          <a:spcPts val="180"/>
                        </a:spcBef>
                        <a:spcAft>
                          <a:spcPts val="180"/>
                        </a:spcAft>
                      </a:pPr>
                      <a:r>
                        <a:rPr lang="en-US" sz="1200">
                          <a:effectLst/>
                        </a:rPr>
                        <a:t>0.94</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15000"/>
                        </a:lnSpc>
                        <a:spcBef>
                          <a:spcPts val="180"/>
                        </a:spcBef>
                        <a:spcAft>
                          <a:spcPts val="180"/>
                        </a:spcAft>
                      </a:pPr>
                      <a:r>
                        <a:rPr lang="en-US" sz="1200" dirty="0">
                          <a:effectLst/>
                        </a:rPr>
                        <a:t>1</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720645082"/>
                  </a:ext>
                </a:extLst>
              </a:tr>
            </a:tbl>
          </a:graphicData>
        </a:graphic>
      </p:graphicFrame>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38B33E9-C25C-7C2E-17D1-BD46365DB30F}"/>
                  </a:ext>
                </a:extLst>
              </p:cNvPr>
              <p:cNvSpPr txBox="1"/>
              <p:nvPr/>
            </p:nvSpPr>
            <p:spPr>
              <a:xfrm>
                <a:off x="406437" y="1113219"/>
                <a:ext cx="6470614" cy="3231782"/>
              </a:xfrm>
              <a:prstGeom prst="rect">
                <a:avLst/>
              </a:prstGeom>
              <a:noFill/>
            </p:spPr>
            <p:txBody>
              <a:bodyPr wrap="square" rtlCol="0">
                <a:spAutoFit/>
              </a:bodyPr>
              <a:lstStyle/>
              <a:p>
                <a:pPr marL="0" marR="0">
                  <a:spcBef>
                    <a:spcPts val="900"/>
                  </a:spcBef>
                  <a:spcAft>
                    <a:spcPts val="900"/>
                  </a:spcAft>
                </a:pPr>
                <a:r>
                  <a:rPr lang="en-US" sz="1200" b="1" dirty="0">
                    <a:effectLst/>
                    <a:latin typeface="Times New Roman" panose="02020603050405020304" pitchFamily="18" charset="0"/>
                    <a:ea typeface="Times New Roman" panose="02020603050405020304" pitchFamily="18" charset="0"/>
                  </a:rPr>
                  <a:t>Threshold Candidates (midpoints): </a:t>
                </a:r>
                <a:r>
                  <a:rPr lang="en-US" sz="1200" dirty="0">
                    <a:effectLst/>
                    <a:latin typeface="Times New Roman" panose="02020603050405020304" pitchFamily="18" charset="0"/>
                    <a:ea typeface="Times New Roman" panose="02020603050405020304" pitchFamily="18" charset="0"/>
                  </a:rPr>
                  <a:t>Three possible thresholds (T₁, T₂, T₃),are calculated as midpoints between consecutive values.</a:t>
                </a:r>
              </a:p>
              <a:p>
                <a:pPr marL="342900" marR="0" lvl="0" indent="-342900">
                  <a:lnSpc>
                    <a:spcPct val="115000"/>
                  </a:lnSpc>
                  <a:spcBef>
                    <a:spcPts val="180"/>
                  </a:spcBef>
                  <a:spcAft>
                    <a:spcPts val="180"/>
                  </a:spcAft>
                  <a:buFont typeface="Symbol" pitchFamily="2" charset="2"/>
                  <a:buChar char=""/>
                </a:pPr>
                <a:r>
                  <a:rPr lang="en-US" sz="1200" dirty="0">
                    <a:effectLst/>
                    <a:latin typeface="Times New Roman" panose="02020603050405020304" pitchFamily="18" charset="0"/>
                    <a:ea typeface="Times New Roman" panose="02020603050405020304" pitchFamily="18" charset="0"/>
                    <a:cs typeface="Symbol" pitchFamily="2" charset="2"/>
                  </a:rPr>
                  <a:t>T₁ = (-1.42 + -1.10) / 2 = </a:t>
                </a:r>
                <a:r>
                  <a:rPr lang="en-US" sz="1200" b="1" dirty="0">
                    <a:effectLst/>
                    <a:latin typeface="Times New Roman" panose="02020603050405020304" pitchFamily="18" charset="0"/>
                    <a:ea typeface="Times New Roman" panose="02020603050405020304" pitchFamily="18" charset="0"/>
                    <a:cs typeface="Symbol" pitchFamily="2" charset="2"/>
                  </a:rPr>
                  <a:t>-1.26</a:t>
                </a:r>
                <a:endParaRPr lang="en-US" sz="1200" dirty="0">
                  <a:effectLst/>
                  <a:latin typeface="Times New Roman" panose="02020603050405020304" pitchFamily="18" charset="0"/>
                  <a:ea typeface="Times New Roman" panose="02020603050405020304" pitchFamily="18" charset="0"/>
                  <a:cs typeface="Symbol" pitchFamily="2" charset="2"/>
                </a:endParaRPr>
              </a:p>
              <a:p>
                <a:pPr marL="342900" marR="0" lvl="0" indent="-342900">
                  <a:lnSpc>
                    <a:spcPct val="115000"/>
                  </a:lnSpc>
                  <a:spcBef>
                    <a:spcPts val="180"/>
                  </a:spcBef>
                  <a:spcAft>
                    <a:spcPts val="180"/>
                  </a:spcAft>
                  <a:buFont typeface="Symbol" pitchFamily="2" charset="2"/>
                  <a:buChar char=""/>
                </a:pPr>
                <a:r>
                  <a:rPr lang="en-US" sz="1200" dirty="0">
                    <a:effectLst/>
                    <a:latin typeface="Times New Roman" panose="02020603050405020304" pitchFamily="18" charset="0"/>
                    <a:ea typeface="Times New Roman" panose="02020603050405020304" pitchFamily="18" charset="0"/>
                    <a:cs typeface="Symbol" pitchFamily="2" charset="2"/>
                  </a:rPr>
                  <a:t>T₂ = (-1.10 + 0.63) / 2 = </a:t>
                </a:r>
                <a:r>
                  <a:rPr lang="en-US" sz="1200" b="1" dirty="0">
                    <a:effectLst/>
                    <a:latin typeface="Times New Roman" panose="02020603050405020304" pitchFamily="18" charset="0"/>
                    <a:ea typeface="Times New Roman" panose="02020603050405020304" pitchFamily="18" charset="0"/>
                    <a:cs typeface="Symbol" pitchFamily="2" charset="2"/>
                  </a:rPr>
                  <a:t>-0.235</a:t>
                </a:r>
                <a:endParaRPr lang="en-US" sz="1200" dirty="0">
                  <a:effectLst/>
                  <a:latin typeface="Times New Roman" panose="02020603050405020304" pitchFamily="18" charset="0"/>
                  <a:ea typeface="Times New Roman" panose="02020603050405020304" pitchFamily="18" charset="0"/>
                  <a:cs typeface="Symbol" pitchFamily="2" charset="2"/>
                </a:endParaRPr>
              </a:p>
              <a:p>
                <a:pPr marL="342900" marR="0" lvl="0" indent="-342900">
                  <a:lnSpc>
                    <a:spcPct val="115000"/>
                  </a:lnSpc>
                  <a:spcBef>
                    <a:spcPts val="180"/>
                  </a:spcBef>
                  <a:spcAft>
                    <a:spcPts val="180"/>
                  </a:spcAft>
                  <a:buFont typeface="Symbol" pitchFamily="2" charset="2"/>
                  <a:buChar char=""/>
                </a:pPr>
                <a:r>
                  <a:rPr lang="en-US" sz="1200" dirty="0">
                    <a:effectLst/>
                    <a:latin typeface="Times New Roman" panose="02020603050405020304" pitchFamily="18" charset="0"/>
                    <a:ea typeface="Times New Roman" panose="02020603050405020304" pitchFamily="18" charset="0"/>
                    <a:cs typeface="Symbol" pitchFamily="2" charset="2"/>
                  </a:rPr>
                  <a:t>T₃ = (0.63 + 0.94) / 2 = </a:t>
                </a:r>
                <a:r>
                  <a:rPr lang="en-US" sz="1200" b="1" dirty="0">
                    <a:effectLst/>
                    <a:latin typeface="Times New Roman" panose="02020603050405020304" pitchFamily="18" charset="0"/>
                    <a:ea typeface="Times New Roman" panose="02020603050405020304" pitchFamily="18" charset="0"/>
                    <a:cs typeface="Symbol" pitchFamily="2" charset="2"/>
                  </a:rPr>
                  <a:t>0.785</a:t>
                </a:r>
                <a:endParaRPr lang="en-US" sz="1200" dirty="0">
                  <a:effectLst/>
                  <a:latin typeface="Times New Roman" panose="02020603050405020304" pitchFamily="18" charset="0"/>
                  <a:ea typeface="Times New Roman" panose="02020603050405020304" pitchFamily="18" charset="0"/>
                  <a:cs typeface="Symbol" pitchFamily="2" charset="2"/>
                </a:endParaRPr>
              </a:p>
              <a:p>
                <a:pPr marL="0" marR="0">
                  <a:spcBef>
                    <a:spcPts val="180"/>
                  </a:spcBef>
                  <a:spcAft>
                    <a:spcPts val="180"/>
                  </a:spcAft>
                </a:pPr>
                <a:r>
                  <a:rPr lang="en-US" sz="1200" dirty="0">
                    <a:effectLst/>
                    <a:latin typeface="Times New Roman" panose="02020603050405020304" pitchFamily="18" charset="0"/>
                    <a:ea typeface="Times New Roman" panose="02020603050405020304" pitchFamily="18" charset="0"/>
                  </a:rPr>
                  <a:t> </a:t>
                </a:r>
              </a:p>
              <a:p>
                <a:pPr marL="0" marR="0">
                  <a:spcBef>
                    <a:spcPts val="180"/>
                  </a:spcBef>
                  <a:spcAft>
                    <a:spcPts val="180"/>
                  </a:spcAft>
                </a:pPr>
                <a:r>
                  <a:rPr lang="en-US" sz="1200" dirty="0">
                    <a:effectLst/>
                    <a:latin typeface="Times New Roman" panose="02020603050405020304" pitchFamily="18" charset="0"/>
                    <a:ea typeface="Times New Roman" panose="02020603050405020304" pitchFamily="18" charset="0"/>
                  </a:rPr>
                  <a:t>For each threshold:</a:t>
                </a:r>
              </a:p>
              <a:p>
                <a:pPr marL="742950" marR="0" lvl="1" indent="-285750">
                  <a:spcBef>
                    <a:spcPts val="180"/>
                  </a:spcBef>
                  <a:spcAft>
                    <a:spcPts val="180"/>
                  </a:spcAft>
                  <a:buFont typeface="Courier New" panose="02070309020205020404" pitchFamily="49" charset="0"/>
                  <a:buChar char="o"/>
                </a:pPr>
                <a:r>
                  <a:rPr lang="en-US" sz="1200" dirty="0">
                    <a:effectLst/>
                    <a:latin typeface="Times New Roman" panose="02020603050405020304" pitchFamily="18" charset="0"/>
                    <a:ea typeface="Times New Roman" panose="02020603050405020304" pitchFamily="18" charset="0"/>
                  </a:rPr>
                  <a:t>The dataset is split into left and right subsets.</a:t>
                </a:r>
              </a:p>
              <a:p>
                <a:pPr marL="742950" marR="0" lvl="1" indent="-285750">
                  <a:spcBef>
                    <a:spcPts val="180"/>
                  </a:spcBef>
                  <a:spcAft>
                    <a:spcPts val="180"/>
                  </a:spcAft>
                  <a:buFont typeface="Courier New" panose="02070309020205020404" pitchFamily="49" charset="0"/>
                  <a:buChar char="o"/>
                </a:pPr>
                <a:r>
                  <a:rPr lang="en-US" sz="1200" dirty="0">
                    <a:effectLst/>
                    <a:latin typeface="Times New Roman" panose="02020603050405020304" pitchFamily="18" charset="0"/>
                    <a:ea typeface="Times New Roman" panose="02020603050405020304" pitchFamily="18" charset="0"/>
                  </a:rPr>
                  <a:t>Gini impurity is calculated for both sides.</a:t>
                </a:r>
              </a:p>
              <a:p>
                <a:pPr marL="742950" marR="0" lvl="1" indent="-285750">
                  <a:spcBef>
                    <a:spcPts val="180"/>
                  </a:spcBef>
                  <a:spcAft>
                    <a:spcPts val="180"/>
                  </a:spcAft>
                  <a:buFont typeface="Courier New" panose="02070309020205020404" pitchFamily="49" charset="0"/>
                  <a:buChar char="o"/>
                </a:pPr>
                <a:r>
                  <a:rPr lang="en-US" sz="1200" dirty="0">
                    <a:effectLst/>
                    <a:latin typeface="Times New Roman" panose="02020603050405020304" pitchFamily="18" charset="0"/>
                    <a:ea typeface="Times New Roman" panose="02020603050405020304" pitchFamily="18" charset="0"/>
                  </a:rPr>
                  <a:t>A </a:t>
                </a:r>
                <a:r>
                  <a:rPr lang="en-US" sz="1200" b="1" dirty="0">
                    <a:effectLst/>
                    <a:latin typeface="Times New Roman" panose="02020603050405020304" pitchFamily="18" charset="0"/>
                    <a:ea typeface="Times New Roman" panose="02020603050405020304" pitchFamily="18" charset="0"/>
                  </a:rPr>
                  <a:t>weighted average Gini impurity</a:t>
                </a:r>
                <a:r>
                  <a:rPr lang="en-US" sz="1200" dirty="0">
                    <a:effectLst/>
                    <a:latin typeface="Times New Roman" panose="02020603050405020304" pitchFamily="18" charset="0"/>
                    <a:ea typeface="Times New Roman" panose="02020603050405020304" pitchFamily="18" charset="0"/>
                  </a:rPr>
                  <a:t> is computed using the formula:</a:t>
                </a:r>
              </a:p>
              <a:p>
                <a:pPr marL="0" marR="0">
                  <a:spcBef>
                    <a:spcPts val="900"/>
                  </a:spcBef>
                  <a:spcAft>
                    <a:spcPts val="900"/>
                  </a:spcAft>
                </a:pPr>
                <a14:m>
                  <m:oMathPara xmlns:m="http://schemas.openxmlformats.org/officeDocument/2006/math">
                    <m:oMathParaPr>
                      <m:jc m:val="centerGroup"/>
                    </m:oMathParaPr>
                    <m:oMath xmlns:m="http://schemas.openxmlformats.org/officeDocument/2006/math">
                      <m:r>
                        <a:rPr lang="en-US" sz="1200" i="1">
                          <a:effectLst/>
                          <a:latin typeface="Cambria Math" panose="02040503050406030204" pitchFamily="18" charset="0"/>
                          <a:ea typeface="Times New Roman" panose="02020603050405020304" pitchFamily="18" charset="0"/>
                        </a:rPr>
                        <m:t>𝐺𝑖𝑛</m:t>
                      </m:r>
                      <m:sSub>
                        <m:sSubPr>
                          <m:ctrlPr>
                            <a:rPr lang="en-US" sz="1200" i="1">
                              <a:effectLst/>
                              <a:latin typeface="Cambria Math" panose="02040503050406030204" pitchFamily="18" charset="0"/>
                              <a:ea typeface="Times New Roman" panose="02020603050405020304" pitchFamily="18" charset="0"/>
                            </a:rPr>
                          </m:ctrlPr>
                        </m:sSubPr>
                        <m:e>
                          <m:r>
                            <a:rPr lang="en-US" sz="1200" i="1">
                              <a:effectLst/>
                              <a:latin typeface="Cambria Math" panose="02040503050406030204" pitchFamily="18" charset="0"/>
                              <a:ea typeface="Times New Roman" panose="02020603050405020304" pitchFamily="18" charset="0"/>
                            </a:rPr>
                            <m:t>𝑖</m:t>
                          </m:r>
                        </m:e>
                        <m:sub>
                          <m:r>
                            <a:rPr lang="en-US" sz="1200" i="1">
                              <a:effectLst/>
                              <a:latin typeface="Cambria Math" panose="02040503050406030204" pitchFamily="18" charset="0"/>
                              <a:ea typeface="Times New Roman" panose="02020603050405020304" pitchFamily="18" charset="0"/>
                            </a:rPr>
                            <m:t>𝑤𝑒𝑖𝑔h𝑡𝑒𝑑</m:t>
                          </m:r>
                        </m:sub>
                      </m:sSub>
                      <m:r>
                        <a:rPr lang="en-US" sz="1200">
                          <a:effectLst/>
                          <a:latin typeface="Cambria Math" panose="02040503050406030204" pitchFamily="18" charset="0"/>
                          <a:ea typeface="Times New Roman" panose="02020603050405020304" pitchFamily="18" charset="0"/>
                        </a:rPr>
                        <m:t>=</m:t>
                      </m:r>
                      <m:f>
                        <m:fPr>
                          <m:ctrlPr>
                            <a:rPr lang="en-US" sz="1200" i="1">
                              <a:effectLst/>
                              <a:latin typeface="Cambria Math" panose="02040503050406030204" pitchFamily="18" charset="0"/>
                              <a:ea typeface="Times New Roman" panose="02020603050405020304" pitchFamily="18" charset="0"/>
                            </a:rPr>
                          </m:ctrlPr>
                        </m:fPr>
                        <m:num>
                          <m:sSub>
                            <m:sSubPr>
                              <m:ctrlPr>
                                <a:rPr lang="en-US" sz="1200" i="1">
                                  <a:effectLst/>
                                  <a:latin typeface="Cambria Math" panose="02040503050406030204" pitchFamily="18" charset="0"/>
                                  <a:ea typeface="Times New Roman" panose="02020603050405020304" pitchFamily="18" charset="0"/>
                                </a:rPr>
                              </m:ctrlPr>
                            </m:sSubPr>
                            <m:e>
                              <m:r>
                                <a:rPr lang="en-US" sz="1200" i="1">
                                  <a:effectLst/>
                                  <a:latin typeface="Cambria Math" panose="02040503050406030204" pitchFamily="18" charset="0"/>
                                  <a:ea typeface="Times New Roman" panose="02020603050405020304" pitchFamily="18" charset="0"/>
                                </a:rPr>
                                <m:t>𝑛</m:t>
                              </m:r>
                            </m:e>
                            <m:sub>
                              <m:r>
                                <a:rPr lang="en-US" sz="1200" i="1">
                                  <a:effectLst/>
                                  <a:latin typeface="Cambria Math" panose="02040503050406030204" pitchFamily="18" charset="0"/>
                                  <a:ea typeface="Times New Roman" panose="02020603050405020304" pitchFamily="18" charset="0"/>
                                </a:rPr>
                                <m:t>𝑙𝑒𝑓𝑡</m:t>
                              </m:r>
                            </m:sub>
                          </m:sSub>
                        </m:num>
                        <m:den>
                          <m:sSub>
                            <m:sSubPr>
                              <m:ctrlPr>
                                <a:rPr lang="en-US" sz="1200" i="1">
                                  <a:effectLst/>
                                  <a:latin typeface="Cambria Math" panose="02040503050406030204" pitchFamily="18" charset="0"/>
                                  <a:ea typeface="Times New Roman" panose="02020603050405020304" pitchFamily="18" charset="0"/>
                                </a:rPr>
                              </m:ctrlPr>
                            </m:sSubPr>
                            <m:e>
                              <m:r>
                                <a:rPr lang="en-US" sz="1200" i="1">
                                  <a:effectLst/>
                                  <a:latin typeface="Cambria Math" panose="02040503050406030204" pitchFamily="18" charset="0"/>
                                  <a:ea typeface="Times New Roman" panose="02020603050405020304" pitchFamily="18" charset="0"/>
                                </a:rPr>
                                <m:t>𝑛</m:t>
                              </m:r>
                            </m:e>
                            <m:sub>
                              <m:r>
                                <a:rPr lang="en-US" sz="1200" i="1">
                                  <a:effectLst/>
                                  <a:latin typeface="Cambria Math" panose="02040503050406030204" pitchFamily="18" charset="0"/>
                                  <a:ea typeface="Times New Roman" panose="02020603050405020304" pitchFamily="18" charset="0"/>
                                </a:rPr>
                                <m:t>𝑡𝑜𝑡𝑎𝑙</m:t>
                              </m:r>
                            </m:sub>
                          </m:sSub>
                        </m:den>
                      </m:f>
                      <m:r>
                        <a:rPr lang="en-US" sz="1200">
                          <a:effectLst/>
                          <a:latin typeface="Cambria Math" panose="02040503050406030204" pitchFamily="18" charset="0"/>
                          <a:ea typeface="Times New Roman" panose="02020603050405020304" pitchFamily="18" charset="0"/>
                        </a:rPr>
                        <m:t>×</m:t>
                      </m:r>
                      <m:r>
                        <a:rPr lang="en-US" sz="1200" i="1">
                          <a:effectLst/>
                          <a:latin typeface="Cambria Math" panose="02040503050406030204" pitchFamily="18" charset="0"/>
                          <a:ea typeface="Times New Roman" panose="02020603050405020304" pitchFamily="18" charset="0"/>
                        </a:rPr>
                        <m:t>𝐺𝑖𝑛</m:t>
                      </m:r>
                      <m:sSub>
                        <m:sSubPr>
                          <m:ctrlPr>
                            <a:rPr lang="en-US" sz="1200" i="1">
                              <a:effectLst/>
                              <a:latin typeface="Cambria Math" panose="02040503050406030204" pitchFamily="18" charset="0"/>
                              <a:ea typeface="Times New Roman" panose="02020603050405020304" pitchFamily="18" charset="0"/>
                            </a:rPr>
                          </m:ctrlPr>
                        </m:sSubPr>
                        <m:e>
                          <m:r>
                            <a:rPr lang="en-US" sz="1200" i="1">
                              <a:effectLst/>
                              <a:latin typeface="Cambria Math" panose="02040503050406030204" pitchFamily="18" charset="0"/>
                              <a:ea typeface="Times New Roman" panose="02020603050405020304" pitchFamily="18" charset="0"/>
                            </a:rPr>
                            <m:t>𝑖</m:t>
                          </m:r>
                        </m:e>
                        <m:sub>
                          <m:r>
                            <a:rPr lang="en-US" sz="1200" i="1">
                              <a:effectLst/>
                              <a:latin typeface="Cambria Math" panose="02040503050406030204" pitchFamily="18" charset="0"/>
                              <a:ea typeface="Times New Roman" panose="02020603050405020304" pitchFamily="18" charset="0"/>
                            </a:rPr>
                            <m:t>𝑙𝑒𝑓𝑡</m:t>
                          </m:r>
                        </m:sub>
                      </m:sSub>
                      <m:r>
                        <a:rPr lang="en-US" sz="1200">
                          <a:effectLst/>
                          <a:latin typeface="Cambria Math" panose="02040503050406030204" pitchFamily="18" charset="0"/>
                          <a:ea typeface="Times New Roman" panose="02020603050405020304" pitchFamily="18" charset="0"/>
                        </a:rPr>
                        <m:t>+</m:t>
                      </m:r>
                      <m:f>
                        <m:fPr>
                          <m:ctrlPr>
                            <a:rPr lang="en-US" sz="1200" i="1">
                              <a:effectLst/>
                              <a:latin typeface="Cambria Math" panose="02040503050406030204" pitchFamily="18" charset="0"/>
                              <a:ea typeface="Times New Roman" panose="02020603050405020304" pitchFamily="18" charset="0"/>
                            </a:rPr>
                          </m:ctrlPr>
                        </m:fPr>
                        <m:num>
                          <m:sSub>
                            <m:sSubPr>
                              <m:ctrlPr>
                                <a:rPr lang="en-US" sz="1200" i="1">
                                  <a:effectLst/>
                                  <a:latin typeface="Cambria Math" panose="02040503050406030204" pitchFamily="18" charset="0"/>
                                  <a:ea typeface="Times New Roman" panose="02020603050405020304" pitchFamily="18" charset="0"/>
                                </a:rPr>
                              </m:ctrlPr>
                            </m:sSubPr>
                            <m:e>
                              <m:r>
                                <a:rPr lang="en-US" sz="1200" i="1">
                                  <a:effectLst/>
                                  <a:latin typeface="Cambria Math" panose="02040503050406030204" pitchFamily="18" charset="0"/>
                                  <a:ea typeface="Times New Roman" panose="02020603050405020304" pitchFamily="18" charset="0"/>
                                </a:rPr>
                                <m:t>𝑛</m:t>
                              </m:r>
                            </m:e>
                            <m:sub>
                              <m:r>
                                <a:rPr lang="en-US" sz="1200" i="1">
                                  <a:effectLst/>
                                  <a:latin typeface="Cambria Math" panose="02040503050406030204" pitchFamily="18" charset="0"/>
                                  <a:ea typeface="Times New Roman" panose="02020603050405020304" pitchFamily="18" charset="0"/>
                                </a:rPr>
                                <m:t>𝑟𝑖𝑔h𝑡</m:t>
                              </m:r>
                            </m:sub>
                          </m:sSub>
                        </m:num>
                        <m:den>
                          <m:sSub>
                            <m:sSubPr>
                              <m:ctrlPr>
                                <a:rPr lang="en-US" sz="1200" i="1">
                                  <a:effectLst/>
                                  <a:latin typeface="Cambria Math" panose="02040503050406030204" pitchFamily="18" charset="0"/>
                                  <a:ea typeface="Times New Roman" panose="02020603050405020304" pitchFamily="18" charset="0"/>
                                </a:rPr>
                              </m:ctrlPr>
                            </m:sSubPr>
                            <m:e>
                              <m:r>
                                <a:rPr lang="en-US" sz="1200" i="1">
                                  <a:effectLst/>
                                  <a:latin typeface="Cambria Math" panose="02040503050406030204" pitchFamily="18" charset="0"/>
                                  <a:ea typeface="Times New Roman" panose="02020603050405020304" pitchFamily="18" charset="0"/>
                                </a:rPr>
                                <m:t>𝑛</m:t>
                              </m:r>
                            </m:e>
                            <m:sub>
                              <m:r>
                                <a:rPr lang="en-US" sz="1200" i="1">
                                  <a:effectLst/>
                                  <a:latin typeface="Cambria Math" panose="02040503050406030204" pitchFamily="18" charset="0"/>
                                  <a:ea typeface="Times New Roman" panose="02020603050405020304" pitchFamily="18" charset="0"/>
                                </a:rPr>
                                <m:t>𝑡𝑜𝑡𝑎𝑙</m:t>
                              </m:r>
                            </m:sub>
                          </m:sSub>
                        </m:den>
                      </m:f>
                      <m:r>
                        <a:rPr lang="en-US" sz="1200">
                          <a:effectLst/>
                          <a:latin typeface="Cambria Math" panose="02040503050406030204" pitchFamily="18" charset="0"/>
                          <a:ea typeface="Times New Roman" panose="02020603050405020304" pitchFamily="18" charset="0"/>
                        </a:rPr>
                        <m:t>×</m:t>
                      </m:r>
                      <m:r>
                        <a:rPr lang="en-US" sz="1200" i="1">
                          <a:effectLst/>
                          <a:latin typeface="Cambria Math" panose="02040503050406030204" pitchFamily="18" charset="0"/>
                          <a:ea typeface="Times New Roman" panose="02020603050405020304" pitchFamily="18" charset="0"/>
                        </a:rPr>
                        <m:t>𝐺𝑖𝑛</m:t>
                      </m:r>
                      <m:sSub>
                        <m:sSubPr>
                          <m:ctrlPr>
                            <a:rPr lang="en-US" sz="1200" i="1">
                              <a:effectLst/>
                              <a:latin typeface="Cambria Math" panose="02040503050406030204" pitchFamily="18" charset="0"/>
                              <a:ea typeface="Times New Roman" panose="02020603050405020304" pitchFamily="18" charset="0"/>
                            </a:rPr>
                          </m:ctrlPr>
                        </m:sSubPr>
                        <m:e>
                          <m:r>
                            <a:rPr lang="en-US" sz="1200" i="1">
                              <a:effectLst/>
                              <a:latin typeface="Cambria Math" panose="02040503050406030204" pitchFamily="18" charset="0"/>
                              <a:ea typeface="Times New Roman" panose="02020603050405020304" pitchFamily="18" charset="0"/>
                            </a:rPr>
                            <m:t>𝑖</m:t>
                          </m:r>
                        </m:e>
                        <m:sub>
                          <m:r>
                            <a:rPr lang="en-US" sz="1200" i="1">
                              <a:effectLst/>
                              <a:latin typeface="Cambria Math" panose="02040503050406030204" pitchFamily="18" charset="0"/>
                              <a:ea typeface="Times New Roman" panose="02020603050405020304" pitchFamily="18" charset="0"/>
                            </a:rPr>
                            <m:t>𝑟𝑖𝑔h𝑡</m:t>
                          </m:r>
                        </m:sub>
                      </m:sSub>
                    </m:oMath>
                  </m:oMathPara>
                </a14:m>
                <a:endParaRPr lang="en-US" sz="1200" dirty="0">
                  <a:effectLst/>
                  <a:latin typeface="Times New Roman" panose="02020603050405020304" pitchFamily="18" charset="0"/>
                  <a:ea typeface="Times New Roman" panose="02020603050405020304" pitchFamily="18" charset="0"/>
                </a:endParaRPr>
              </a:p>
              <a:p>
                <a:endParaRPr lang="en-US" dirty="0"/>
              </a:p>
            </p:txBody>
          </p:sp>
        </mc:Choice>
        <mc:Fallback xmlns="">
          <p:sp>
            <p:nvSpPr>
              <p:cNvPr id="6" name="TextBox 5">
                <a:extLst>
                  <a:ext uri="{FF2B5EF4-FFF2-40B4-BE49-F238E27FC236}">
                    <a16:creationId xmlns:a16="http://schemas.microsoft.com/office/drawing/2014/main" id="{638B33E9-C25C-7C2E-17D1-BD46365DB30F}"/>
                  </a:ext>
                </a:extLst>
              </p:cNvPr>
              <p:cNvSpPr txBox="1">
                <a:spLocks noRot="1" noChangeAspect="1" noMove="1" noResize="1" noEditPoints="1" noAdjustHandles="1" noChangeArrowheads="1" noChangeShapeType="1" noTextEdit="1"/>
              </p:cNvSpPr>
              <p:nvPr/>
            </p:nvSpPr>
            <p:spPr>
              <a:xfrm>
                <a:off x="406437" y="1113219"/>
                <a:ext cx="6470614" cy="3231782"/>
              </a:xfrm>
              <a:prstGeom prst="rect">
                <a:avLst/>
              </a:prstGeom>
              <a:blipFill>
                <a:blip r:embed="rId2"/>
                <a:stretch>
                  <a:fillRect l="-196"/>
                </a:stretch>
              </a:blipFill>
            </p:spPr>
            <p:txBody>
              <a:bodyPr/>
              <a:lstStyle/>
              <a:p>
                <a:r>
                  <a:rPr lang="en-US">
                    <a:noFill/>
                  </a:rPr>
                  <a:t> </a:t>
                </a:r>
              </a:p>
            </p:txBody>
          </p:sp>
        </mc:Fallback>
      </mc:AlternateContent>
    </p:spTree>
    <p:extLst>
      <p:ext uri="{BB962C8B-B14F-4D97-AF65-F5344CB8AC3E}">
        <p14:creationId xmlns:p14="http://schemas.microsoft.com/office/powerpoint/2010/main" val="29828129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DE2C8F-DF11-0513-0A7C-B6D2BB87232E}"/>
              </a:ext>
            </a:extLst>
          </p:cNvPr>
          <p:cNvSpPr>
            <a:spLocks noGrp="1"/>
          </p:cNvSpPr>
          <p:nvPr>
            <p:ph type="title"/>
          </p:nvPr>
        </p:nvSpPr>
        <p:spPr>
          <a:xfrm>
            <a:off x="457200" y="128491"/>
            <a:ext cx="8229600" cy="371400"/>
          </a:xfrm>
        </p:spPr>
        <p:txBody>
          <a:bodyPr>
            <a:normAutofit fontScale="90000"/>
          </a:bodyPr>
          <a:lstStyle/>
          <a:p>
            <a:r>
              <a:rPr lang="en-US" dirty="0"/>
              <a:t>Decision Tree Implementation</a:t>
            </a:r>
          </a:p>
        </p:txBody>
      </p:sp>
      <p:sp>
        <p:nvSpPr>
          <p:cNvPr id="13" name="Google Shape;440;p18">
            <a:extLst>
              <a:ext uri="{FF2B5EF4-FFF2-40B4-BE49-F238E27FC236}">
                <a16:creationId xmlns:a16="http://schemas.microsoft.com/office/drawing/2014/main" id="{F6D2E683-19AA-3AD6-BB98-AAB354D817E2}"/>
              </a:ext>
            </a:extLst>
          </p:cNvPr>
          <p:cNvSpPr/>
          <p:nvPr/>
        </p:nvSpPr>
        <p:spPr>
          <a:xfrm>
            <a:off x="171450" y="499891"/>
            <a:ext cx="7896225" cy="4427709"/>
          </a:xfrm>
          <a:prstGeom prst="roundRect">
            <a:avLst>
              <a:gd name="adj" fmla="val 50000"/>
            </a:avLst>
          </a:prstGeom>
          <a:solidFill>
            <a:srgbClr val="2776EA">
              <a:alpha val="12549"/>
            </a:srgbClr>
          </a:solidFill>
          <a:ln>
            <a:noFill/>
          </a:ln>
        </p:spPr>
        <p:txBody>
          <a:bodyPr spcFirstLastPara="1" wrap="square" lIns="91425" tIns="91425" rIns="91425" bIns="91425" anchor="ctr" anchorCtr="0">
            <a:noAutofit/>
          </a:bodyPr>
          <a:lstStyle/>
          <a:p>
            <a:pPr lvl="0"/>
            <a:r>
              <a:rPr lang="en-US" dirty="0"/>
              <a:t>                                </a:t>
            </a:r>
            <a:endParaRPr dirty="0"/>
          </a:p>
        </p:txBody>
      </p:sp>
      <p:sp>
        <p:nvSpPr>
          <p:cNvPr id="16" name="TextBox 15">
            <a:extLst>
              <a:ext uri="{FF2B5EF4-FFF2-40B4-BE49-F238E27FC236}">
                <a16:creationId xmlns:a16="http://schemas.microsoft.com/office/drawing/2014/main" id="{C755590A-02F1-5F13-4FC5-0D8216990E77}"/>
              </a:ext>
            </a:extLst>
          </p:cNvPr>
          <p:cNvSpPr txBox="1"/>
          <p:nvPr/>
        </p:nvSpPr>
        <p:spPr>
          <a:xfrm>
            <a:off x="1451738" y="673230"/>
            <a:ext cx="7692262" cy="4144661"/>
          </a:xfrm>
          <a:prstGeom prst="rect">
            <a:avLst/>
          </a:prstGeom>
          <a:noFill/>
        </p:spPr>
        <p:txBody>
          <a:bodyPr wrap="square" anchor="ctr">
            <a:spAutoFit/>
          </a:bodyPr>
          <a:lstStyle/>
          <a:p>
            <a:pPr marL="45720" marR="0" indent="0">
              <a:lnSpc>
                <a:spcPct val="115000"/>
              </a:lnSpc>
              <a:spcBef>
                <a:spcPts val="200"/>
              </a:spcBef>
              <a:spcAft>
                <a:spcPts val="800"/>
              </a:spcAft>
            </a:pPr>
            <a:r>
              <a:rPr lang="en-US" sz="12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T₁ = -1.26</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a:spcBef>
                <a:spcPts val="0"/>
              </a:spcBef>
              <a:spcAft>
                <a:spcPts val="0"/>
              </a:spcAft>
            </a:pPr>
            <a:r>
              <a:rPr lang="en-US" sz="1200" dirty="0">
                <a:effectLst/>
                <a:latin typeface="Times New Roman" panose="02020603050405020304" pitchFamily="18" charset="0"/>
                <a:ea typeface="Times New Roman" panose="02020603050405020304" pitchFamily="18" charset="0"/>
              </a:rPr>
              <a:t>If Age(Z) &lt; </a:t>
            </a:r>
            <a:r>
              <a:rPr lang="en-US" sz="1200" dirty="0">
                <a:solidFill>
                  <a:srgbClr val="000000"/>
                </a:solidFill>
                <a:effectLst/>
                <a:latin typeface="Times New Roman" panose="02020603050405020304" pitchFamily="18" charset="0"/>
                <a:ea typeface="Times New Roman" panose="02020603050405020304" pitchFamily="18" charset="0"/>
              </a:rPr>
              <a:t>T₁, move to the left else to the right.</a:t>
            </a:r>
            <a:endParaRPr lang="en-US" sz="1200" dirty="0">
              <a:effectLst/>
              <a:latin typeface="Times New Roman" panose="02020603050405020304" pitchFamily="18" charset="0"/>
              <a:ea typeface="Times New Roman" panose="02020603050405020304" pitchFamily="18" charset="0"/>
            </a:endParaRPr>
          </a:p>
          <a:p>
            <a:pPr marL="0" marR="0">
              <a:spcBef>
                <a:spcPts val="0"/>
              </a:spcBef>
              <a:spcAft>
                <a:spcPts val="0"/>
              </a:spcAft>
            </a:pPr>
            <a:r>
              <a:rPr lang="en-US" sz="1200" dirty="0">
                <a:effectLst/>
                <a:latin typeface="Times New Roman" panose="02020603050405020304" pitchFamily="18" charset="0"/>
                <a:ea typeface="Times New Roman" panose="02020603050405020304" pitchFamily="18" charset="0"/>
              </a:rPr>
              <a:t> </a:t>
            </a:r>
          </a:p>
          <a:p>
            <a:pPr marL="342900" marR="0" lvl="0" indent="-342900">
              <a:lnSpc>
                <a:spcPct val="115000"/>
              </a:lnSpc>
              <a:spcBef>
                <a:spcPts val="180"/>
              </a:spcBef>
              <a:spcAft>
                <a:spcPts val="180"/>
              </a:spcAft>
              <a:buFont typeface="Symbol" pitchFamily="2" charset="2"/>
              <a:buChar char=""/>
            </a:pPr>
            <a:r>
              <a:rPr lang="en-US" sz="1200" dirty="0">
                <a:effectLst/>
                <a:latin typeface="Times New Roman" panose="02020603050405020304" pitchFamily="18" charset="0"/>
                <a:ea typeface="Times New Roman" panose="02020603050405020304" pitchFamily="18" charset="0"/>
                <a:cs typeface="Symbol" pitchFamily="2" charset="2"/>
              </a:rPr>
              <a:t>Left: [-1.42] → Label: [0]</a:t>
            </a:r>
          </a:p>
          <a:p>
            <a:pPr marL="342900" marR="0" lvl="0" indent="-342900">
              <a:lnSpc>
                <a:spcPct val="115000"/>
              </a:lnSpc>
              <a:spcBef>
                <a:spcPts val="180"/>
              </a:spcBef>
              <a:spcAft>
                <a:spcPts val="180"/>
              </a:spcAft>
              <a:buFont typeface="Symbol" pitchFamily="2" charset="2"/>
              <a:buChar char=""/>
            </a:pPr>
            <a:r>
              <a:rPr lang="en-US" sz="1200" dirty="0">
                <a:effectLst/>
                <a:latin typeface="Times New Roman" panose="02020603050405020304" pitchFamily="18" charset="0"/>
                <a:ea typeface="Times New Roman" panose="02020603050405020304" pitchFamily="18" charset="0"/>
                <a:cs typeface="Symbol" pitchFamily="2" charset="2"/>
              </a:rPr>
              <a:t>Right: [-1.10, 0.63, 0.94, 0.94] → Labels: [0, 0, 1, 1]</a:t>
            </a:r>
          </a:p>
          <a:p>
            <a:pPr marL="0" marR="0">
              <a:lnSpc>
                <a:spcPct val="115000"/>
              </a:lnSpc>
              <a:spcBef>
                <a:spcPts val="900"/>
              </a:spcBef>
              <a:spcAft>
                <a:spcPts val="900"/>
              </a:spcAft>
            </a:pPr>
            <a:r>
              <a:rPr lang="en-US" sz="1200" dirty="0">
                <a:effectLst/>
                <a:latin typeface="Times New Roman" panose="02020603050405020304" pitchFamily="18" charset="0"/>
                <a:ea typeface="Times New Roman" panose="02020603050405020304" pitchFamily="18" charset="0"/>
              </a:rPr>
              <a:t>Gini Left = 0 (pure)</a:t>
            </a:r>
            <a:br>
              <a:rPr lang="en-US" sz="1200" dirty="0">
                <a:effectLst/>
                <a:latin typeface="Times New Roman" panose="02020603050405020304" pitchFamily="18" charset="0"/>
                <a:ea typeface="Times New Roman" panose="02020603050405020304" pitchFamily="18" charset="0"/>
              </a:rPr>
            </a:br>
            <a:r>
              <a:rPr lang="en-US" sz="1200" dirty="0">
                <a:effectLst/>
                <a:latin typeface="Times New Roman" panose="02020603050405020304" pitchFamily="18" charset="0"/>
                <a:ea typeface="Times New Roman" panose="02020603050405020304" pitchFamily="18" charset="0"/>
              </a:rPr>
              <a:t>Gini Right = 1 - (2/4)² - (2/4)² = 0.5</a:t>
            </a:r>
            <a:br>
              <a:rPr lang="en-US" sz="1200" dirty="0">
                <a:effectLst/>
                <a:latin typeface="Times New Roman" panose="02020603050405020304" pitchFamily="18" charset="0"/>
                <a:ea typeface="Times New Roman" panose="02020603050405020304" pitchFamily="18" charset="0"/>
              </a:rPr>
            </a:br>
            <a:r>
              <a:rPr lang="en-US" sz="1200" dirty="0">
                <a:effectLst/>
                <a:latin typeface="Times New Roman" panose="02020603050405020304" pitchFamily="18" charset="0"/>
                <a:ea typeface="Times New Roman" panose="02020603050405020304" pitchFamily="18" charset="0"/>
              </a:rPr>
              <a:t>Weighted Gini = (1/5) *0 + (4/5) *0.5 = </a:t>
            </a:r>
            <a:r>
              <a:rPr lang="en-US" sz="1200" b="1" dirty="0">
                <a:effectLst/>
                <a:latin typeface="Times New Roman" panose="02020603050405020304" pitchFamily="18" charset="0"/>
                <a:ea typeface="Times New Roman" panose="02020603050405020304" pitchFamily="18" charset="0"/>
              </a:rPr>
              <a:t>0.4</a:t>
            </a:r>
            <a:endParaRPr lang="en-US" sz="1200" dirty="0">
              <a:effectLst/>
              <a:latin typeface="Times New Roman" panose="02020603050405020304" pitchFamily="18" charset="0"/>
              <a:ea typeface="Times New Roman" panose="02020603050405020304" pitchFamily="18" charset="0"/>
            </a:endParaRPr>
          </a:p>
          <a:p>
            <a:pPr marL="45720" marR="0" indent="0">
              <a:lnSpc>
                <a:spcPct val="115000"/>
              </a:lnSpc>
              <a:spcBef>
                <a:spcPts val="200"/>
              </a:spcBef>
              <a:spcAft>
                <a:spcPts val="800"/>
              </a:spcAft>
            </a:pPr>
            <a:r>
              <a:rPr lang="en-US" sz="12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T₂ = -0.235</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a:spcBef>
                <a:spcPts val="0"/>
              </a:spcBef>
              <a:spcAft>
                <a:spcPts val="0"/>
              </a:spcAft>
            </a:pPr>
            <a:r>
              <a:rPr lang="en-US" sz="1200" dirty="0">
                <a:effectLst/>
                <a:latin typeface="Times New Roman" panose="02020603050405020304" pitchFamily="18" charset="0"/>
                <a:ea typeface="Times New Roman" panose="02020603050405020304" pitchFamily="18" charset="0"/>
              </a:rPr>
              <a:t>If Age(Z) &lt; T₂</a:t>
            </a:r>
            <a:r>
              <a:rPr lang="en-US" sz="1200" dirty="0">
                <a:solidFill>
                  <a:srgbClr val="000000"/>
                </a:solidFill>
                <a:effectLst/>
                <a:latin typeface="Times New Roman" panose="02020603050405020304" pitchFamily="18" charset="0"/>
                <a:ea typeface="Times New Roman" panose="02020603050405020304" pitchFamily="18" charset="0"/>
              </a:rPr>
              <a:t>, move to the left else to the right.</a:t>
            </a:r>
            <a:endParaRPr lang="en-US" sz="1200" dirty="0">
              <a:effectLst/>
              <a:latin typeface="Times New Roman" panose="02020603050405020304" pitchFamily="18" charset="0"/>
              <a:ea typeface="Times New Roman" panose="02020603050405020304" pitchFamily="18" charset="0"/>
            </a:endParaRPr>
          </a:p>
          <a:p>
            <a:pPr marL="0" marR="0">
              <a:spcBef>
                <a:spcPts val="0"/>
              </a:spcBef>
              <a:spcAft>
                <a:spcPts val="0"/>
              </a:spcAft>
            </a:pPr>
            <a:r>
              <a:rPr lang="en-US" sz="1200" dirty="0">
                <a:effectLst/>
                <a:latin typeface="Times New Roman" panose="02020603050405020304" pitchFamily="18" charset="0"/>
                <a:ea typeface="Times New Roman" panose="02020603050405020304" pitchFamily="18" charset="0"/>
              </a:rPr>
              <a:t> </a:t>
            </a:r>
          </a:p>
          <a:p>
            <a:pPr marL="342900" marR="0" lvl="0" indent="-342900">
              <a:lnSpc>
                <a:spcPct val="115000"/>
              </a:lnSpc>
              <a:spcBef>
                <a:spcPts val="180"/>
              </a:spcBef>
              <a:spcAft>
                <a:spcPts val="180"/>
              </a:spcAft>
              <a:buFont typeface="Symbol" pitchFamily="2" charset="2"/>
              <a:buChar char=""/>
            </a:pPr>
            <a:r>
              <a:rPr lang="en-US" sz="1200" dirty="0">
                <a:effectLst/>
                <a:latin typeface="Times New Roman" panose="02020603050405020304" pitchFamily="18" charset="0"/>
                <a:ea typeface="Times New Roman" panose="02020603050405020304" pitchFamily="18" charset="0"/>
                <a:cs typeface="Symbol" pitchFamily="2" charset="2"/>
              </a:rPr>
              <a:t>Left: [-1.42, -1.10] → [0, 0]</a:t>
            </a:r>
          </a:p>
          <a:p>
            <a:pPr marL="342900" marR="0" lvl="0" indent="-342900">
              <a:lnSpc>
                <a:spcPct val="115000"/>
              </a:lnSpc>
              <a:spcBef>
                <a:spcPts val="180"/>
              </a:spcBef>
              <a:spcAft>
                <a:spcPts val="180"/>
              </a:spcAft>
              <a:buFont typeface="Symbol" pitchFamily="2" charset="2"/>
              <a:buChar char=""/>
            </a:pPr>
            <a:r>
              <a:rPr lang="en-US" sz="1200" dirty="0">
                <a:effectLst/>
                <a:latin typeface="Times New Roman" panose="02020603050405020304" pitchFamily="18" charset="0"/>
                <a:ea typeface="Times New Roman" panose="02020603050405020304" pitchFamily="18" charset="0"/>
                <a:cs typeface="Symbol" pitchFamily="2" charset="2"/>
              </a:rPr>
              <a:t>Right: [0.63, 0.94, 0.94] → [0, 1, 1]</a:t>
            </a:r>
          </a:p>
          <a:p>
            <a:pPr marL="0" marR="0">
              <a:lnSpc>
                <a:spcPct val="115000"/>
              </a:lnSpc>
              <a:spcBef>
                <a:spcPts val="900"/>
              </a:spcBef>
              <a:spcAft>
                <a:spcPts val="900"/>
              </a:spcAft>
            </a:pPr>
            <a:r>
              <a:rPr lang="en-US" sz="1200" dirty="0">
                <a:effectLst/>
                <a:latin typeface="Times New Roman" panose="02020603050405020304" pitchFamily="18" charset="0"/>
                <a:ea typeface="Times New Roman" panose="02020603050405020304" pitchFamily="18" charset="0"/>
              </a:rPr>
              <a:t>Gini Left = 0</a:t>
            </a:r>
            <a:br>
              <a:rPr lang="en-US" sz="1200" dirty="0">
                <a:effectLst/>
                <a:latin typeface="Times New Roman" panose="02020603050405020304" pitchFamily="18" charset="0"/>
                <a:ea typeface="Times New Roman" panose="02020603050405020304" pitchFamily="18" charset="0"/>
              </a:rPr>
            </a:br>
            <a:r>
              <a:rPr lang="en-US" sz="1200" dirty="0">
                <a:effectLst/>
                <a:latin typeface="Times New Roman" panose="02020603050405020304" pitchFamily="18" charset="0"/>
                <a:ea typeface="Times New Roman" panose="02020603050405020304" pitchFamily="18" charset="0"/>
              </a:rPr>
              <a:t>Gini Right = 1 - (1/3)² - (2/3)² = 1 - 0.11 - 0.44 = </a:t>
            </a:r>
            <a:r>
              <a:rPr lang="en-US" sz="1200" b="1" dirty="0">
                <a:effectLst/>
                <a:latin typeface="Times New Roman" panose="02020603050405020304" pitchFamily="18" charset="0"/>
                <a:ea typeface="Times New Roman" panose="02020603050405020304" pitchFamily="18" charset="0"/>
              </a:rPr>
              <a:t>0.444</a:t>
            </a:r>
            <a:br>
              <a:rPr lang="en-US" sz="1200" dirty="0">
                <a:effectLst/>
                <a:latin typeface="Times New Roman" panose="02020603050405020304" pitchFamily="18" charset="0"/>
                <a:ea typeface="Times New Roman" panose="02020603050405020304" pitchFamily="18" charset="0"/>
              </a:rPr>
            </a:br>
            <a:r>
              <a:rPr lang="en-US" sz="1200" dirty="0">
                <a:effectLst/>
                <a:latin typeface="Times New Roman" panose="02020603050405020304" pitchFamily="18" charset="0"/>
                <a:ea typeface="Times New Roman" panose="02020603050405020304" pitchFamily="18" charset="0"/>
              </a:rPr>
              <a:t>Weighted Gini = (2/5)*0 + (3/5)*0.444 = </a:t>
            </a:r>
            <a:r>
              <a:rPr lang="en-US" sz="1200" b="1" dirty="0">
                <a:effectLst/>
                <a:latin typeface="Times New Roman" panose="02020603050405020304" pitchFamily="18" charset="0"/>
                <a:ea typeface="Times New Roman" panose="02020603050405020304" pitchFamily="18" charset="0"/>
              </a:rPr>
              <a:t>0.2664</a:t>
            </a:r>
            <a:endParaRPr lang="en-US" sz="12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23577991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DE2C8F-DF11-0513-0A7C-B6D2BB87232E}"/>
              </a:ext>
            </a:extLst>
          </p:cNvPr>
          <p:cNvSpPr>
            <a:spLocks noGrp="1"/>
          </p:cNvSpPr>
          <p:nvPr>
            <p:ph type="title"/>
          </p:nvPr>
        </p:nvSpPr>
        <p:spPr>
          <a:xfrm>
            <a:off x="457200" y="128491"/>
            <a:ext cx="8229600" cy="371400"/>
          </a:xfrm>
        </p:spPr>
        <p:txBody>
          <a:bodyPr>
            <a:normAutofit fontScale="90000"/>
          </a:bodyPr>
          <a:lstStyle/>
          <a:p>
            <a:r>
              <a:rPr lang="en-US" dirty="0"/>
              <a:t>Decision Tree Implementation</a:t>
            </a:r>
          </a:p>
        </p:txBody>
      </p:sp>
      <p:sp>
        <p:nvSpPr>
          <p:cNvPr id="13" name="Google Shape;440;p18">
            <a:extLst>
              <a:ext uri="{FF2B5EF4-FFF2-40B4-BE49-F238E27FC236}">
                <a16:creationId xmlns:a16="http://schemas.microsoft.com/office/drawing/2014/main" id="{F6D2E683-19AA-3AD6-BB98-AAB354D817E2}"/>
              </a:ext>
            </a:extLst>
          </p:cNvPr>
          <p:cNvSpPr/>
          <p:nvPr/>
        </p:nvSpPr>
        <p:spPr>
          <a:xfrm>
            <a:off x="457200" y="715791"/>
            <a:ext cx="8067675" cy="4427709"/>
          </a:xfrm>
          <a:prstGeom prst="roundRect">
            <a:avLst>
              <a:gd name="adj" fmla="val 50000"/>
            </a:avLst>
          </a:prstGeom>
          <a:solidFill>
            <a:srgbClr val="2776EA">
              <a:alpha val="12549"/>
            </a:srgbClr>
          </a:solidFill>
          <a:ln>
            <a:noFill/>
          </a:ln>
        </p:spPr>
        <p:txBody>
          <a:bodyPr spcFirstLastPara="1" wrap="square" lIns="91425" tIns="91425" rIns="91425" bIns="91425" anchor="ctr" anchorCtr="0">
            <a:noAutofit/>
          </a:bodyPr>
          <a:lstStyle/>
          <a:p>
            <a:pPr lvl="0"/>
            <a:r>
              <a:rPr lang="en-US" dirty="0"/>
              <a:t>                                </a:t>
            </a:r>
            <a:endParaRPr dirty="0"/>
          </a:p>
        </p:txBody>
      </p:sp>
      <p:sp>
        <p:nvSpPr>
          <p:cNvPr id="16" name="TextBox 15">
            <a:extLst>
              <a:ext uri="{FF2B5EF4-FFF2-40B4-BE49-F238E27FC236}">
                <a16:creationId xmlns:a16="http://schemas.microsoft.com/office/drawing/2014/main" id="{C755590A-02F1-5F13-4FC5-0D8216990E77}"/>
              </a:ext>
            </a:extLst>
          </p:cNvPr>
          <p:cNvSpPr txBox="1"/>
          <p:nvPr/>
        </p:nvSpPr>
        <p:spPr>
          <a:xfrm>
            <a:off x="1623188" y="826229"/>
            <a:ext cx="6396862" cy="4114973"/>
          </a:xfrm>
          <a:prstGeom prst="rect">
            <a:avLst/>
          </a:prstGeom>
          <a:noFill/>
        </p:spPr>
        <p:txBody>
          <a:bodyPr wrap="square" anchor="ctr">
            <a:spAutoFit/>
          </a:bodyPr>
          <a:lstStyle/>
          <a:p>
            <a:pPr marL="45720" marR="0" indent="0">
              <a:lnSpc>
                <a:spcPct val="115000"/>
              </a:lnSpc>
              <a:spcBef>
                <a:spcPts val="200"/>
              </a:spcBef>
              <a:spcAft>
                <a:spcPts val="800"/>
              </a:spcAft>
            </a:pPr>
            <a:r>
              <a:rPr lang="en-US" sz="12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T₃ = 0.785</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a:spcBef>
                <a:spcPts val="0"/>
              </a:spcBef>
              <a:spcAft>
                <a:spcPts val="0"/>
              </a:spcAft>
            </a:pPr>
            <a:r>
              <a:rPr lang="en-US" sz="1200" dirty="0">
                <a:effectLst/>
                <a:latin typeface="Times New Roman" panose="02020603050405020304" pitchFamily="18" charset="0"/>
                <a:ea typeface="Times New Roman" panose="02020603050405020304" pitchFamily="18" charset="0"/>
              </a:rPr>
              <a:t>If Age(Z) &lt; </a:t>
            </a:r>
            <a:r>
              <a:rPr lang="en-US" sz="1200" dirty="0">
                <a:solidFill>
                  <a:srgbClr val="000000"/>
                </a:solidFill>
                <a:effectLst/>
                <a:latin typeface="Times New Roman" panose="02020603050405020304" pitchFamily="18" charset="0"/>
                <a:ea typeface="Times New Roman" panose="02020603050405020304" pitchFamily="18" charset="0"/>
              </a:rPr>
              <a:t>T₃,</a:t>
            </a:r>
            <a:r>
              <a:rPr lang="en-US" sz="1200" b="1" dirty="0">
                <a:solidFill>
                  <a:srgbClr val="000000"/>
                </a:solidFill>
                <a:effectLst/>
                <a:latin typeface="Times New Roman" panose="02020603050405020304" pitchFamily="18" charset="0"/>
                <a:ea typeface="Times New Roman" panose="02020603050405020304" pitchFamily="18" charset="0"/>
              </a:rPr>
              <a:t> </a:t>
            </a:r>
            <a:r>
              <a:rPr lang="en-US" sz="1200" dirty="0">
                <a:solidFill>
                  <a:srgbClr val="000000"/>
                </a:solidFill>
                <a:effectLst/>
                <a:latin typeface="Times New Roman" panose="02020603050405020304" pitchFamily="18" charset="0"/>
                <a:ea typeface="Times New Roman" panose="02020603050405020304" pitchFamily="18" charset="0"/>
              </a:rPr>
              <a:t>move to the left else to the right.</a:t>
            </a:r>
            <a:endParaRPr lang="en-US" sz="1200" dirty="0">
              <a:effectLst/>
              <a:latin typeface="Times New Roman" panose="02020603050405020304" pitchFamily="18" charset="0"/>
              <a:ea typeface="Times New Roman" panose="02020603050405020304" pitchFamily="18" charset="0"/>
            </a:endParaRPr>
          </a:p>
          <a:p>
            <a:pPr marL="0" marR="0">
              <a:spcBef>
                <a:spcPts val="0"/>
              </a:spcBef>
              <a:spcAft>
                <a:spcPts val="0"/>
              </a:spcAft>
            </a:pPr>
            <a:r>
              <a:rPr lang="en-US" sz="1200" dirty="0">
                <a:effectLst/>
                <a:latin typeface="Times New Roman" panose="02020603050405020304" pitchFamily="18" charset="0"/>
                <a:ea typeface="Times New Roman" panose="02020603050405020304" pitchFamily="18" charset="0"/>
              </a:rPr>
              <a:t> </a:t>
            </a:r>
          </a:p>
          <a:p>
            <a:pPr marL="342900" marR="0" lvl="0" indent="-342900">
              <a:lnSpc>
                <a:spcPct val="115000"/>
              </a:lnSpc>
              <a:spcBef>
                <a:spcPts val="180"/>
              </a:spcBef>
              <a:spcAft>
                <a:spcPts val="180"/>
              </a:spcAft>
              <a:buFont typeface="Symbol" pitchFamily="2" charset="2"/>
              <a:buChar char=""/>
            </a:pPr>
            <a:r>
              <a:rPr lang="en-US" sz="1200" dirty="0">
                <a:effectLst/>
                <a:latin typeface="Times New Roman" panose="02020603050405020304" pitchFamily="18" charset="0"/>
                <a:ea typeface="Times New Roman" panose="02020603050405020304" pitchFamily="18" charset="0"/>
                <a:cs typeface="Symbol" pitchFamily="2" charset="2"/>
              </a:rPr>
              <a:t>Left: [-1.42, -1.10, 0.63] → [0, 0, 0]</a:t>
            </a:r>
          </a:p>
          <a:p>
            <a:pPr marL="342900" marR="0" lvl="0" indent="-342900">
              <a:lnSpc>
                <a:spcPct val="115000"/>
              </a:lnSpc>
              <a:spcBef>
                <a:spcPts val="180"/>
              </a:spcBef>
              <a:spcAft>
                <a:spcPts val="180"/>
              </a:spcAft>
              <a:buFont typeface="Symbol" pitchFamily="2" charset="2"/>
              <a:buChar char=""/>
            </a:pPr>
            <a:r>
              <a:rPr lang="en-US" sz="1200" dirty="0">
                <a:effectLst/>
                <a:latin typeface="Times New Roman" panose="02020603050405020304" pitchFamily="18" charset="0"/>
                <a:ea typeface="Times New Roman" panose="02020603050405020304" pitchFamily="18" charset="0"/>
                <a:cs typeface="Symbol" pitchFamily="2" charset="2"/>
              </a:rPr>
              <a:t>Right: [0.94, 0.94] → [1, 1]</a:t>
            </a:r>
          </a:p>
          <a:p>
            <a:pPr marL="0" marR="0">
              <a:lnSpc>
                <a:spcPct val="115000"/>
              </a:lnSpc>
              <a:spcBef>
                <a:spcPts val="900"/>
              </a:spcBef>
              <a:spcAft>
                <a:spcPts val="900"/>
              </a:spcAft>
            </a:pPr>
            <a:r>
              <a:rPr lang="en-US" sz="1200" dirty="0">
                <a:effectLst/>
                <a:latin typeface="Times New Roman" panose="02020603050405020304" pitchFamily="18" charset="0"/>
                <a:ea typeface="Times New Roman" panose="02020603050405020304" pitchFamily="18" charset="0"/>
              </a:rPr>
              <a:t>Gini Left = 0, Gini Right = 0</a:t>
            </a:r>
            <a:br>
              <a:rPr lang="en-US" sz="1200" dirty="0">
                <a:effectLst/>
                <a:latin typeface="Times New Roman" panose="02020603050405020304" pitchFamily="18" charset="0"/>
                <a:ea typeface="Times New Roman" panose="02020603050405020304" pitchFamily="18" charset="0"/>
              </a:rPr>
            </a:br>
            <a:r>
              <a:rPr lang="en-US" sz="1200" dirty="0">
                <a:effectLst/>
                <a:latin typeface="Times New Roman" panose="02020603050405020304" pitchFamily="18" charset="0"/>
                <a:ea typeface="Times New Roman" panose="02020603050405020304" pitchFamily="18" charset="0"/>
              </a:rPr>
              <a:t>Weighted Gini = 0</a:t>
            </a:r>
            <a:br>
              <a:rPr lang="en-US" sz="1200" dirty="0">
                <a:effectLst/>
                <a:latin typeface="Times New Roman" panose="02020603050405020304" pitchFamily="18" charset="0"/>
                <a:ea typeface="Times New Roman" panose="02020603050405020304" pitchFamily="18" charset="0"/>
              </a:rPr>
            </a:br>
            <a:r>
              <a:rPr lang="en-US" sz="1200" b="1" dirty="0">
                <a:effectLst/>
                <a:latin typeface="Times New Roman" panose="02020603050405020304" pitchFamily="18" charset="0"/>
                <a:ea typeface="Times New Roman" panose="02020603050405020304" pitchFamily="18" charset="0"/>
              </a:rPr>
              <a:t>Perfect split!</a:t>
            </a:r>
            <a:endParaRPr lang="en-US" sz="1200" dirty="0">
              <a:effectLst/>
              <a:latin typeface="Times New Roman" panose="02020603050405020304" pitchFamily="18" charset="0"/>
              <a:ea typeface="Times New Roman" panose="02020603050405020304" pitchFamily="18" charset="0"/>
            </a:endParaRPr>
          </a:p>
          <a:p>
            <a:pPr marL="0" marR="0">
              <a:spcBef>
                <a:spcPts val="180"/>
              </a:spcBef>
              <a:spcAft>
                <a:spcPts val="180"/>
              </a:spcAft>
            </a:pPr>
            <a:r>
              <a:rPr lang="en-US" sz="1200" b="1" dirty="0">
                <a:effectLst/>
                <a:latin typeface="Times New Roman" panose="02020603050405020304" pitchFamily="18" charset="0"/>
                <a:ea typeface="Times New Roman" panose="02020603050405020304" pitchFamily="18" charset="0"/>
              </a:rPr>
              <a:t>T₃ = 0.785</a:t>
            </a:r>
            <a:r>
              <a:rPr lang="en-US" sz="1200" dirty="0">
                <a:effectLst/>
                <a:latin typeface="Times New Roman" panose="02020603050405020304" pitchFamily="18" charset="0"/>
                <a:ea typeface="Times New Roman" panose="02020603050405020304" pitchFamily="18" charset="0"/>
              </a:rPr>
              <a:t> results in </a:t>
            </a:r>
            <a:r>
              <a:rPr lang="en-US" sz="1200" b="1" dirty="0">
                <a:effectLst/>
                <a:latin typeface="Times New Roman" panose="02020603050405020304" pitchFamily="18" charset="0"/>
                <a:ea typeface="Times New Roman" panose="02020603050405020304" pitchFamily="18" charset="0"/>
              </a:rPr>
              <a:t>perfect purity</a:t>
            </a:r>
            <a:r>
              <a:rPr lang="en-US" sz="1200" dirty="0">
                <a:effectLst/>
                <a:latin typeface="Times New Roman" panose="02020603050405020304" pitchFamily="18" charset="0"/>
                <a:ea typeface="Times New Roman" panose="02020603050405020304" pitchFamily="18" charset="0"/>
              </a:rPr>
              <a:t> (both left and right have only one class), giving </a:t>
            </a:r>
            <a:r>
              <a:rPr lang="en-US" sz="1200" b="1" dirty="0">
                <a:effectLst/>
                <a:latin typeface="Times New Roman" panose="02020603050405020304" pitchFamily="18" charset="0"/>
                <a:ea typeface="Times New Roman" panose="02020603050405020304" pitchFamily="18" charset="0"/>
              </a:rPr>
              <a:t>Gini = 0</a:t>
            </a:r>
            <a:r>
              <a:rPr lang="en-US" sz="1200" dirty="0">
                <a:effectLst/>
                <a:latin typeface="Times New Roman" panose="02020603050405020304" pitchFamily="18" charset="0"/>
                <a:ea typeface="Times New Roman" panose="02020603050405020304" pitchFamily="18" charset="0"/>
              </a:rPr>
              <a:t>.</a:t>
            </a:r>
          </a:p>
          <a:p>
            <a:pPr marL="0" marR="0">
              <a:lnSpc>
                <a:spcPct val="115000"/>
              </a:lnSpc>
              <a:spcBef>
                <a:spcPts val="900"/>
              </a:spcBef>
              <a:spcAft>
                <a:spcPts val="900"/>
              </a:spcAft>
            </a:pPr>
            <a:r>
              <a:rPr lang="en-US" sz="1200" b="1" dirty="0">
                <a:effectLst/>
                <a:latin typeface="Times New Roman" panose="02020603050405020304" pitchFamily="18" charset="0"/>
                <a:ea typeface="Times New Roman" panose="02020603050405020304" pitchFamily="18" charset="0"/>
              </a:rPr>
              <a:t>Gini gain and feature selection </a:t>
            </a:r>
            <a:r>
              <a:rPr lang="en-US" sz="1200" b="1" dirty="0">
                <a:effectLst/>
                <a:latin typeface="Times New Roman" panose="02020603050405020304" pitchFamily="18" charset="0"/>
                <a:ea typeface="Times New Roman" panose="02020603050405020304" pitchFamily="18" charset="0"/>
                <a:cs typeface="Symbol" pitchFamily="2" charset="2"/>
              </a:rPr>
              <a:t>Gini Gain</a:t>
            </a:r>
            <a:r>
              <a:rPr lang="en-US" sz="1200" dirty="0">
                <a:effectLst/>
                <a:latin typeface="Times New Roman" panose="02020603050405020304" pitchFamily="18" charset="0"/>
                <a:ea typeface="Times New Roman" panose="02020603050405020304" pitchFamily="18" charset="0"/>
                <a:cs typeface="Symbol" pitchFamily="2" charset="2"/>
              </a:rPr>
              <a:t> is the difference between the original impurity and the new impurity after the split.</a:t>
            </a:r>
          </a:p>
          <a:p>
            <a:pPr marL="342900" marR="0" lvl="0" indent="-342900">
              <a:spcBef>
                <a:spcPts val="180"/>
              </a:spcBef>
              <a:spcAft>
                <a:spcPts val="180"/>
              </a:spcAft>
              <a:buFont typeface="Symbol" pitchFamily="2" charset="2"/>
              <a:buChar char=""/>
            </a:pPr>
            <a:r>
              <a:rPr lang="en-US" sz="1200" b="1" dirty="0">
                <a:effectLst/>
                <a:latin typeface="Times New Roman" panose="02020603050405020304" pitchFamily="18" charset="0"/>
                <a:ea typeface="Times New Roman" panose="02020603050405020304" pitchFamily="18" charset="0"/>
                <a:cs typeface="Symbol" pitchFamily="2" charset="2"/>
              </a:rPr>
              <a:t>Both Age and CP</a:t>
            </a:r>
            <a:r>
              <a:rPr lang="en-US" sz="1200" dirty="0">
                <a:effectLst/>
                <a:latin typeface="Times New Roman" panose="02020603050405020304" pitchFamily="18" charset="0"/>
                <a:ea typeface="Times New Roman" panose="02020603050405020304" pitchFamily="18" charset="0"/>
                <a:cs typeface="Symbol" pitchFamily="2" charset="2"/>
              </a:rPr>
              <a:t> result in the </a:t>
            </a:r>
            <a:r>
              <a:rPr lang="en-US" sz="1200" b="1" dirty="0">
                <a:effectLst/>
                <a:latin typeface="Times New Roman" panose="02020603050405020304" pitchFamily="18" charset="0"/>
                <a:ea typeface="Times New Roman" panose="02020603050405020304" pitchFamily="18" charset="0"/>
                <a:cs typeface="Symbol" pitchFamily="2" charset="2"/>
              </a:rPr>
              <a:t>maximum Gini Gain of 0.48</a:t>
            </a:r>
            <a:r>
              <a:rPr lang="en-US" sz="1200" dirty="0">
                <a:effectLst/>
                <a:latin typeface="Times New Roman" panose="02020603050405020304" pitchFamily="18" charset="0"/>
                <a:ea typeface="Times New Roman" panose="02020603050405020304" pitchFamily="18" charset="0"/>
                <a:cs typeface="Symbol" pitchFamily="2" charset="2"/>
              </a:rPr>
              <a:t> and </a:t>
            </a:r>
            <a:r>
              <a:rPr lang="en-US" sz="1200" b="1" dirty="0">
                <a:effectLst/>
                <a:latin typeface="Times New Roman" panose="02020603050405020304" pitchFamily="18" charset="0"/>
                <a:ea typeface="Times New Roman" panose="02020603050405020304" pitchFamily="18" charset="0"/>
                <a:cs typeface="Symbol" pitchFamily="2" charset="2"/>
              </a:rPr>
              <a:t>zero impurity</a:t>
            </a:r>
            <a:r>
              <a:rPr lang="en-US" sz="1200" dirty="0">
                <a:effectLst/>
                <a:latin typeface="Times New Roman" panose="02020603050405020304" pitchFamily="18" charset="0"/>
                <a:ea typeface="Times New Roman" panose="02020603050405020304" pitchFamily="18" charset="0"/>
                <a:cs typeface="Symbol" pitchFamily="2" charset="2"/>
              </a:rPr>
              <a:t>, so either can be chosen as the </a:t>
            </a:r>
            <a:r>
              <a:rPr lang="en-US" sz="1200" b="1" dirty="0">
                <a:effectLst/>
                <a:latin typeface="Times New Roman" panose="02020603050405020304" pitchFamily="18" charset="0"/>
                <a:ea typeface="Times New Roman" panose="02020603050405020304" pitchFamily="18" charset="0"/>
                <a:cs typeface="Symbol" pitchFamily="2" charset="2"/>
              </a:rPr>
              <a:t>best root split</a:t>
            </a:r>
            <a:r>
              <a:rPr lang="en-US" sz="1200" dirty="0">
                <a:effectLst/>
                <a:latin typeface="Times New Roman" panose="02020603050405020304" pitchFamily="18" charset="0"/>
                <a:ea typeface="Times New Roman" panose="02020603050405020304" pitchFamily="18" charset="0"/>
                <a:cs typeface="Symbol" pitchFamily="2" charset="2"/>
              </a:rPr>
              <a:t>.</a:t>
            </a:r>
          </a:p>
          <a:p>
            <a:pPr marL="342900" marR="0" lvl="0" indent="-342900">
              <a:spcBef>
                <a:spcPts val="180"/>
              </a:spcBef>
              <a:spcAft>
                <a:spcPts val="180"/>
              </a:spcAft>
              <a:buFont typeface="Symbol" pitchFamily="2" charset="2"/>
              <a:buChar char=""/>
            </a:pPr>
            <a:r>
              <a:rPr lang="en-US" sz="1200" dirty="0">
                <a:effectLst/>
                <a:latin typeface="Times New Roman" panose="02020603050405020304" pitchFamily="18" charset="0"/>
                <a:ea typeface="Times New Roman" panose="02020603050405020304" pitchFamily="18" charset="0"/>
                <a:cs typeface="Symbol" pitchFamily="2" charset="2"/>
              </a:rPr>
              <a:t>Decision Trees will typically pick the </a:t>
            </a:r>
            <a:r>
              <a:rPr lang="en-US" sz="1200" b="1" dirty="0">
                <a:effectLst/>
                <a:latin typeface="Times New Roman" panose="02020603050405020304" pitchFamily="18" charset="0"/>
                <a:ea typeface="Times New Roman" panose="02020603050405020304" pitchFamily="18" charset="0"/>
                <a:cs typeface="Symbol" pitchFamily="2" charset="2"/>
              </a:rPr>
              <a:t>first one with the best score</a:t>
            </a:r>
            <a:r>
              <a:rPr lang="en-US" sz="1200" dirty="0">
                <a:effectLst/>
                <a:latin typeface="Times New Roman" panose="02020603050405020304" pitchFamily="18" charset="0"/>
                <a:ea typeface="Times New Roman" panose="02020603050405020304" pitchFamily="18" charset="0"/>
                <a:cs typeface="Symbol" pitchFamily="2" charset="2"/>
              </a:rPr>
              <a:t>, or the one that appears most useful in downstream splits.</a:t>
            </a:r>
          </a:p>
          <a:p>
            <a:pPr marL="0" marR="0">
              <a:spcBef>
                <a:spcPts val="180"/>
              </a:spcBef>
              <a:spcAft>
                <a:spcPts val="180"/>
              </a:spcAft>
            </a:pPr>
            <a:endParaRPr lang="en-US" sz="12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406848323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DE2C8F-DF11-0513-0A7C-B6D2BB87232E}"/>
              </a:ext>
            </a:extLst>
          </p:cNvPr>
          <p:cNvSpPr>
            <a:spLocks noGrp="1"/>
          </p:cNvSpPr>
          <p:nvPr>
            <p:ph type="title"/>
          </p:nvPr>
        </p:nvSpPr>
        <p:spPr/>
        <p:txBody>
          <a:bodyPr>
            <a:normAutofit fontScale="90000"/>
          </a:bodyPr>
          <a:lstStyle/>
          <a:p>
            <a:r>
              <a:rPr lang="en-US" dirty="0"/>
              <a:t>Decision Tree Implementation</a:t>
            </a:r>
          </a:p>
        </p:txBody>
      </p:sp>
      <p:graphicFrame>
        <p:nvGraphicFramePr>
          <p:cNvPr id="3" name="Table 2">
            <a:extLst>
              <a:ext uri="{FF2B5EF4-FFF2-40B4-BE49-F238E27FC236}">
                <a16:creationId xmlns:a16="http://schemas.microsoft.com/office/drawing/2014/main" id="{CDCAFD97-BF15-AF8A-70D2-C2F190D73FB7}"/>
              </a:ext>
            </a:extLst>
          </p:cNvPr>
          <p:cNvGraphicFramePr>
            <a:graphicFrameLocks noGrp="1"/>
          </p:cNvGraphicFramePr>
          <p:nvPr>
            <p:extLst>
              <p:ext uri="{D42A27DB-BD31-4B8C-83A1-F6EECF244321}">
                <p14:modId xmlns:p14="http://schemas.microsoft.com/office/powerpoint/2010/main" val="3919181831"/>
              </p:ext>
            </p:extLst>
          </p:nvPr>
        </p:nvGraphicFramePr>
        <p:xfrm>
          <a:off x="1343025" y="1523204"/>
          <a:ext cx="5972176" cy="1448596"/>
        </p:xfrm>
        <a:graphic>
          <a:graphicData uri="http://schemas.openxmlformats.org/drawingml/2006/table">
            <a:tbl>
              <a:tblPr firstRow="1" bandRow="1" bandCol="1">
                <a:tableStyleId>{CAAAB887-16D1-4126-A36C-5330455EE609}</a:tableStyleId>
              </a:tblPr>
              <a:tblGrid>
                <a:gridCol w="1493044">
                  <a:extLst>
                    <a:ext uri="{9D8B030D-6E8A-4147-A177-3AD203B41FA5}">
                      <a16:colId xmlns:a16="http://schemas.microsoft.com/office/drawing/2014/main" val="3328781456"/>
                    </a:ext>
                  </a:extLst>
                </a:gridCol>
                <a:gridCol w="1493044">
                  <a:extLst>
                    <a:ext uri="{9D8B030D-6E8A-4147-A177-3AD203B41FA5}">
                      <a16:colId xmlns:a16="http://schemas.microsoft.com/office/drawing/2014/main" val="3909302568"/>
                    </a:ext>
                  </a:extLst>
                </a:gridCol>
                <a:gridCol w="1493044">
                  <a:extLst>
                    <a:ext uri="{9D8B030D-6E8A-4147-A177-3AD203B41FA5}">
                      <a16:colId xmlns:a16="http://schemas.microsoft.com/office/drawing/2014/main" val="4081318731"/>
                    </a:ext>
                  </a:extLst>
                </a:gridCol>
                <a:gridCol w="1493044">
                  <a:extLst>
                    <a:ext uri="{9D8B030D-6E8A-4147-A177-3AD203B41FA5}">
                      <a16:colId xmlns:a16="http://schemas.microsoft.com/office/drawing/2014/main" val="1252220904"/>
                    </a:ext>
                  </a:extLst>
                </a:gridCol>
              </a:tblGrid>
              <a:tr h="362149">
                <a:tc>
                  <a:txBody>
                    <a:bodyPr/>
                    <a:lstStyle/>
                    <a:p>
                      <a:pPr marL="0" marR="0">
                        <a:lnSpc>
                          <a:spcPct val="115000"/>
                        </a:lnSpc>
                        <a:spcBef>
                          <a:spcPts val="180"/>
                        </a:spcBef>
                        <a:spcAft>
                          <a:spcPts val="180"/>
                        </a:spcAft>
                      </a:pPr>
                      <a:r>
                        <a:rPr lang="en-US" sz="1200" dirty="0">
                          <a:effectLst/>
                        </a:rPr>
                        <a:t>Feature</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solidFill>
                      <a:schemeClr val="accent5">
                        <a:lumMod val="20000"/>
                        <a:lumOff val="80000"/>
                      </a:schemeClr>
                    </a:solidFill>
                  </a:tcPr>
                </a:tc>
                <a:tc>
                  <a:txBody>
                    <a:bodyPr/>
                    <a:lstStyle/>
                    <a:p>
                      <a:pPr marL="0" marR="0">
                        <a:lnSpc>
                          <a:spcPct val="115000"/>
                        </a:lnSpc>
                        <a:spcBef>
                          <a:spcPts val="180"/>
                        </a:spcBef>
                        <a:spcAft>
                          <a:spcPts val="180"/>
                        </a:spcAft>
                      </a:pPr>
                      <a:r>
                        <a:rPr lang="en-US" sz="1200" dirty="0">
                          <a:effectLst/>
                        </a:rPr>
                        <a:t>Threshold</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solidFill>
                      <a:schemeClr val="accent5">
                        <a:lumMod val="20000"/>
                        <a:lumOff val="80000"/>
                      </a:schemeClr>
                    </a:solidFill>
                  </a:tcPr>
                </a:tc>
                <a:tc>
                  <a:txBody>
                    <a:bodyPr/>
                    <a:lstStyle/>
                    <a:p>
                      <a:pPr marL="0" marR="0">
                        <a:lnSpc>
                          <a:spcPct val="115000"/>
                        </a:lnSpc>
                        <a:spcBef>
                          <a:spcPts val="180"/>
                        </a:spcBef>
                        <a:spcAft>
                          <a:spcPts val="180"/>
                        </a:spcAft>
                      </a:pPr>
                      <a:r>
                        <a:rPr lang="en-US" sz="1200" dirty="0">
                          <a:effectLst/>
                        </a:rPr>
                        <a:t>Weighted Gini</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solidFill>
                      <a:schemeClr val="accent5">
                        <a:lumMod val="20000"/>
                        <a:lumOff val="80000"/>
                      </a:schemeClr>
                    </a:solidFill>
                  </a:tcPr>
                </a:tc>
                <a:tc>
                  <a:txBody>
                    <a:bodyPr/>
                    <a:lstStyle/>
                    <a:p>
                      <a:pPr marL="0" marR="0">
                        <a:lnSpc>
                          <a:spcPct val="115000"/>
                        </a:lnSpc>
                        <a:spcBef>
                          <a:spcPts val="180"/>
                        </a:spcBef>
                        <a:spcAft>
                          <a:spcPts val="180"/>
                        </a:spcAft>
                      </a:pPr>
                      <a:r>
                        <a:rPr lang="en-US" sz="1200" dirty="0">
                          <a:effectLst/>
                        </a:rPr>
                        <a:t>Gini Gain</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solidFill>
                      <a:schemeClr val="accent5">
                        <a:lumMod val="20000"/>
                        <a:lumOff val="80000"/>
                      </a:schemeClr>
                    </a:solidFill>
                  </a:tcPr>
                </a:tc>
                <a:extLst>
                  <a:ext uri="{0D108BD9-81ED-4DB2-BD59-A6C34878D82A}">
                    <a16:rowId xmlns:a16="http://schemas.microsoft.com/office/drawing/2014/main" val="1482279196"/>
                  </a:ext>
                </a:extLst>
              </a:tr>
              <a:tr h="362149">
                <a:tc>
                  <a:txBody>
                    <a:bodyPr/>
                    <a:lstStyle/>
                    <a:p>
                      <a:pPr marL="0" marR="0">
                        <a:lnSpc>
                          <a:spcPct val="115000"/>
                        </a:lnSpc>
                        <a:spcBef>
                          <a:spcPts val="180"/>
                        </a:spcBef>
                        <a:spcAft>
                          <a:spcPts val="180"/>
                        </a:spcAft>
                      </a:pPr>
                      <a:r>
                        <a:rPr lang="en-US" sz="1200" dirty="0">
                          <a:effectLst/>
                        </a:rPr>
                        <a:t>Age (Z)</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solidFill>
                      <a:schemeClr val="accent2">
                        <a:lumMod val="60000"/>
                        <a:lumOff val="40000"/>
                      </a:schemeClr>
                    </a:solidFill>
                  </a:tcPr>
                </a:tc>
                <a:tc>
                  <a:txBody>
                    <a:bodyPr/>
                    <a:lstStyle/>
                    <a:p>
                      <a:pPr marL="0" marR="0">
                        <a:lnSpc>
                          <a:spcPct val="115000"/>
                        </a:lnSpc>
                        <a:spcBef>
                          <a:spcPts val="180"/>
                        </a:spcBef>
                        <a:spcAft>
                          <a:spcPts val="180"/>
                        </a:spcAft>
                      </a:pPr>
                      <a:r>
                        <a:rPr lang="en-US" sz="1200" dirty="0">
                          <a:effectLst/>
                        </a:rPr>
                        <a:t>0.785</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solidFill>
                      <a:schemeClr val="accent2">
                        <a:lumMod val="60000"/>
                        <a:lumOff val="40000"/>
                      </a:schemeClr>
                    </a:solidFill>
                  </a:tcPr>
                </a:tc>
                <a:tc>
                  <a:txBody>
                    <a:bodyPr/>
                    <a:lstStyle/>
                    <a:p>
                      <a:pPr marL="0" marR="0">
                        <a:lnSpc>
                          <a:spcPct val="115000"/>
                        </a:lnSpc>
                        <a:spcBef>
                          <a:spcPts val="180"/>
                        </a:spcBef>
                        <a:spcAft>
                          <a:spcPts val="180"/>
                        </a:spcAft>
                      </a:pPr>
                      <a:r>
                        <a:rPr lang="en-US" sz="1200" dirty="0">
                          <a:effectLst/>
                        </a:rPr>
                        <a:t>0.000 </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solidFill>
                      <a:schemeClr val="accent2">
                        <a:lumMod val="60000"/>
                        <a:lumOff val="40000"/>
                      </a:schemeClr>
                    </a:solidFill>
                  </a:tcPr>
                </a:tc>
                <a:tc>
                  <a:txBody>
                    <a:bodyPr/>
                    <a:lstStyle/>
                    <a:p>
                      <a:pPr marL="0" marR="0">
                        <a:lnSpc>
                          <a:spcPct val="115000"/>
                        </a:lnSpc>
                        <a:spcBef>
                          <a:spcPts val="180"/>
                        </a:spcBef>
                        <a:spcAft>
                          <a:spcPts val="180"/>
                        </a:spcAft>
                      </a:pPr>
                      <a:r>
                        <a:rPr lang="en-US" sz="1200" dirty="0">
                          <a:effectLst/>
                        </a:rPr>
                        <a:t>0.48</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solidFill>
                      <a:schemeClr val="accent2">
                        <a:lumMod val="60000"/>
                        <a:lumOff val="40000"/>
                      </a:schemeClr>
                    </a:solidFill>
                  </a:tcPr>
                </a:tc>
                <a:extLst>
                  <a:ext uri="{0D108BD9-81ED-4DB2-BD59-A6C34878D82A}">
                    <a16:rowId xmlns:a16="http://schemas.microsoft.com/office/drawing/2014/main" val="2644039443"/>
                  </a:ext>
                </a:extLst>
              </a:tr>
              <a:tr h="362149">
                <a:tc>
                  <a:txBody>
                    <a:bodyPr/>
                    <a:lstStyle/>
                    <a:p>
                      <a:pPr marL="0" marR="0">
                        <a:lnSpc>
                          <a:spcPct val="115000"/>
                        </a:lnSpc>
                        <a:spcBef>
                          <a:spcPts val="180"/>
                        </a:spcBef>
                        <a:spcAft>
                          <a:spcPts val="180"/>
                        </a:spcAft>
                      </a:pPr>
                      <a:r>
                        <a:rPr lang="en-US" sz="1200">
                          <a:effectLst/>
                        </a:rPr>
                        <a:t>CP (Z)</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solidFill>
                      <a:schemeClr val="accent2">
                        <a:lumMod val="60000"/>
                        <a:lumOff val="40000"/>
                      </a:schemeClr>
                    </a:solidFill>
                  </a:tcPr>
                </a:tc>
                <a:tc>
                  <a:txBody>
                    <a:bodyPr/>
                    <a:lstStyle/>
                    <a:p>
                      <a:pPr marL="0" marR="0">
                        <a:lnSpc>
                          <a:spcPct val="115000"/>
                        </a:lnSpc>
                        <a:spcBef>
                          <a:spcPts val="180"/>
                        </a:spcBef>
                        <a:spcAft>
                          <a:spcPts val="180"/>
                        </a:spcAft>
                      </a:pPr>
                      <a:r>
                        <a:rPr lang="en-US" sz="1200">
                          <a:effectLst/>
                        </a:rPr>
                        <a:t>0.535</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solidFill>
                      <a:schemeClr val="accent2">
                        <a:lumMod val="60000"/>
                        <a:lumOff val="40000"/>
                      </a:schemeClr>
                    </a:solidFill>
                  </a:tcPr>
                </a:tc>
                <a:tc>
                  <a:txBody>
                    <a:bodyPr/>
                    <a:lstStyle/>
                    <a:p>
                      <a:pPr marL="0" marR="0">
                        <a:lnSpc>
                          <a:spcPct val="115000"/>
                        </a:lnSpc>
                        <a:spcBef>
                          <a:spcPts val="180"/>
                        </a:spcBef>
                        <a:spcAft>
                          <a:spcPts val="180"/>
                        </a:spcAft>
                      </a:pPr>
                      <a:r>
                        <a:rPr lang="en-US" sz="1200" dirty="0">
                          <a:effectLst/>
                        </a:rPr>
                        <a:t>0.000 </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solidFill>
                      <a:schemeClr val="accent2">
                        <a:lumMod val="60000"/>
                        <a:lumOff val="40000"/>
                      </a:schemeClr>
                    </a:solidFill>
                  </a:tcPr>
                </a:tc>
                <a:tc>
                  <a:txBody>
                    <a:bodyPr/>
                    <a:lstStyle/>
                    <a:p>
                      <a:pPr marL="0" marR="0">
                        <a:lnSpc>
                          <a:spcPct val="115000"/>
                        </a:lnSpc>
                        <a:spcBef>
                          <a:spcPts val="180"/>
                        </a:spcBef>
                        <a:spcAft>
                          <a:spcPts val="180"/>
                        </a:spcAft>
                      </a:pPr>
                      <a:r>
                        <a:rPr lang="en-US" sz="1200" dirty="0">
                          <a:effectLst/>
                        </a:rPr>
                        <a:t>0.48</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solidFill>
                      <a:schemeClr val="accent2">
                        <a:lumMod val="60000"/>
                        <a:lumOff val="40000"/>
                      </a:schemeClr>
                    </a:solidFill>
                  </a:tcPr>
                </a:tc>
                <a:extLst>
                  <a:ext uri="{0D108BD9-81ED-4DB2-BD59-A6C34878D82A}">
                    <a16:rowId xmlns:a16="http://schemas.microsoft.com/office/drawing/2014/main" val="2155365748"/>
                  </a:ext>
                </a:extLst>
              </a:tr>
              <a:tr h="362149">
                <a:tc>
                  <a:txBody>
                    <a:bodyPr/>
                    <a:lstStyle/>
                    <a:p>
                      <a:pPr marL="0" marR="0">
                        <a:lnSpc>
                          <a:spcPct val="115000"/>
                        </a:lnSpc>
                        <a:spcBef>
                          <a:spcPts val="180"/>
                        </a:spcBef>
                        <a:spcAft>
                          <a:spcPts val="180"/>
                        </a:spcAft>
                      </a:pPr>
                      <a:r>
                        <a:rPr lang="en-US" sz="1200">
                          <a:effectLst/>
                        </a:rPr>
                        <a:t>Chol(Z)</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15000"/>
                        </a:lnSpc>
                        <a:spcBef>
                          <a:spcPts val="180"/>
                        </a:spcBef>
                        <a:spcAft>
                          <a:spcPts val="180"/>
                        </a:spcAft>
                      </a:pPr>
                      <a:r>
                        <a:rPr lang="en-US" sz="1200">
                          <a:effectLst/>
                        </a:rPr>
                        <a:t>0.91</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15000"/>
                        </a:lnSpc>
                        <a:spcBef>
                          <a:spcPts val="180"/>
                        </a:spcBef>
                        <a:spcAft>
                          <a:spcPts val="180"/>
                        </a:spcAft>
                      </a:pPr>
                      <a:r>
                        <a:rPr lang="en-US" sz="1200">
                          <a:effectLst/>
                        </a:rPr>
                        <a:t>0.300</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15000"/>
                        </a:lnSpc>
                        <a:spcBef>
                          <a:spcPts val="180"/>
                        </a:spcBef>
                        <a:spcAft>
                          <a:spcPts val="180"/>
                        </a:spcAft>
                      </a:pPr>
                      <a:r>
                        <a:rPr lang="en-US" sz="1200" dirty="0">
                          <a:effectLst/>
                        </a:rPr>
                        <a:t>0.18</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4058090794"/>
                  </a:ext>
                </a:extLst>
              </a:tr>
            </a:tbl>
          </a:graphicData>
        </a:graphic>
      </p:graphicFrame>
    </p:spTree>
    <p:extLst>
      <p:ext uri="{BB962C8B-B14F-4D97-AF65-F5344CB8AC3E}">
        <p14:creationId xmlns:p14="http://schemas.microsoft.com/office/powerpoint/2010/main" val="355678085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DE2C8F-DF11-0513-0A7C-B6D2BB87232E}"/>
              </a:ext>
            </a:extLst>
          </p:cNvPr>
          <p:cNvSpPr>
            <a:spLocks noGrp="1"/>
          </p:cNvSpPr>
          <p:nvPr>
            <p:ph type="title"/>
          </p:nvPr>
        </p:nvSpPr>
        <p:spPr>
          <a:xfrm>
            <a:off x="457200" y="411475"/>
            <a:ext cx="8229600" cy="371400"/>
          </a:xfrm>
        </p:spPr>
        <p:txBody>
          <a:bodyPr wrap="square" anchor="ctr">
            <a:noAutofit/>
          </a:bodyPr>
          <a:lstStyle/>
          <a:p>
            <a:pPr>
              <a:lnSpc>
                <a:spcPct val="90000"/>
              </a:lnSpc>
            </a:pPr>
            <a:r>
              <a:rPr lang="en-US" sz="1800" dirty="0"/>
              <a:t>Decision Tree Implementation</a:t>
            </a:r>
          </a:p>
        </p:txBody>
      </p:sp>
      <p:sp>
        <p:nvSpPr>
          <p:cNvPr id="5" name="TextBox 4">
            <a:extLst>
              <a:ext uri="{FF2B5EF4-FFF2-40B4-BE49-F238E27FC236}">
                <a16:creationId xmlns:a16="http://schemas.microsoft.com/office/drawing/2014/main" id="{49740B2B-3E8F-BDC8-CAE8-029CF1F54858}"/>
              </a:ext>
            </a:extLst>
          </p:cNvPr>
          <p:cNvSpPr txBox="1"/>
          <p:nvPr/>
        </p:nvSpPr>
        <p:spPr>
          <a:xfrm>
            <a:off x="457200" y="973375"/>
            <a:ext cx="4305300" cy="3264408"/>
          </a:xfrm>
          <a:prstGeom prst="rect">
            <a:avLst/>
          </a:prstGeom>
          <a:noFill/>
          <a:ln>
            <a:noFill/>
          </a:ln>
        </p:spPr>
        <p:txBody>
          <a:bodyPr rtlCol="0" anchor="t">
            <a:normAutofit/>
          </a:bodyPr>
          <a:lstStyle/>
          <a:p>
            <a:pPr marL="0" marR="0">
              <a:lnSpc>
                <a:spcPct val="115000"/>
              </a:lnSpc>
              <a:spcBef>
                <a:spcPts val="0"/>
              </a:spcBef>
              <a:spcAft>
                <a:spcPts val="0"/>
              </a:spcAft>
            </a:pPr>
            <a:r>
              <a:rPr lang="en-US" sz="1800" dirty="0">
                <a:effectLst/>
                <a:latin typeface="Times New Roman" panose="02020603050405020304" pitchFamily="18" charset="0"/>
                <a:ea typeface="Times New Roman" panose="02020603050405020304" pitchFamily="18" charset="0"/>
              </a:rPr>
              <a:t>A new data point (-0.79, 0.15, -0.67) was fed into the tree. </a:t>
            </a:r>
          </a:p>
          <a:p>
            <a:pPr marL="0" marR="0">
              <a:lnSpc>
                <a:spcPct val="115000"/>
              </a:lnSpc>
              <a:spcBef>
                <a:spcPts val="0"/>
              </a:spcBef>
              <a:spcAft>
                <a:spcPts val="0"/>
              </a:spcAft>
            </a:pPr>
            <a:r>
              <a:rPr lang="en-US" sz="1800" dirty="0">
                <a:effectLst/>
                <a:latin typeface="Times New Roman" panose="02020603050405020304" pitchFamily="18" charset="0"/>
                <a:ea typeface="Times New Roman" panose="02020603050405020304" pitchFamily="18" charset="0"/>
              </a:rPr>
              <a:t>Based on the Age (Z) split at the root, the data point followed the left branch (Age ≤ 0.785) and was classified as 'No Heart Disease' (0).</a:t>
            </a:r>
          </a:p>
          <a:p>
            <a:pPr marL="0" marR="0">
              <a:lnSpc>
                <a:spcPct val="115000"/>
              </a:lnSpc>
              <a:spcBef>
                <a:spcPts val="0"/>
              </a:spcBef>
              <a:spcAft>
                <a:spcPts val="0"/>
              </a:spcAft>
            </a:pPr>
            <a:r>
              <a:rPr lang="en-US" sz="1800" dirty="0">
                <a:effectLst/>
                <a:latin typeface="Times New Roman" panose="02020603050405020304" pitchFamily="18" charset="0"/>
                <a:ea typeface="Times New Roman" panose="02020603050405020304" pitchFamily="18" charset="0"/>
              </a:rPr>
              <a:t> </a:t>
            </a:r>
          </a:p>
        </p:txBody>
      </p:sp>
      <p:pic>
        <p:nvPicPr>
          <p:cNvPr id="4" name="Picture 3" descr="A diagram of a number of samples&#10;&#10;Description automatically generated with medium confidence">
            <a:extLst>
              <a:ext uri="{FF2B5EF4-FFF2-40B4-BE49-F238E27FC236}">
                <a16:creationId xmlns:a16="http://schemas.microsoft.com/office/drawing/2014/main" id="{486B3609-B868-8BAA-A354-CF8C245C07D1}"/>
              </a:ext>
            </a:extLst>
          </p:cNvPr>
          <p:cNvPicPr>
            <a:picLocks noChangeAspect="1"/>
          </p:cNvPicPr>
          <p:nvPr/>
        </p:nvPicPr>
        <p:blipFill>
          <a:blip r:embed="rId2">
            <a:extLst>
              <a:ext uri="{28A0092B-C50C-407E-A947-70E740481C1C}">
                <a14:useLocalDpi xmlns:a14="http://schemas.microsoft.com/office/drawing/2010/main" val="0"/>
              </a:ext>
            </a:extLst>
          </a:blip>
          <a:srcRect l="4708" r="5433" b="2"/>
          <a:stretch/>
        </p:blipFill>
        <p:spPr bwMode="auto">
          <a:xfrm>
            <a:off x="4762500" y="973375"/>
            <a:ext cx="3924300" cy="3264408"/>
          </a:xfrm>
          <a:prstGeom prst="rect">
            <a:avLst/>
          </a:prstGeom>
          <a:noFill/>
          <a:ln>
            <a:noFill/>
          </a:ln>
        </p:spPr>
      </p:pic>
    </p:spTree>
    <p:extLst>
      <p:ext uri="{BB962C8B-B14F-4D97-AF65-F5344CB8AC3E}">
        <p14:creationId xmlns:p14="http://schemas.microsoft.com/office/powerpoint/2010/main" val="276679083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DE2C8F-DF11-0513-0A7C-B6D2BB87232E}"/>
              </a:ext>
            </a:extLst>
          </p:cNvPr>
          <p:cNvSpPr>
            <a:spLocks noGrp="1"/>
          </p:cNvSpPr>
          <p:nvPr>
            <p:ph type="title"/>
          </p:nvPr>
        </p:nvSpPr>
        <p:spPr>
          <a:xfrm>
            <a:off x="457200" y="204900"/>
            <a:ext cx="8229600" cy="371400"/>
          </a:xfrm>
        </p:spPr>
        <p:txBody>
          <a:bodyPr>
            <a:normAutofit fontScale="90000"/>
          </a:bodyPr>
          <a:lstStyle/>
          <a:p>
            <a:r>
              <a:rPr lang="en-US" dirty="0"/>
              <a:t>Result Discussion</a:t>
            </a:r>
          </a:p>
        </p:txBody>
      </p:sp>
      <p:sp>
        <p:nvSpPr>
          <p:cNvPr id="13" name="Google Shape;440;p18">
            <a:extLst>
              <a:ext uri="{FF2B5EF4-FFF2-40B4-BE49-F238E27FC236}">
                <a16:creationId xmlns:a16="http://schemas.microsoft.com/office/drawing/2014/main" id="{F6D2E683-19AA-3AD6-BB98-AAB354D817E2}"/>
              </a:ext>
            </a:extLst>
          </p:cNvPr>
          <p:cNvSpPr/>
          <p:nvPr/>
        </p:nvSpPr>
        <p:spPr>
          <a:xfrm>
            <a:off x="0" y="576301"/>
            <a:ext cx="9144000" cy="3621230"/>
          </a:xfrm>
          <a:prstGeom prst="roundRect">
            <a:avLst>
              <a:gd name="adj" fmla="val 50000"/>
            </a:avLst>
          </a:prstGeom>
          <a:solidFill>
            <a:srgbClr val="2776EA">
              <a:alpha val="12549"/>
            </a:srgbClr>
          </a:solidFill>
          <a:ln>
            <a:noFill/>
          </a:ln>
        </p:spPr>
        <p:txBody>
          <a:bodyPr spcFirstLastPara="1" wrap="square" lIns="91425" tIns="91425" rIns="91425" bIns="91425" anchor="ctr" anchorCtr="0">
            <a:noAutofit/>
          </a:bodyPr>
          <a:lstStyle/>
          <a:p>
            <a:pPr lvl="0"/>
            <a:endParaRPr lang="en-US" dirty="0"/>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24335F72-E896-E671-1800-7DDCBFEB5CA5}"/>
                  </a:ext>
                </a:extLst>
              </p:cNvPr>
              <p:cNvSpPr txBox="1"/>
              <p:nvPr/>
            </p:nvSpPr>
            <p:spPr>
              <a:xfrm>
                <a:off x="1881050" y="1036320"/>
                <a:ext cx="5886995" cy="2244397"/>
              </a:xfrm>
              <a:prstGeom prst="rect">
                <a:avLst/>
              </a:prstGeom>
              <a:noFill/>
            </p:spPr>
            <p:txBody>
              <a:bodyPr wrap="square" rtlCol="0">
                <a:spAutoFit/>
              </a:bodyPr>
              <a:lstStyle/>
              <a:p>
                <a:r>
                  <a:rPr lang="en-US" sz="1200" b="1"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Confusion Matrix Analysis</a:t>
                </a:r>
                <a:r>
                  <a:rPr lang="en-US" sz="12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p>
              <a:p>
                <a:pPr marL="0" marR="0">
                  <a:spcBef>
                    <a:spcPts val="900"/>
                  </a:spcBef>
                  <a:spcAft>
                    <a:spcPts val="900"/>
                  </a:spcAft>
                </a:pP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The confusion matrix for the SVM model is as follows:</a:t>
                </a:r>
              </a:p>
              <a:p>
                <a:pPr marL="0" marR="0">
                  <a:spcBef>
                    <a:spcPts val="900"/>
                  </a:spcBef>
                  <a:spcAft>
                    <a:spcPts val="900"/>
                  </a:spcAft>
                </a:pPr>
                <a14:m>
                  <m:oMathPara xmlns:m="http://schemas.openxmlformats.org/officeDocument/2006/math">
                    <m:oMathParaPr>
                      <m:jc m:val="centerGroup"/>
                    </m:oMathParaPr>
                    <m:oMath xmlns:m="http://schemas.openxmlformats.org/officeDocument/2006/math">
                      <m:d>
                        <m:dPr>
                          <m:begChr m:val="["/>
                          <m:endChr m:val="]"/>
                          <m:ctrlPr>
                            <a:rPr lang="en-US" sz="1200" i="1">
                              <a:effectLst/>
                              <a:latin typeface="Cambria Math" panose="02040503050406030204" pitchFamily="18" charset="0"/>
                              <a:ea typeface="Calibri" panose="020F0502020204030204" pitchFamily="34" charset="0"/>
                              <a:cs typeface="Times New Roman" panose="02020603050405020304" pitchFamily="18" charset="0"/>
                            </a:rPr>
                          </m:ctrlPr>
                        </m:dPr>
                        <m:e>
                          <m:m>
                            <m:mPr>
                              <m:plcHide m:val="on"/>
                              <m:mcs>
                                <m:mc>
                                  <m:mcPr>
                                    <m:count m:val="2"/>
                                    <m:mcJc m:val="center"/>
                                  </m:mcPr>
                                </m:mc>
                              </m:mcs>
                              <m:ctrlPr>
                                <a:rPr lang="en-US" sz="1200" i="1">
                                  <a:effectLst/>
                                  <a:latin typeface="Cambria Math" panose="02040503050406030204" pitchFamily="18" charset="0"/>
                                  <a:ea typeface="Calibri" panose="020F0502020204030204" pitchFamily="34" charset="0"/>
                                  <a:cs typeface="Times New Roman" panose="02020603050405020304" pitchFamily="18" charset="0"/>
                                </a:rPr>
                              </m:ctrlPr>
                            </m:mPr>
                            <m:mr>
                              <m:e>
                                <m:r>
                                  <a:rPr lang="en-US" sz="1200" i="1">
                                    <a:effectLst/>
                                    <a:latin typeface="Cambria Math" panose="02040503050406030204" pitchFamily="18" charset="0"/>
                                    <a:ea typeface="Calibri" panose="020F0502020204030204" pitchFamily="34" charset="0"/>
                                    <a:cs typeface="Times New Roman" panose="02020603050405020304" pitchFamily="18" charset="0"/>
                                  </a:rPr>
                                  <m:t>4</m:t>
                                </m:r>
                                <m:r>
                                  <a:rPr lang="en-US" sz="1200" b="0" i="1" smtClean="0">
                                    <a:effectLst/>
                                    <a:latin typeface="Cambria Math" panose="02040503050406030204" pitchFamily="18" charset="0"/>
                                    <a:ea typeface="Calibri" panose="020F0502020204030204" pitchFamily="34" charset="0"/>
                                    <a:cs typeface="Times New Roman" panose="02020603050405020304" pitchFamily="18" charset="0"/>
                                  </a:rPr>
                                  <m:t>1</m:t>
                                </m:r>
                              </m:e>
                              <m:e>
                                <m:r>
                                  <a:rPr lang="en-US" sz="1200" b="0" i="1" smtClean="0">
                                    <a:effectLst/>
                                    <a:latin typeface="Cambria Math" panose="02040503050406030204" pitchFamily="18" charset="0"/>
                                    <a:ea typeface="Calibri" panose="020F0502020204030204" pitchFamily="34" charset="0"/>
                                    <a:cs typeface="Times New Roman" panose="02020603050405020304" pitchFamily="18" charset="0"/>
                                  </a:rPr>
                                  <m:t>6</m:t>
                                </m:r>
                              </m:e>
                            </m:mr>
                            <m:mr>
                              <m:e>
                                <m:r>
                                  <a:rPr lang="en-US" sz="1200" i="1">
                                    <a:effectLst/>
                                    <a:latin typeface="Cambria Math" panose="02040503050406030204" pitchFamily="18" charset="0"/>
                                    <a:ea typeface="Calibri" panose="020F0502020204030204" pitchFamily="34" charset="0"/>
                                    <a:cs typeface="Times New Roman" panose="02020603050405020304" pitchFamily="18" charset="0"/>
                                  </a:rPr>
                                  <m:t>1</m:t>
                                </m:r>
                                <m:r>
                                  <a:rPr lang="en-US" sz="1200" b="0" i="1" smtClean="0">
                                    <a:effectLst/>
                                    <a:latin typeface="Cambria Math" panose="02040503050406030204" pitchFamily="18" charset="0"/>
                                    <a:ea typeface="Calibri" panose="020F0502020204030204" pitchFamily="34" charset="0"/>
                                    <a:cs typeface="Times New Roman" panose="02020603050405020304" pitchFamily="18" charset="0"/>
                                  </a:rPr>
                                  <m:t>4</m:t>
                                </m:r>
                              </m:e>
                              <m:e>
                                <m:r>
                                  <a:rPr lang="en-US" sz="1200" i="1">
                                    <a:effectLst/>
                                    <a:latin typeface="Cambria Math" panose="02040503050406030204" pitchFamily="18" charset="0"/>
                                    <a:ea typeface="Calibri" panose="020F0502020204030204" pitchFamily="34" charset="0"/>
                                    <a:cs typeface="Times New Roman" panose="02020603050405020304" pitchFamily="18" charset="0"/>
                                  </a:rPr>
                                  <m:t>3</m:t>
                                </m:r>
                                <m:r>
                                  <a:rPr lang="en-US" sz="1200" b="0" i="1" smtClean="0">
                                    <a:effectLst/>
                                    <a:latin typeface="Cambria Math" panose="02040503050406030204" pitchFamily="18" charset="0"/>
                                    <a:ea typeface="Calibri" panose="020F0502020204030204" pitchFamily="34" charset="0"/>
                                    <a:cs typeface="Times New Roman" panose="02020603050405020304" pitchFamily="18" charset="0"/>
                                  </a:rPr>
                                  <m:t>0</m:t>
                                </m:r>
                              </m:e>
                            </m:mr>
                          </m:m>
                        </m:e>
                      </m:d>
                    </m:oMath>
                  </m:oMathPara>
                </a14:m>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spcBef>
                    <a:spcPts val="180"/>
                  </a:spcBef>
                  <a:spcAft>
                    <a:spcPts val="180"/>
                  </a:spcAft>
                  <a:buFont typeface="Symbol" pitchFamily="2" charset="2"/>
                  <a:buChar char=""/>
                </a:pPr>
                <a:r>
                  <a:rPr lang="en-US" sz="1200" b="1" dirty="0">
                    <a:effectLst/>
                    <a:latin typeface="Times New Roman" panose="02020603050405020304" pitchFamily="18" charset="0"/>
                    <a:ea typeface="Calibri" panose="020F0502020204030204" pitchFamily="34" charset="0"/>
                    <a:cs typeface="Times New Roman" panose="02020603050405020304" pitchFamily="18" charset="0"/>
                  </a:rPr>
                  <a:t>True Positives (TP)</a:t>
                </a: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 = 30 (Correctly predicted as Class 1)</a:t>
                </a:r>
                <a:endParaRPr lang="en-US" sz="1200" dirty="0">
                  <a:effectLst/>
                  <a:latin typeface="Times New Roman" panose="02020603050405020304" pitchFamily="18" charset="0"/>
                  <a:ea typeface="Calibri" panose="020F0502020204030204" pitchFamily="34" charset="0"/>
                  <a:cs typeface="Symbol" pitchFamily="2" charset="2"/>
                </a:endParaRPr>
              </a:p>
              <a:p>
                <a:pPr marL="342900" marR="0" lvl="0" indent="-342900">
                  <a:spcBef>
                    <a:spcPts val="180"/>
                  </a:spcBef>
                  <a:spcAft>
                    <a:spcPts val="180"/>
                  </a:spcAft>
                  <a:buFont typeface="Symbol" pitchFamily="2" charset="2"/>
                  <a:buChar char=""/>
                </a:pPr>
                <a:r>
                  <a:rPr lang="en-US" sz="1200" b="1" dirty="0">
                    <a:effectLst/>
                    <a:latin typeface="Times New Roman" panose="02020603050405020304" pitchFamily="18" charset="0"/>
                    <a:ea typeface="Calibri" panose="020F0502020204030204" pitchFamily="34" charset="0"/>
                    <a:cs typeface="Times New Roman" panose="02020603050405020304" pitchFamily="18" charset="0"/>
                  </a:rPr>
                  <a:t>True Negatives (TN)</a:t>
                </a: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 = 41 (Correctly predicted as Class 0)</a:t>
                </a:r>
                <a:endParaRPr lang="en-US" sz="1200" dirty="0">
                  <a:effectLst/>
                  <a:latin typeface="Times New Roman" panose="02020603050405020304" pitchFamily="18" charset="0"/>
                  <a:ea typeface="Calibri" panose="020F0502020204030204" pitchFamily="34" charset="0"/>
                  <a:cs typeface="Symbol" pitchFamily="2" charset="2"/>
                </a:endParaRPr>
              </a:p>
              <a:p>
                <a:pPr marL="342900" marR="0" lvl="0" indent="-342900">
                  <a:spcBef>
                    <a:spcPts val="180"/>
                  </a:spcBef>
                  <a:spcAft>
                    <a:spcPts val="180"/>
                  </a:spcAft>
                  <a:buFont typeface="Symbol" pitchFamily="2" charset="2"/>
                  <a:buChar char=""/>
                </a:pPr>
                <a:r>
                  <a:rPr lang="en-US" sz="1200" b="1" dirty="0">
                    <a:effectLst/>
                    <a:latin typeface="Times New Roman" panose="02020603050405020304" pitchFamily="18" charset="0"/>
                    <a:ea typeface="Calibri" panose="020F0502020204030204" pitchFamily="34" charset="0"/>
                    <a:cs typeface="Times New Roman" panose="02020603050405020304" pitchFamily="18" charset="0"/>
                  </a:rPr>
                  <a:t>False Positives (FP)</a:t>
                </a: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 = 6 (Incorrectly predicted as Class 1)</a:t>
                </a:r>
                <a:endParaRPr lang="en-US" sz="1200" dirty="0">
                  <a:effectLst/>
                  <a:latin typeface="Times New Roman" panose="02020603050405020304" pitchFamily="18" charset="0"/>
                  <a:ea typeface="Calibri" panose="020F0502020204030204" pitchFamily="34" charset="0"/>
                  <a:cs typeface="Symbol" pitchFamily="2" charset="2"/>
                </a:endParaRPr>
              </a:p>
              <a:p>
                <a:pPr marL="342900" marR="0" lvl="0" indent="-342900">
                  <a:spcBef>
                    <a:spcPts val="180"/>
                  </a:spcBef>
                  <a:spcAft>
                    <a:spcPts val="180"/>
                  </a:spcAft>
                  <a:buFont typeface="Symbol" pitchFamily="2" charset="2"/>
                  <a:buChar char=""/>
                </a:pPr>
                <a:r>
                  <a:rPr lang="en-US" sz="1200" b="1" dirty="0">
                    <a:effectLst/>
                    <a:latin typeface="Times New Roman" panose="02020603050405020304" pitchFamily="18" charset="0"/>
                    <a:ea typeface="Calibri" panose="020F0502020204030204" pitchFamily="34" charset="0"/>
                    <a:cs typeface="Times New Roman" panose="02020603050405020304" pitchFamily="18" charset="0"/>
                  </a:rPr>
                  <a:t>False Negatives (FN)</a:t>
                </a: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 = 14 (Incorrectly predicted as Class 0)</a:t>
                </a:r>
                <a:endParaRPr lang="en-US" sz="1200" dirty="0">
                  <a:effectLst/>
                  <a:latin typeface="Times New Roman" panose="02020603050405020304" pitchFamily="18" charset="0"/>
                  <a:ea typeface="Calibri" panose="020F0502020204030204" pitchFamily="34" charset="0"/>
                  <a:cs typeface="Symbol" pitchFamily="2" charset="2"/>
                </a:endParaRPr>
              </a:p>
              <a:p>
                <a:endParaRPr lang="en-US" sz="1200" dirty="0"/>
              </a:p>
            </p:txBody>
          </p:sp>
        </mc:Choice>
        <mc:Fallback xmlns="">
          <p:sp>
            <p:nvSpPr>
              <p:cNvPr id="3" name="TextBox 2">
                <a:extLst>
                  <a:ext uri="{FF2B5EF4-FFF2-40B4-BE49-F238E27FC236}">
                    <a16:creationId xmlns:a16="http://schemas.microsoft.com/office/drawing/2014/main" id="{24335F72-E896-E671-1800-7DDCBFEB5CA5}"/>
                  </a:ext>
                </a:extLst>
              </p:cNvPr>
              <p:cNvSpPr txBox="1">
                <a:spLocks noRot="1" noChangeAspect="1" noMove="1" noResize="1" noEditPoints="1" noAdjustHandles="1" noChangeArrowheads="1" noChangeShapeType="1" noTextEdit="1"/>
              </p:cNvSpPr>
              <p:nvPr/>
            </p:nvSpPr>
            <p:spPr>
              <a:xfrm>
                <a:off x="1881050" y="1036320"/>
                <a:ext cx="5886995" cy="2244397"/>
              </a:xfrm>
              <a:prstGeom prst="rect">
                <a:avLst/>
              </a:prstGeom>
              <a:blipFill>
                <a:blip r:embed="rId2"/>
                <a:stretch>
                  <a:fillRect l="-216" t="-562"/>
                </a:stretch>
              </a:blipFill>
            </p:spPr>
            <p:txBody>
              <a:bodyPr/>
              <a:lstStyle/>
              <a:p>
                <a:r>
                  <a:rPr lang="en-US">
                    <a:noFill/>
                  </a:rPr>
                  <a:t> </a:t>
                </a:r>
              </a:p>
            </p:txBody>
          </p:sp>
        </mc:Fallback>
      </mc:AlternateContent>
    </p:spTree>
    <p:extLst>
      <p:ext uri="{BB962C8B-B14F-4D97-AF65-F5344CB8AC3E}">
        <p14:creationId xmlns:p14="http://schemas.microsoft.com/office/powerpoint/2010/main" val="237782866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2">
            <a:extLst>
              <a:ext uri="{FF2B5EF4-FFF2-40B4-BE49-F238E27FC236}">
                <a16:creationId xmlns:a16="http://schemas.microsoft.com/office/drawing/2014/main" id="{2C82FEA4-A495-44B0-11C3-AEA6EAF5E4B4}"/>
              </a:ext>
            </a:extLst>
          </p:cNvPr>
          <p:cNvSpPr txBox="1">
            <a:spLocks/>
          </p:cNvSpPr>
          <p:nvPr/>
        </p:nvSpPr>
        <p:spPr>
          <a:xfrm>
            <a:off x="457200" y="421380"/>
            <a:ext cx="8229600" cy="37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1pPr>
            <a:lvl2pPr marR="0" lvl="1"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2pPr>
            <a:lvl3pPr marR="0" lvl="2"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3pPr>
            <a:lvl4pPr marR="0" lvl="3"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4pPr>
            <a:lvl5pPr marR="0" lvl="4"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5pPr>
            <a:lvl6pPr marR="0" lvl="5"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6pPr>
            <a:lvl7pPr marR="0" lvl="6"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7pPr>
            <a:lvl8pPr marR="0" lvl="7"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8pPr>
            <a:lvl9pPr marR="0" lvl="8"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9pPr>
          </a:lstStyle>
          <a:p>
            <a:pPr>
              <a:lnSpc>
                <a:spcPct val="90000"/>
              </a:lnSpc>
            </a:pPr>
            <a:r>
              <a:rPr lang="en-US" sz="1800" dirty="0"/>
              <a:t>Result Discussion</a:t>
            </a:r>
          </a:p>
        </p:txBody>
      </p:sp>
      <p:sp>
        <p:nvSpPr>
          <p:cNvPr id="18" name="TextBox 17">
            <a:extLst>
              <a:ext uri="{FF2B5EF4-FFF2-40B4-BE49-F238E27FC236}">
                <a16:creationId xmlns:a16="http://schemas.microsoft.com/office/drawing/2014/main" id="{AAB2338E-8D6F-D13E-3EA9-E91BFD3B403F}"/>
              </a:ext>
            </a:extLst>
          </p:cNvPr>
          <p:cNvSpPr txBox="1"/>
          <p:nvPr/>
        </p:nvSpPr>
        <p:spPr>
          <a:xfrm>
            <a:off x="674727" y="1057375"/>
            <a:ext cx="3165231" cy="523220"/>
          </a:xfrm>
          <a:prstGeom prst="rect">
            <a:avLst/>
          </a:prstGeom>
          <a:noFill/>
        </p:spPr>
        <p:txBody>
          <a:bodyPr wrap="square" rtlCol="0">
            <a:spAutoFit/>
          </a:bodyPr>
          <a:lstStyle/>
          <a:p>
            <a:r>
              <a:rPr kumimoji="0" lang="en-US" altLang="en-US" sz="1400" b="1" i="0" u="none" strike="noStrike" cap="none" normalizeH="0" baseline="0" dirty="0">
                <a:ln>
                  <a:noFill/>
                </a:ln>
                <a:solidFill>
                  <a:schemeClr val="tx1"/>
                </a:solidFill>
                <a:effectLst/>
                <a:latin typeface="Times New Roman" panose="02020603050405020304" pitchFamily="18" charset="0"/>
                <a:ea typeface="MS Gothic" panose="020B0609070205080204" pitchFamily="49" charset="-128"/>
                <a:cs typeface="Times New Roman" panose="02020603050405020304" pitchFamily="18" charset="0"/>
              </a:rPr>
              <a:t>Classification Report</a:t>
            </a:r>
          </a:p>
          <a:p>
            <a:endParaRPr lang="en-US" dirty="0">
              <a:solidFill>
                <a:schemeClr val="tx1"/>
              </a:solidFill>
              <a:latin typeface="Times New Roman" panose="02020603050405020304" pitchFamily="18" charset="0"/>
              <a:cs typeface="Times New Roman" panose="02020603050405020304" pitchFamily="18" charset="0"/>
            </a:endParaRPr>
          </a:p>
        </p:txBody>
      </p:sp>
      <p:sp>
        <p:nvSpPr>
          <p:cNvPr id="19" name="TextBox 18">
            <a:extLst>
              <a:ext uri="{FF2B5EF4-FFF2-40B4-BE49-F238E27FC236}">
                <a16:creationId xmlns:a16="http://schemas.microsoft.com/office/drawing/2014/main" id="{0A62C304-76B5-F769-02C3-097918C54F2B}"/>
              </a:ext>
            </a:extLst>
          </p:cNvPr>
          <p:cNvSpPr txBox="1"/>
          <p:nvPr/>
        </p:nvSpPr>
        <p:spPr>
          <a:xfrm>
            <a:off x="1333825" y="3301296"/>
            <a:ext cx="1371600" cy="523220"/>
          </a:xfrm>
          <a:prstGeom prst="rect">
            <a:avLst/>
          </a:prstGeom>
          <a:noFill/>
        </p:spPr>
        <p:txBody>
          <a:bodyPr wrap="square" rtlCol="0">
            <a:spAutoFit/>
          </a:bodyPr>
          <a:lstStyle/>
          <a:p>
            <a:r>
              <a:rPr lang="en-US" dirty="0">
                <a:effectLst/>
                <a:latin typeface="Cambria" panose="02040503050406030204" pitchFamily="18" charset="0"/>
                <a:ea typeface="MS Mincho" panose="02020609040205080304" pitchFamily="49" charset="-128"/>
                <a:cs typeface="Times New Roman" panose="02020603050405020304" pitchFamily="18" charset="0"/>
              </a:rPr>
              <a:t>Accuracy: </a:t>
            </a:r>
            <a:r>
              <a:rPr lang="en-US" dirty="0">
                <a:latin typeface="Cambria" panose="02040503050406030204" pitchFamily="18" charset="0"/>
                <a:ea typeface="MS Mincho" panose="02020609040205080304" pitchFamily="49" charset="-128"/>
                <a:cs typeface="Times New Roman" panose="02020603050405020304" pitchFamily="18" charset="0"/>
              </a:rPr>
              <a:t>78</a:t>
            </a:r>
            <a:r>
              <a:rPr lang="en-US" dirty="0">
                <a:effectLst/>
                <a:latin typeface="Cambria" panose="02040503050406030204" pitchFamily="18" charset="0"/>
                <a:ea typeface="MS Mincho" panose="02020609040205080304" pitchFamily="49" charset="-128"/>
                <a:cs typeface="Times New Roman" panose="02020603050405020304" pitchFamily="18" charset="0"/>
              </a:rPr>
              <a:t> %</a:t>
            </a:r>
          </a:p>
          <a:p>
            <a:endParaRPr lang="en-US" dirty="0"/>
          </a:p>
        </p:txBody>
      </p:sp>
      <p:graphicFrame>
        <p:nvGraphicFramePr>
          <p:cNvPr id="3" name="Table 2">
            <a:extLst>
              <a:ext uri="{FF2B5EF4-FFF2-40B4-BE49-F238E27FC236}">
                <a16:creationId xmlns:a16="http://schemas.microsoft.com/office/drawing/2014/main" id="{363BC38B-944A-BEA8-0075-3C72E2C172CA}"/>
              </a:ext>
            </a:extLst>
          </p:cNvPr>
          <p:cNvGraphicFramePr>
            <a:graphicFrameLocks noGrp="1"/>
          </p:cNvGraphicFramePr>
          <p:nvPr>
            <p:extLst>
              <p:ext uri="{D42A27DB-BD31-4B8C-83A1-F6EECF244321}">
                <p14:modId xmlns:p14="http://schemas.microsoft.com/office/powerpoint/2010/main" val="3453511265"/>
              </p:ext>
            </p:extLst>
          </p:nvPr>
        </p:nvGraphicFramePr>
        <p:xfrm>
          <a:off x="1874520" y="1700680"/>
          <a:ext cx="4370832" cy="1161392"/>
        </p:xfrm>
        <a:graphic>
          <a:graphicData uri="http://schemas.openxmlformats.org/drawingml/2006/table">
            <a:tbl>
              <a:tblPr firstRow="1" firstCol="1" bandRow="1">
                <a:tableStyleId>{CAAAB887-16D1-4126-A36C-5330455EE609}</a:tableStyleId>
              </a:tblPr>
              <a:tblGrid>
                <a:gridCol w="1092708">
                  <a:extLst>
                    <a:ext uri="{9D8B030D-6E8A-4147-A177-3AD203B41FA5}">
                      <a16:colId xmlns:a16="http://schemas.microsoft.com/office/drawing/2014/main" val="1316917604"/>
                    </a:ext>
                  </a:extLst>
                </a:gridCol>
                <a:gridCol w="1092708">
                  <a:extLst>
                    <a:ext uri="{9D8B030D-6E8A-4147-A177-3AD203B41FA5}">
                      <a16:colId xmlns:a16="http://schemas.microsoft.com/office/drawing/2014/main" val="3048794557"/>
                    </a:ext>
                  </a:extLst>
                </a:gridCol>
                <a:gridCol w="1092708">
                  <a:extLst>
                    <a:ext uri="{9D8B030D-6E8A-4147-A177-3AD203B41FA5}">
                      <a16:colId xmlns:a16="http://schemas.microsoft.com/office/drawing/2014/main" val="3815413496"/>
                    </a:ext>
                  </a:extLst>
                </a:gridCol>
                <a:gridCol w="1092708">
                  <a:extLst>
                    <a:ext uri="{9D8B030D-6E8A-4147-A177-3AD203B41FA5}">
                      <a16:colId xmlns:a16="http://schemas.microsoft.com/office/drawing/2014/main" val="2542079898"/>
                    </a:ext>
                  </a:extLst>
                </a:gridCol>
              </a:tblGrid>
              <a:tr h="290348">
                <a:tc>
                  <a:txBody>
                    <a:bodyPr/>
                    <a:lstStyle/>
                    <a:p>
                      <a:pPr marL="0" marR="0">
                        <a:lnSpc>
                          <a:spcPct val="107000"/>
                        </a:lnSpc>
                        <a:spcBef>
                          <a:spcPts val="0"/>
                        </a:spcBef>
                        <a:spcAft>
                          <a:spcPts val="0"/>
                        </a:spcAft>
                      </a:pPr>
                      <a:r>
                        <a:rPr lang="en-US" sz="1200" kern="100" dirty="0">
                          <a:effectLst/>
                        </a:rPr>
                        <a:t>Class</a:t>
                      </a:r>
                      <a:endParaRPr lang="en-US" sz="10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solidFill>
                      <a:schemeClr val="accent5">
                        <a:lumMod val="40000"/>
                        <a:lumOff val="60000"/>
                      </a:schemeClr>
                    </a:solidFill>
                  </a:tcPr>
                </a:tc>
                <a:tc>
                  <a:txBody>
                    <a:bodyPr/>
                    <a:lstStyle/>
                    <a:p>
                      <a:pPr marL="0" marR="0">
                        <a:lnSpc>
                          <a:spcPct val="107000"/>
                        </a:lnSpc>
                        <a:spcBef>
                          <a:spcPts val="0"/>
                        </a:spcBef>
                        <a:spcAft>
                          <a:spcPts val="0"/>
                        </a:spcAft>
                      </a:pPr>
                      <a:r>
                        <a:rPr lang="en-US" sz="1200" kern="100" dirty="0">
                          <a:effectLst/>
                        </a:rPr>
                        <a:t>Precision</a:t>
                      </a:r>
                      <a:endParaRPr lang="en-US" sz="10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solidFill>
                      <a:schemeClr val="accent5">
                        <a:lumMod val="40000"/>
                        <a:lumOff val="60000"/>
                      </a:schemeClr>
                    </a:solidFill>
                  </a:tcPr>
                </a:tc>
                <a:tc>
                  <a:txBody>
                    <a:bodyPr/>
                    <a:lstStyle/>
                    <a:p>
                      <a:pPr marL="0" marR="0">
                        <a:lnSpc>
                          <a:spcPct val="107000"/>
                        </a:lnSpc>
                        <a:spcBef>
                          <a:spcPts val="0"/>
                        </a:spcBef>
                        <a:spcAft>
                          <a:spcPts val="0"/>
                        </a:spcAft>
                      </a:pPr>
                      <a:r>
                        <a:rPr lang="en-US" sz="1200" kern="100" dirty="0">
                          <a:effectLst/>
                        </a:rPr>
                        <a:t>Recall</a:t>
                      </a:r>
                      <a:endParaRPr lang="en-US" sz="10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solidFill>
                      <a:schemeClr val="accent5">
                        <a:lumMod val="40000"/>
                        <a:lumOff val="60000"/>
                      </a:schemeClr>
                    </a:solidFill>
                  </a:tcPr>
                </a:tc>
                <a:tc>
                  <a:txBody>
                    <a:bodyPr/>
                    <a:lstStyle/>
                    <a:p>
                      <a:pPr marL="0" marR="0">
                        <a:lnSpc>
                          <a:spcPct val="107000"/>
                        </a:lnSpc>
                        <a:spcBef>
                          <a:spcPts val="0"/>
                        </a:spcBef>
                        <a:spcAft>
                          <a:spcPts val="0"/>
                        </a:spcAft>
                      </a:pPr>
                      <a:r>
                        <a:rPr lang="en-US" sz="1200" kern="100" dirty="0">
                          <a:effectLst/>
                        </a:rPr>
                        <a:t>F1-Score</a:t>
                      </a:r>
                      <a:endParaRPr lang="en-US" sz="10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solidFill>
                      <a:schemeClr val="accent5">
                        <a:lumMod val="40000"/>
                        <a:lumOff val="60000"/>
                      </a:schemeClr>
                    </a:solidFill>
                  </a:tcPr>
                </a:tc>
                <a:extLst>
                  <a:ext uri="{0D108BD9-81ED-4DB2-BD59-A6C34878D82A}">
                    <a16:rowId xmlns:a16="http://schemas.microsoft.com/office/drawing/2014/main" val="523485978"/>
                  </a:ext>
                </a:extLst>
              </a:tr>
              <a:tr h="290348">
                <a:tc>
                  <a:txBody>
                    <a:bodyPr/>
                    <a:lstStyle/>
                    <a:p>
                      <a:pPr marL="0" marR="0" algn="r">
                        <a:lnSpc>
                          <a:spcPct val="107000"/>
                        </a:lnSpc>
                        <a:spcBef>
                          <a:spcPts val="0"/>
                        </a:spcBef>
                        <a:spcAft>
                          <a:spcPts val="0"/>
                        </a:spcAft>
                      </a:pPr>
                      <a:r>
                        <a:rPr lang="en-US" sz="1200" kern="100">
                          <a:effectLst/>
                        </a:rPr>
                        <a:t>0</a:t>
                      </a:r>
                      <a:endParaRPr lang="en-US" sz="10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r">
                        <a:lnSpc>
                          <a:spcPct val="107000"/>
                        </a:lnSpc>
                        <a:spcBef>
                          <a:spcPts val="0"/>
                        </a:spcBef>
                        <a:spcAft>
                          <a:spcPts val="0"/>
                        </a:spcAft>
                      </a:pPr>
                      <a:r>
                        <a:rPr lang="en-US" sz="1200" kern="100" dirty="0">
                          <a:effectLst/>
                        </a:rPr>
                        <a:t>75%</a:t>
                      </a:r>
                      <a:endParaRPr lang="en-US" sz="10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r">
                        <a:lnSpc>
                          <a:spcPct val="107000"/>
                        </a:lnSpc>
                        <a:spcBef>
                          <a:spcPts val="0"/>
                        </a:spcBef>
                        <a:spcAft>
                          <a:spcPts val="0"/>
                        </a:spcAft>
                      </a:pPr>
                      <a:r>
                        <a:rPr lang="en-US" sz="1200" kern="100" dirty="0">
                          <a:effectLst/>
                        </a:rPr>
                        <a:t>87%</a:t>
                      </a:r>
                      <a:endParaRPr lang="en-US" sz="10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r">
                        <a:lnSpc>
                          <a:spcPct val="107000"/>
                        </a:lnSpc>
                        <a:spcBef>
                          <a:spcPts val="0"/>
                        </a:spcBef>
                        <a:spcAft>
                          <a:spcPts val="0"/>
                        </a:spcAft>
                      </a:pPr>
                      <a:r>
                        <a:rPr lang="en-US" sz="1200" kern="100">
                          <a:effectLst/>
                        </a:rPr>
                        <a:t>80%</a:t>
                      </a:r>
                      <a:endParaRPr lang="en-US" sz="10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extLst>
                  <a:ext uri="{0D108BD9-81ED-4DB2-BD59-A6C34878D82A}">
                    <a16:rowId xmlns:a16="http://schemas.microsoft.com/office/drawing/2014/main" val="1056123096"/>
                  </a:ext>
                </a:extLst>
              </a:tr>
              <a:tr h="290348">
                <a:tc>
                  <a:txBody>
                    <a:bodyPr/>
                    <a:lstStyle/>
                    <a:p>
                      <a:pPr marL="0" marR="0" algn="r">
                        <a:lnSpc>
                          <a:spcPct val="107000"/>
                        </a:lnSpc>
                        <a:spcBef>
                          <a:spcPts val="0"/>
                        </a:spcBef>
                        <a:spcAft>
                          <a:spcPts val="0"/>
                        </a:spcAft>
                      </a:pPr>
                      <a:r>
                        <a:rPr lang="en-US" sz="1200" kern="100">
                          <a:effectLst/>
                        </a:rPr>
                        <a:t>1</a:t>
                      </a:r>
                      <a:endParaRPr lang="en-US" sz="10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r">
                        <a:lnSpc>
                          <a:spcPct val="107000"/>
                        </a:lnSpc>
                        <a:spcBef>
                          <a:spcPts val="0"/>
                        </a:spcBef>
                        <a:spcAft>
                          <a:spcPts val="0"/>
                        </a:spcAft>
                      </a:pPr>
                      <a:r>
                        <a:rPr lang="en-US" sz="1200" kern="100">
                          <a:effectLst/>
                        </a:rPr>
                        <a:t>83%</a:t>
                      </a:r>
                      <a:endParaRPr lang="en-US" sz="10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r">
                        <a:lnSpc>
                          <a:spcPct val="107000"/>
                        </a:lnSpc>
                        <a:spcBef>
                          <a:spcPts val="0"/>
                        </a:spcBef>
                        <a:spcAft>
                          <a:spcPts val="0"/>
                        </a:spcAft>
                      </a:pPr>
                      <a:r>
                        <a:rPr lang="en-US" sz="1200" kern="100">
                          <a:effectLst/>
                        </a:rPr>
                        <a:t>68%</a:t>
                      </a:r>
                      <a:endParaRPr lang="en-US" sz="10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r">
                        <a:lnSpc>
                          <a:spcPct val="107000"/>
                        </a:lnSpc>
                        <a:spcBef>
                          <a:spcPts val="0"/>
                        </a:spcBef>
                        <a:spcAft>
                          <a:spcPts val="0"/>
                        </a:spcAft>
                      </a:pPr>
                      <a:r>
                        <a:rPr lang="en-US" sz="1200" kern="100">
                          <a:effectLst/>
                        </a:rPr>
                        <a:t>75%</a:t>
                      </a:r>
                      <a:endParaRPr lang="en-US" sz="10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extLst>
                  <a:ext uri="{0D108BD9-81ED-4DB2-BD59-A6C34878D82A}">
                    <a16:rowId xmlns:a16="http://schemas.microsoft.com/office/drawing/2014/main" val="2609987371"/>
                  </a:ext>
                </a:extLst>
              </a:tr>
              <a:tr h="290348">
                <a:tc>
                  <a:txBody>
                    <a:bodyPr/>
                    <a:lstStyle/>
                    <a:p>
                      <a:pPr marL="0" marR="0">
                        <a:lnSpc>
                          <a:spcPct val="107000"/>
                        </a:lnSpc>
                        <a:spcBef>
                          <a:spcPts val="0"/>
                        </a:spcBef>
                        <a:spcAft>
                          <a:spcPts val="0"/>
                        </a:spcAft>
                      </a:pPr>
                      <a:r>
                        <a:rPr lang="en-US" sz="1200" kern="100">
                          <a:effectLst/>
                        </a:rPr>
                        <a:t>Accuracy</a:t>
                      </a:r>
                      <a:endParaRPr lang="en-US" sz="10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r">
                        <a:lnSpc>
                          <a:spcPct val="107000"/>
                        </a:lnSpc>
                        <a:spcBef>
                          <a:spcPts val="0"/>
                        </a:spcBef>
                        <a:spcAft>
                          <a:spcPts val="0"/>
                        </a:spcAft>
                      </a:pPr>
                      <a:r>
                        <a:rPr lang="en-US" sz="1200" kern="100">
                          <a:effectLst/>
                        </a:rPr>
                        <a:t>78%</a:t>
                      </a:r>
                      <a:endParaRPr lang="en-US" sz="10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r">
                        <a:lnSpc>
                          <a:spcPct val="107000"/>
                        </a:lnSpc>
                        <a:spcBef>
                          <a:spcPts val="0"/>
                        </a:spcBef>
                        <a:spcAft>
                          <a:spcPts val="0"/>
                        </a:spcAft>
                      </a:pPr>
                      <a:r>
                        <a:rPr lang="en-US" sz="1200" kern="100">
                          <a:effectLst/>
                        </a:rPr>
                        <a:t>78%</a:t>
                      </a:r>
                      <a:endParaRPr lang="en-US" sz="10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r">
                        <a:lnSpc>
                          <a:spcPct val="107000"/>
                        </a:lnSpc>
                        <a:spcBef>
                          <a:spcPts val="0"/>
                        </a:spcBef>
                        <a:spcAft>
                          <a:spcPts val="0"/>
                        </a:spcAft>
                      </a:pPr>
                      <a:r>
                        <a:rPr lang="en-US" sz="1200" kern="100" dirty="0">
                          <a:effectLst/>
                        </a:rPr>
                        <a:t>78%</a:t>
                      </a:r>
                      <a:endParaRPr lang="en-US" sz="10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extLst>
                  <a:ext uri="{0D108BD9-81ED-4DB2-BD59-A6C34878D82A}">
                    <a16:rowId xmlns:a16="http://schemas.microsoft.com/office/drawing/2014/main" val="1530577064"/>
                  </a:ext>
                </a:extLst>
              </a:tr>
            </a:tbl>
          </a:graphicData>
        </a:graphic>
      </p:graphicFrame>
    </p:spTree>
    <p:extLst>
      <p:ext uri="{BB962C8B-B14F-4D97-AF65-F5344CB8AC3E}">
        <p14:creationId xmlns:p14="http://schemas.microsoft.com/office/powerpoint/2010/main" val="14917376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C454C82-0899-0C8F-00C4-60649133A4C1}"/>
              </a:ext>
            </a:extLst>
          </p:cNvPr>
          <p:cNvSpPr>
            <a:spLocks noGrp="1"/>
          </p:cNvSpPr>
          <p:nvPr>
            <p:ph type="title"/>
          </p:nvPr>
        </p:nvSpPr>
        <p:spPr/>
        <p:txBody>
          <a:bodyPr>
            <a:normAutofit fontScale="90000"/>
          </a:bodyPr>
          <a:lstStyle/>
          <a:p>
            <a:r>
              <a:rPr lang="en-US" dirty="0"/>
              <a:t>Flow Chart</a:t>
            </a:r>
          </a:p>
        </p:txBody>
      </p:sp>
      <p:pic>
        <p:nvPicPr>
          <p:cNvPr id="7" name="Picture 6" descr="A diagram of a computer&#10;&#10;Description automatically generated">
            <a:extLst>
              <a:ext uri="{FF2B5EF4-FFF2-40B4-BE49-F238E27FC236}">
                <a16:creationId xmlns:a16="http://schemas.microsoft.com/office/drawing/2014/main" id="{20FFAB71-5256-9C5E-4D71-081FC02F480C}"/>
              </a:ext>
            </a:extLst>
          </p:cNvPr>
          <p:cNvPicPr>
            <a:picLocks noChangeAspect="1"/>
          </p:cNvPicPr>
          <p:nvPr/>
        </p:nvPicPr>
        <p:blipFill>
          <a:blip r:embed="rId2"/>
          <a:stretch>
            <a:fillRect/>
          </a:stretch>
        </p:blipFill>
        <p:spPr>
          <a:xfrm>
            <a:off x="3649847" y="782874"/>
            <a:ext cx="2247871" cy="4360625"/>
          </a:xfrm>
          <a:prstGeom prst="rect">
            <a:avLst/>
          </a:prstGeom>
        </p:spPr>
      </p:pic>
    </p:spTree>
    <p:extLst>
      <p:ext uri="{BB962C8B-B14F-4D97-AF65-F5344CB8AC3E}">
        <p14:creationId xmlns:p14="http://schemas.microsoft.com/office/powerpoint/2010/main" val="38551699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1" name="Google Shape;361;p18"/>
          <p:cNvSpPr txBox="1"/>
          <p:nvPr/>
        </p:nvSpPr>
        <p:spPr>
          <a:xfrm>
            <a:off x="646237" y="1841625"/>
            <a:ext cx="2546700" cy="65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100" b="1" dirty="0">
              <a:solidFill>
                <a:srgbClr val="000000"/>
              </a:solidFill>
              <a:latin typeface="Fira Sans Extra Condensed"/>
              <a:ea typeface="Fira Sans Extra Condensed"/>
              <a:cs typeface="Fira Sans Extra Condensed"/>
              <a:sym typeface="Fira Sans Extra Condensed"/>
            </a:endParaRPr>
          </a:p>
        </p:txBody>
      </p:sp>
      <p:sp>
        <p:nvSpPr>
          <p:cNvPr id="412" name="Google Shape;412;p18"/>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Random Forest Algorithm</a:t>
            </a:r>
            <a:endParaRPr dirty="0"/>
          </a:p>
        </p:txBody>
      </p:sp>
      <p:sp>
        <p:nvSpPr>
          <p:cNvPr id="414" name="Google Shape;414;p18"/>
          <p:cNvSpPr/>
          <p:nvPr/>
        </p:nvSpPr>
        <p:spPr>
          <a:xfrm>
            <a:off x="1796338" y="3501400"/>
            <a:ext cx="230900" cy="230550"/>
          </a:xfrm>
          <a:custGeom>
            <a:avLst/>
            <a:gdLst/>
            <a:ahLst/>
            <a:cxnLst/>
            <a:rect l="l" t="t" r="r" b="b"/>
            <a:pathLst>
              <a:path w="9236" h="9222" fill="none" extrusionOk="0">
                <a:moveTo>
                  <a:pt x="9236" y="4611"/>
                </a:moveTo>
                <a:lnTo>
                  <a:pt x="9236" y="4611"/>
                </a:lnTo>
                <a:lnTo>
                  <a:pt x="9222" y="4838"/>
                </a:lnTo>
                <a:lnTo>
                  <a:pt x="9207" y="5080"/>
                </a:lnTo>
                <a:lnTo>
                  <a:pt x="9179" y="5308"/>
                </a:lnTo>
                <a:lnTo>
                  <a:pt x="9136" y="5536"/>
                </a:lnTo>
                <a:lnTo>
                  <a:pt x="9079" y="5763"/>
                </a:lnTo>
                <a:lnTo>
                  <a:pt x="9022" y="5977"/>
                </a:lnTo>
                <a:lnTo>
                  <a:pt x="8951" y="6190"/>
                </a:lnTo>
                <a:lnTo>
                  <a:pt x="8866" y="6404"/>
                </a:lnTo>
                <a:lnTo>
                  <a:pt x="8780" y="6603"/>
                </a:lnTo>
                <a:lnTo>
                  <a:pt x="8667" y="6802"/>
                </a:lnTo>
                <a:lnTo>
                  <a:pt x="8567" y="7001"/>
                </a:lnTo>
                <a:lnTo>
                  <a:pt x="8439" y="7186"/>
                </a:lnTo>
                <a:lnTo>
                  <a:pt x="8311" y="7371"/>
                </a:lnTo>
                <a:lnTo>
                  <a:pt x="8183" y="7542"/>
                </a:lnTo>
                <a:lnTo>
                  <a:pt x="8026" y="7713"/>
                </a:lnTo>
                <a:lnTo>
                  <a:pt x="7884" y="7869"/>
                </a:lnTo>
                <a:lnTo>
                  <a:pt x="7713" y="8026"/>
                </a:lnTo>
                <a:lnTo>
                  <a:pt x="7557" y="8168"/>
                </a:lnTo>
                <a:lnTo>
                  <a:pt x="7372" y="8310"/>
                </a:lnTo>
                <a:lnTo>
                  <a:pt x="7201" y="8439"/>
                </a:lnTo>
                <a:lnTo>
                  <a:pt x="7002" y="8552"/>
                </a:lnTo>
                <a:lnTo>
                  <a:pt x="6817" y="8666"/>
                </a:lnTo>
                <a:lnTo>
                  <a:pt x="6618" y="8766"/>
                </a:lnTo>
                <a:lnTo>
                  <a:pt x="6418" y="8865"/>
                </a:lnTo>
                <a:lnTo>
                  <a:pt x="6205" y="8937"/>
                </a:lnTo>
                <a:lnTo>
                  <a:pt x="5991" y="9008"/>
                </a:lnTo>
                <a:lnTo>
                  <a:pt x="5764" y="9079"/>
                </a:lnTo>
                <a:lnTo>
                  <a:pt x="5550" y="9122"/>
                </a:lnTo>
                <a:lnTo>
                  <a:pt x="5323" y="9164"/>
                </a:lnTo>
                <a:lnTo>
                  <a:pt x="5095" y="9193"/>
                </a:lnTo>
                <a:lnTo>
                  <a:pt x="4853" y="9221"/>
                </a:lnTo>
                <a:lnTo>
                  <a:pt x="4611" y="9221"/>
                </a:lnTo>
                <a:lnTo>
                  <a:pt x="4611" y="9221"/>
                </a:lnTo>
                <a:lnTo>
                  <a:pt x="4383" y="9221"/>
                </a:lnTo>
                <a:lnTo>
                  <a:pt x="4142" y="9193"/>
                </a:lnTo>
                <a:lnTo>
                  <a:pt x="3914" y="9164"/>
                </a:lnTo>
                <a:lnTo>
                  <a:pt x="3686" y="9122"/>
                </a:lnTo>
                <a:lnTo>
                  <a:pt x="3459" y="9079"/>
                </a:lnTo>
                <a:lnTo>
                  <a:pt x="3245" y="9008"/>
                </a:lnTo>
                <a:lnTo>
                  <a:pt x="3032" y="8937"/>
                </a:lnTo>
                <a:lnTo>
                  <a:pt x="2818" y="8865"/>
                </a:lnTo>
                <a:lnTo>
                  <a:pt x="2619" y="8766"/>
                </a:lnTo>
                <a:lnTo>
                  <a:pt x="2420" y="8666"/>
                </a:lnTo>
                <a:lnTo>
                  <a:pt x="2221" y="8552"/>
                </a:lnTo>
                <a:lnTo>
                  <a:pt x="2036" y="8439"/>
                </a:lnTo>
                <a:lnTo>
                  <a:pt x="1851" y="8310"/>
                </a:lnTo>
                <a:lnTo>
                  <a:pt x="1680" y="8168"/>
                </a:lnTo>
                <a:lnTo>
                  <a:pt x="1509" y="8026"/>
                </a:lnTo>
                <a:lnTo>
                  <a:pt x="1352" y="7869"/>
                </a:lnTo>
                <a:lnTo>
                  <a:pt x="1196" y="7713"/>
                </a:lnTo>
                <a:lnTo>
                  <a:pt x="1054" y="7542"/>
                </a:lnTo>
                <a:lnTo>
                  <a:pt x="926" y="7371"/>
                </a:lnTo>
                <a:lnTo>
                  <a:pt x="783" y="7186"/>
                </a:lnTo>
                <a:lnTo>
                  <a:pt x="669" y="7001"/>
                </a:lnTo>
                <a:lnTo>
                  <a:pt x="556" y="6802"/>
                </a:lnTo>
                <a:lnTo>
                  <a:pt x="456" y="6603"/>
                </a:lnTo>
                <a:lnTo>
                  <a:pt x="371" y="6404"/>
                </a:lnTo>
                <a:lnTo>
                  <a:pt x="285" y="6190"/>
                </a:lnTo>
                <a:lnTo>
                  <a:pt x="214" y="5977"/>
                </a:lnTo>
                <a:lnTo>
                  <a:pt x="143" y="5763"/>
                </a:lnTo>
                <a:lnTo>
                  <a:pt x="100" y="5536"/>
                </a:lnTo>
                <a:lnTo>
                  <a:pt x="58" y="5308"/>
                </a:lnTo>
                <a:lnTo>
                  <a:pt x="29" y="5080"/>
                </a:lnTo>
                <a:lnTo>
                  <a:pt x="15" y="4838"/>
                </a:lnTo>
                <a:lnTo>
                  <a:pt x="1" y="4611"/>
                </a:lnTo>
                <a:lnTo>
                  <a:pt x="1" y="4611"/>
                </a:lnTo>
                <a:lnTo>
                  <a:pt x="15" y="4369"/>
                </a:lnTo>
                <a:lnTo>
                  <a:pt x="29" y="4141"/>
                </a:lnTo>
                <a:lnTo>
                  <a:pt x="58" y="3899"/>
                </a:lnTo>
                <a:lnTo>
                  <a:pt x="100" y="3671"/>
                </a:lnTo>
                <a:lnTo>
                  <a:pt x="143" y="3458"/>
                </a:lnTo>
                <a:lnTo>
                  <a:pt x="214" y="3230"/>
                </a:lnTo>
                <a:lnTo>
                  <a:pt x="285" y="3017"/>
                </a:lnTo>
                <a:lnTo>
                  <a:pt x="371" y="2818"/>
                </a:lnTo>
                <a:lnTo>
                  <a:pt x="456" y="2604"/>
                </a:lnTo>
                <a:lnTo>
                  <a:pt x="556" y="2405"/>
                </a:lnTo>
                <a:lnTo>
                  <a:pt x="669" y="2220"/>
                </a:lnTo>
                <a:lnTo>
                  <a:pt x="783" y="2035"/>
                </a:lnTo>
                <a:lnTo>
                  <a:pt x="926" y="1850"/>
                </a:lnTo>
                <a:lnTo>
                  <a:pt x="1054" y="1679"/>
                </a:lnTo>
                <a:lnTo>
                  <a:pt x="1196" y="1509"/>
                </a:lnTo>
                <a:lnTo>
                  <a:pt x="1352" y="1352"/>
                </a:lnTo>
                <a:lnTo>
                  <a:pt x="1509" y="1195"/>
                </a:lnTo>
                <a:lnTo>
                  <a:pt x="1680" y="1053"/>
                </a:lnTo>
                <a:lnTo>
                  <a:pt x="1851" y="911"/>
                </a:lnTo>
                <a:lnTo>
                  <a:pt x="2036" y="783"/>
                </a:lnTo>
                <a:lnTo>
                  <a:pt x="2221" y="669"/>
                </a:lnTo>
                <a:lnTo>
                  <a:pt x="2420" y="555"/>
                </a:lnTo>
                <a:lnTo>
                  <a:pt x="2619" y="456"/>
                </a:lnTo>
                <a:lnTo>
                  <a:pt x="2818" y="356"/>
                </a:lnTo>
                <a:lnTo>
                  <a:pt x="3032" y="271"/>
                </a:lnTo>
                <a:lnTo>
                  <a:pt x="3245" y="199"/>
                </a:lnTo>
                <a:lnTo>
                  <a:pt x="3459" y="142"/>
                </a:lnTo>
                <a:lnTo>
                  <a:pt x="3686" y="86"/>
                </a:lnTo>
                <a:lnTo>
                  <a:pt x="3914" y="43"/>
                </a:lnTo>
                <a:lnTo>
                  <a:pt x="4142" y="14"/>
                </a:lnTo>
                <a:lnTo>
                  <a:pt x="4383" y="0"/>
                </a:lnTo>
                <a:lnTo>
                  <a:pt x="4611" y="0"/>
                </a:lnTo>
                <a:lnTo>
                  <a:pt x="4611" y="0"/>
                </a:lnTo>
                <a:lnTo>
                  <a:pt x="4853" y="0"/>
                </a:lnTo>
                <a:lnTo>
                  <a:pt x="5095" y="14"/>
                </a:lnTo>
                <a:lnTo>
                  <a:pt x="5323" y="43"/>
                </a:lnTo>
                <a:lnTo>
                  <a:pt x="5550" y="86"/>
                </a:lnTo>
                <a:lnTo>
                  <a:pt x="5764" y="142"/>
                </a:lnTo>
                <a:lnTo>
                  <a:pt x="5991" y="199"/>
                </a:lnTo>
                <a:lnTo>
                  <a:pt x="6205" y="271"/>
                </a:lnTo>
                <a:lnTo>
                  <a:pt x="6418" y="356"/>
                </a:lnTo>
                <a:lnTo>
                  <a:pt x="6618" y="456"/>
                </a:lnTo>
                <a:lnTo>
                  <a:pt x="6817" y="555"/>
                </a:lnTo>
                <a:lnTo>
                  <a:pt x="7002" y="669"/>
                </a:lnTo>
                <a:lnTo>
                  <a:pt x="7201" y="783"/>
                </a:lnTo>
                <a:lnTo>
                  <a:pt x="7372" y="911"/>
                </a:lnTo>
                <a:lnTo>
                  <a:pt x="7557" y="1053"/>
                </a:lnTo>
                <a:lnTo>
                  <a:pt x="7713" y="1195"/>
                </a:lnTo>
                <a:lnTo>
                  <a:pt x="7884" y="1352"/>
                </a:lnTo>
                <a:lnTo>
                  <a:pt x="8026" y="1509"/>
                </a:lnTo>
                <a:lnTo>
                  <a:pt x="8183" y="1679"/>
                </a:lnTo>
                <a:lnTo>
                  <a:pt x="8311" y="1850"/>
                </a:lnTo>
                <a:lnTo>
                  <a:pt x="8439" y="2035"/>
                </a:lnTo>
                <a:lnTo>
                  <a:pt x="8567" y="2220"/>
                </a:lnTo>
                <a:lnTo>
                  <a:pt x="8667" y="2405"/>
                </a:lnTo>
                <a:lnTo>
                  <a:pt x="8780" y="2604"/>
                </a:lnTo>
                <a:lnTo>
                  <a:pt x="8866" y="2818"/>
                </a:lnTo>
                <a:lnTo>
                  <a:pt x="8951" y="3017"/>
                </a:lnTo>
                <a:lnTo>
                  <a:pt x="9022" y="3230"/>
                </a:lnTo>
                <a:lnTo>
                  <a:pt x="9079" y="3458"/>
                </a:lnTo>
                <a:lnTo>
                  <a:pt x="9136" y="3671"/>
                </a:lnTo>
                <a:lnTo>
                  <a:pt x="9179" y="3899"/>
                </a:lnTo>
                <a:lnTo>
                  <a:pt x="9207" y="4141"/>
                </a:lnTo>
                <a:lnTo>
                  <a:pt x="9222" y="4369"/>
                </a:lnTo>
                <a:lnTo>
                  <a:pt x="9236" y="461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18"/>
          <p:cNvSpPr/>
          <p:nvPr/>
        </p:nvSpPr>
        <p:spPr>
          <a:xfrm>
            <a:off x="1796338" y="3501400"/>
            <a:ext cx="164750" cy="142325"/>
          </a:xfrm>
          <a:custGeom>
            <a:avLst/>
            <a:gdLst/>
            <a:ahLst/>
            <a:cxnLst/>
            <a:rect l="l" t="t" r="r" b="b"/>
            <a:pathLst>
              <a:path w="6590" h="5693" fill="none" extrusionOk="0">
                <a:moveTo>
                  <a:pt x="4611" y="0"/>
                </a:moveTo>
                <a:lnTo>
                  <a:pt x="4611" y="0"/>
                </a:lnTo>
                <a:lnTo>
                  <a:pt x="4383" y="0"/>
                </a:lnTo>
                <a:lnTo>
                  <a:pt x="4142" y="14"/>
                </a:lnTo>
                <a:lnTo>
                  <a:pt x="3914" y="43"/>
                </a:lnTo>
                <a:lnTo>
                  <a:pt x="3686" y="86"/>
                </a:lnTo>
                <a:lnTo>
                  <a:pt x="3459" y="142"/>
                </a:lnTo>
                <a:lnTo>
                  <a:pt x="3245" y="199"/>
                </a:lnTo>
                <a:lnTo>
                  <a:pt x="3032" y="271"/>
                </a:lnTo>
                <a:lnTo>
                  <a:pt x="2818" y="356"/>
                </a:lnTo>
                <a:lnTo>
                  <a:pt x="2619" y="456"/>
                </a:lnTo>
                <a:lnTo>
                  <a:pt x="2420" y="555"/>
                </a:lnTo>
                <a:lnTo>
                  <a:pt x="2221" y="669"/>
                </a:lnTo>
                <a:lnTo>
                  <a:pt x="2036" y="783"/>
                </a:lnTo>
                <a:lnTo>
                  <a:pt x="1851" y="911"/>
                </a:lnTo>
                <a:lnTo>
                  <a:pt x="1680" y="1053"/>
                </a:lnTo>
                <a:lnTo>
                  <a:pt x="1509" y="1195"/>
                </a:lnTo>
                <a:lnTo>
                  <a:pt x="1352" y="1352"/>
                </a:lnTo>
                <a:lnTo>
                  <a:pt x="1196" y="1509"/>
                </a:lnTo>
                <a:lnTo>
                  <a:pt x="1054" y="1679"/>
                </a:lnTo>
                <a:lnTo>
                  <a:pt x="926" y="1850"/>
                </a:lnTo>
                <a:lnTo>
                  <a:pt x="783" y="2035"/>
                </a:lnTo>
                <a:lnTo>
                  <a:pt x="669" y="2220"/>
                </a:lnTo>
                <a:lnTo>
                  <a:pt x="556" y="2405"/>
                </a:lnTo>
                <a:lnTo>
                  <a:pt x="456" y="2604"/>
                </a:lnTo>
                <a:lnTo>
                  <a:pt x="371" y="2818"/>
                </a:lnTo>
                <a:lnTo>
                  <a:pt x="285" y="3017"/>
                </a:lnTo>
                <a:lnTo>
                  <a:pt x="214" y="3230"/>
                </a:lnTo>
                <a:lnTo>
                  <a:pt x="143" y="3458"/>
                </a:lnTo>
                <a:lnTo>
                  <a:pt x="100" y="3671"/>
                </a:lnTo>
                <a:lnTo>
                  <a:pt x="58" y="3899"/>
                </a:lnTo>
                <a:lnTo>
                  <a:pt x="29" y="4141"/>
                </a:lnTo>
                <a:lnTo>
                  <a:pt x="15" y="4369"/>
                </a:lnTo>
                <a:lnTo>
                  <a:pt x="1" y="4611"/>
                </a:lnTo>
                <a:lnTo>
                  <a:pt x="1" y="4611"/>
                </a:lnTo>
                <a:lnTo>
                  <a:pt x="15" y="4881"/>
                </a:lnTo>
                <a:lnTo>
                  <a:pt x="29" y="5151"/>
                </a:lnTo>
                <a:lnTo>
                  <a:pt x="72" y="5422"/>
                </a:lnTo>
                <a:lnTo>
                  <a:pt x="129" y="5692"/>
                </a:lnTo>
                <a:lnTo>
                  <a:pt x="129" y="5692"/>
                </a:lnTo>
                <a:lnTo>
                  <a:pt x="413" y="5649"/>
                </a:lnTo>
                <a:lnTo>
                  <a:pt x="684" y="5607"/>
                </a:lnTo>
                <a:lnTo>
                  <a:pt x="968" y="5550"/>
                </a:lnTo>
                <a:lnTo>
                  <a:pt x="1239" y="5479"/>
                </a:lnTo>
                <a:lnTo>
                  <a:pt x="1509" y="5393"/>
                </a:lnTo>
                <a:lnTo>
                  <a:pt x="1765" y="5308"/>
                </a:lnTo>
                <a:lnTo>
                  <a:pt x="2021" y="5208"/>
                </a:lnTo>
                <a:lnTo>
                  <a:pt x="2277" y="5109"/>
                </a:lnTo>
                <a:lnTo>
                  <a:pt x="2534" y="4995"/>
                </a:lnTo>
                <a:lnTo>
                  <a:pt x="2775" y="4881"/>
                </a:lnTo>
                <a:lnTo>
                  <a:pt x="3017" y="4739"/>
                </a:lnTo>
                <a:lnTo>
                  <a:pt x="3259" y="4611"/>
                </a:lnTo>
                <a:lnTo>
                  <a:pt x="3487" y="4468"/>
                </a:lnTo>
                <a:lnTo>
                  <a:pt x="3700" y="4312"/>
                </a:lnTo>
                <a:lnTo>
                  <a:pt x="3928" y="4141"/>
                </a:lnTo>
                <a:lnTo>
                  <a:pt x="4142" y="3985"/>
                </a:lnTo>
                <a:lnTo>
                  <a:pt x="4341" y="3800"/>
                </a:lnTo>
                <a:lnTo>
                  <a:pt x="4540" y="3615"/>
                </a:lnTo>
                <a:lnTo>
                  <a:pt x="4739" y="3430"/>
                </a:lnTo>
                <a:lnTo>
                  <a:pt x="4924" y="3230"/>
                </a:lnTo>
                <a:lnTo>
                  <a:pt x="5109" y="3031"/>
                </a:lnTo>
                <a:lnTo>
                  <a:pt x="5280" y="2818"/>
                </a:lnTo>
                <a:lnTo>
                  <a:pt x="5451" y="2604"/>
                </a:lnTo>
                <a:lnTo>
                  <a:pt x="5607" y="2391"/>
                </a:lnTo>
                <a:lnTo>
                  <a:pt x="5750" y="2163"/>
                </a:lnTo>
                <a:lnTo>
                  <a:pt x="5906" y="1935"/>
                </a:lnTo>
                <a:lnTo>
                  <a:pt x="6034" y="1694"/>
                </a:lnTo>
                <a:lnTo>
                  <a:pt x="6162" y="1452"/>
                </a:lnTo>
                <a:lnTo>
                  <a:pt x="6276" y="1210"/>
                </a:lnTo>
                <a:lnTo>
                  <a:pt x="6390" y="954"/>
                </a:lnTo>
                <a:lnTo>
                  <a:pt x="6489" y="697"/>
                </a:lnTo>
                <a:lnTo>
                  <a:pt x="6589" y="427"/>
                </a:lnTo>
                <a:lnTo>
                  <a:pt x="6589" y="427"/>
                </a:lnTo>
                <a:lnTo>
                  <a:pt x="6361" y="327"/>
                </a:lnTo>
                <a:lnTo>
                  <a:pt x="6120" y="242"/>
                </a:lnTo>
                <a:lnTo>
                  <a:pt x="5892" y="171"/>
                </a:lnTo>
                <a:lnTo>
                  <a:pt x="5636" y="114"/>
                </a:lnTo>
                <a:lnTo>
                  <a:pt x="5394" y="57"/>
                </a:lnTo>
                <a:lnTo>
                  <a:pt x="5138" y="29"/>
                </a:lnTo>
                <a:lnTo>
                  <a:pt x="4882" y="0"/>
                </a:lnTo>
                <a:lnTo>
                  <a:pt x="461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8" name="Google Shape;418;p18"/>
          <p:cNvGrpSpPr/>
          <p:nvPr/>
        </p:nvGrpSpPr>
        <p:grpSpPr>
          <a:xfrm>
            <a:off x="540855" y="903725"/>
            <a:ext cx="7776665" cy="650100"/>
            <a:chOff x="3961063" y="1231575"/>
            <a:chExt cx="4725887" cy="650100"/>
          </a:xfrm>
        </p:grpSpPr>
        <p:sp>
          <p:nvSpPr>
            <p:cNvPr id="419" name="Google Shape;419;p18"/>
            <p:cNvSpPr/>
            <p:nvPr/>
          </p:nvSpPr>
          <p:spPr>
            <a:xfrm>
              <a:off x="5010150" y="1231575"/>
              <a:ext cx="3676800" cy="650100"/>
            </a:xfrm>
            <a:prstGeom prst="roundRect">
              <a:avLst>
                <a:gd name="adj" fmla="val 50000"/>
              </a:avLst>
            </a:prstGeom>
            <a:solidFill>
              <a:srgbClr val="E99B27">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18"/>
            <p:cNvSpPr/>
            <p:nvPr/>
          </p:nvSpPr>
          <p:spPr>
            <a:xfrm>
              <a:off x="3961063" y="1324425"/>
              <a:ext cx="4175550" cy="464400"/>
            </a:xfrm>
            <a:prstGeom prst="roundRect">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b="1" kern="0" dirty="0">
                  <a:effectLst/>
                  <a:ea typeface="Times New Roman" panose="02020603050405020304" pitchFamily="18" charset="0"/>
                </a:rPr>
                <a:t>Random Forest is a powerful supervised ensemble learning algorithm</a:t>
              </a:r>
              <a:r>
                <a:rPr lang="en-US" kern="0" dirty="0">
                  <a:effectLst/>
                  <a:latin typeface="Times New Roman" panose="02020603050405020304" pitchFamily="18" charset="0"/>
                  <a:ea typeface="Times New Roman" panose="02020603050405020304" pitchFamily="18" charset="0"/>
                </a:rPr>
                <a:t> that is commonly used for both </a:t>
              </a:r>
              <a:r>
                <a:rPr lang="en-US" b="1" kern="0" dirty="0">
                  <a:effectLst/>
                  <a:latin typeface="Times New Roman" panose="02020603050405020304" pitchFamily="18" charset="0"/>
                  <a:ea typeface="Times New Roman" panose="02020603050405020304" pitchFamily="18" charset="0"/>
                </a:rPr>
                <a:t>classification</a:t>
              </a:r>
              <a:r>
                <a:rPr lang="en-US" kern="0" dirty="0">
                  <a:effectLst/>
                  <a:latin typeface="Times New Roman" panose="02020603050405020304" pitchFamily="18" charset="0"/>
                  <a:ea typeface="Times New Roman" panose="02020603050405020304" pitchFamily="18" charset="0"/>
                </a:rPr>
                <a:t> tasks </a:t>
              </a:r>
              <a:endParaRPr dirty="0"/>
            </a:p>
          </p:txBody>
        </p:sp>
      </p:grpSp>
      <p:grpSp>
        <p:nvGrpSpPr>
          <p:cNvPr id="421" name="Google Shape;421;p18"/>
          <p:cNvGrpSpPr/>
          <p:nvPr/>
        </p:nvGrpSpPr>
        <p:grpSpPr>
          <a:xfrm>
            <a:off x="4122280" y="1390725"/>
            <a:ext cx="4412143" cy="331813"/>
            <a:chOff x="4122280" y="1390725"/>
            <a:chExt cx="4412143" cy="331813"/>
          </a:xfrm>
        </p:grpSpPr>
        <p:sp>
          <p:nvSpPr>
            <p:cNvPr id="422" name="Google Shape;422;p18"/>
            <p:cNvSpPr txBox="1"/>
            <p:nvPr/>
          </p:nvSpPr>
          <p:spPr>
            <a:xfrm>
              <a:off x="6553223" y="1390738"/>
              <a:ext cx="1981200" cy="331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dirty="0">
                <a:latin typeface="Roboto"/>
                <a:ea typeface="Roboto"/>
                <a:cs typeface="Roboto"/>
                <a:sym typeface="Roboto"/>
              </a:endParaRPr>
            </a:p>
          </p:txBody>
        </p:sp>
        <p:sp>
          <p:nvSpPr>
            <p:cNvPr id="423" name="Google Shape;423;p18"/>
            <p:cNvSpPr txBox="1"/>
            <p:nvPr/>
          </p:nvSpPr>
          <p:spPr>
            <a:xfrm>
              <a:off x="4122280" y="1390725"/>
              <a:ext cx="1782300" cy="33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800" b="1" dirty="0">
                <a:solidFill>
                  <a:schemeClr val="lt1"/>
                </a:solidFill>
                <a:latin typeface="Fira Sans Extra Condensed"/>
                <a:ea typeface="Fira Sans Extra Condensed"/>
                <a:cs typeface="Fira Sans Extra Condensed"/>
                <a:sym typeface="Fira Sans Extra Condensed"/>
              </a:endParaRPr>
            </a:p>
          </p:txBody>
        </p:sp>
      </p:grpSp>
      <p:grpSp>
        <p:nvGrpSpPr>
          <p:cNvPr id="426" name="Google Shape;426;p18"/>
          <p:cNvGrpSpPr/>
          <p:nvPr/>
        </p:nvGrpSpPr>
        <p:grpSpPr>
          <a:xfrm>
            <a:off x="457199" y="2715859"/>
            <a:ext cx="7663800" cy="1571082"/>
            <a:chOff x="3961062" y="2468675"/>
            <a:chExt cx="4725888" cy="1571082"/>
          </a:xfrm>
        </p:grpSpPr>
        <p:sp>
          <p:nvSpPr>
            <p:cNvPr id="427" name="Google Shape;427;p18"/>
            <p:cNvSpPr/>
            <p:nvPr/>
          </p:nvSpPr>
          <p:spPr>
            <a:xfrm>
              <a:off x="5010150" y="2708636"/>
              <a:ext cx="3676800" cy="1179339"/>
            </a:xfrm>
            <a:prstGeom prst="roundRect">
              <a:avLst>
                <a:gd name="adj" fmla="val 50000"/>
              </a:avLst>
            </a:prstGeom>
            <a:solidFill>
              <a:schemeClr val="accent1">
                <a:lumMod val="60000"/>
                <a:lumOff val="40000"/>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18"/>
            <p:cNvSpPr/>
            <p:nvPr/>
          </p:nvSpPr>
          <p:spPr>
            <a:xfrm>
              <a:off x="3961062" y="2468675"/>
              <a:ext cx="4381798" cy="1571082"/>
            </a:xfrm>
            <a:prstGeom prst="roundRect">
              <a:avLst>
                <a:gd name="adj" fmla="val 50000"/>
              </a:avLst>
            </a:prstGeom>
            <a:solidFill>
              <a:schemeClr val="accent3">
                <a:lumMod val="40000"/>
                <a:lumOff val="60000"/>
              </a:schemeClr>
            </a:solidFill>
            <a:ln>
              <a:noFill/>
            </a:ln>
          </p:spPr>
          <p:txBody>
            <a:bodyPr spcFirstLastPara="1" wrap="square" lIns="91425" tIns="91425" rIns="91425" bIns="91425" anchor="ctr" anchorCtr="0">
              <a:noAutofit/>
            </a:bodyPr>
            <a:lstStyle/>
            <a:p>
              <a:pPr marL="0" marR="0">
                <a:lnSpc>
                  <a:spcPct val="115000"/>
                </a:lnSpc>
                <a:spcBef>
                  <a:spcPts val="0"/>
                </a:spcBef>
                <a:spcAft>
                  <a:spcPts val="0"/>
                </a:spcAft>
              </a:pPr>
              <a:r>
                <a:rPr lang="en-US" sz="1800" dirty="0">
                  <a:effectLst/>
                  <a:latin typeface="Times New Roman" panose="02020603050405020304" pitchFamily="18" charset="0"/>
                  <a:ea typeface="Times New Roman" panose="02020603050405020304" pitchFamily="18" charset="0"/>
                </a:rPr>
                <a:t>Each of these trees is trained on a different random subset of the training data, and at every split in a tree, only a random subset of features is considered for decision making.</a:t>
              </a:r>
            </a:p>
          </p:txBody>
        </p:sp>
      </p:grpSp>
      <p:grpSp>
        <p:nvGrpSpPr>
          <p:cNvPr id="429" name="Google Shape;429;p18"/>
          <p:cNvGrpSpPr/>
          <p:nvPr/>
        </p:nvGrpSpPr>
        <p:grpSpPr>
          <a:xfrm>
            <a:off x="4122280" y="3397024"/>
            <a:ext cx="4412143" cy="331802"/>
            <a:chOff x="4122280" y="3397024"/>
            <a:chExt cx="4412143" cy="331802"/>
          </a:xfrm>
        </p:grpSpPr>
        <p:sp>
          <p:nvSpPr>
            <p:cNvPr id="430" name="Google Shape;430;p18"/>
            <p:cNvSpPr txBox="1"/>
            <p:nvPr/>
          </p:nvSpPr>
          <p:spPr>
            <a:xfrm>
              <a:off x="6553223" y="3397024"/>
              <a:ext cx="1981200" cy="331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lang="en-US" dirty="0">
                <a:latin typeface="Roboto"/>
                <a:ea typeface="Roboto"/>
                <a:cs typeface="Roboto"/>
                <a:sym typeface="Roboto"/>
              </a:endParaRPr>
            </a:p>
          </p:txBody>
        </p:sp>
        <p:sp>
          <p:nvSpPr>
            <p:cNvPr id="431" name="Google Shape;431;p18"/>
            <p:cNvSpPr txBox="1"/>
            <p:nvPr/>
          </p:nvSpPr>
          <p:spPr>
            <a:xfrm>
              <a:off x="4122280" y="3397025"/>
              <a:ext cx="1782300" cy="33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800" b="1" dirty="0">
                <a:solidFill>
                  <a:schemeClr val="lt1"/>
                </a:solidFill>
                <a:latin typeface="Fira Sans Extra Condensed"/>
                <a:ea typeface="Fira Sans Extra Condensed"/>
                <a:cs typeface="Fira Sans Extra Condensed"/>
                <a:sym typeface="Fira Sans Extra Condensed"/>
              </a:endParaRPr>
            </a:p>
          </p:txBody>
        </p:sp>
      </p:grpSp>
      <p:grpSp>
        <p:nvGrpSpPr>
          <p:cNvPr id="432" name="Google Shape;432;p18"/>
          <p:cNvGrpSpPr/>
          <p:nvPr/>
        </p:nvGrpSpPr>
        <p:grpSpPr>
          <a:xfrm>
            <a:off x="540855" y="1834415"/>
            <a:ext cx="7707941" cy="657310"/>
            <a:chOff x="3961063" y="2234725"/>
            <a:chExt cx="4725887" cy="657310"/>
          </a:xfrm>
        </p:grpSpPr>
        <p:sp>
          <p:nvSpPr>
            <p:cNvPr id="433" name="Google Shape;433;p18"/>
            <p:cNvSpPr/>
            <p:nvPr/>
          </p:nvSpPr>
          <p:spPr>
            <a:xfrm>
              <a:off x="5010150" y="2234725"/>
              <a:ext cx="3676800" cy="650100"/>
            </a:xfrm>
            <a:prstGeom prst="roundRect">
              <a:avLst>
                <a:gd name="adj" fmla="val 50000"/>
              </a:avLst>
            </a:prstGeom>
            <a:solidFill>
              <a:srgbClr val="EA4827">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18"/>
            <p:cNvSpPr/>
            <p:nvPr/>
          </p:nvSpPr>
          <p:spPr>
            <a:xfrm>
              <a:off x="3961063" y="2327575"/>
              <a:ext cx="4305413" cy="564460"/>
            </a:xfrm>
            <a:prstGeom prst="roundRect">
              <a:avLst>
                <a:gd name="adj" fmla="val 5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800" kern="0" dirty="0">
                  <a:effectLst/>
                  <a:latin typeface="Times New Roman" panose="02020603050405020304" pitchFamily="18" charset="0"/>
                  <a:ea typeface="Times New Roman" panose="02020603050405020304" pitchFamily="18" charset="0"/>
                </a:rPr>
                <a:t>Random Forest overcomes the limitations of a single decision tree</a:t>
              </a:r>
              <a:r>
                <a:rPr lang="en-US" sz="2000" kern="0" dirty="0">
                  <a:latin typeface="Times New Roman" panose="02020603050405020304" pitchFamily="18" charset="0"/>
                  <a:ea typeface="Times New Roman" panose="02020603050405020304" pitchFamily="18" charset="0"/>
                </a:rPr>
                <a:t>, </a:t>
              </a:r>
              <a:r>
                <a:rPr lang="en-US" sz="1800" kern="0" dirty="0">
                  <a:effectLst/>
                  <a:latin typeface="Times New Roman" panose="02020603050405020304" pitchFamily="18" charset="0"/>
                  <a:ea typeface="Times New Roman" panose="02020603050405020304" pitchFamily="18" charset="0"/>
                </a:rPr>
                <a:t>by constructing an entire "forest" </a:t>
              </a:r>
              <a:endParaRPr sz="1600" dirty="0">
                <a:latin typeface="+mn-lt"/>
              </a:endParaRPr>
            </a:p>
          </p:txBody>
        </p:sp>
      </p:grpSp>
      <p:grpSp>
        <p:nvGrpSpPr>
          <p:cNvPr id="435" name="Google Shape;435;p18"/>
          <p:cNvGrpSpPr/>
          <p:nvPr/>
        </p:nvGrpSpPr>
        <p:grpSpPr>
          <a:xfrm>
            <a:off x="4134997" y="2393875"/>
            <a:ext cx="4399426" cy="331805"/>
            <a:chOff x="4134997" y="2393875"/>
            <a:chExt cx="4399426" cy="331805"/>
          </a:xfrm>
        </p:grpSpPr>
        <p:sp>
          <p:nvSpPr>
            <p:cNvPr id="436" name="Google Shape;436;p18"/>
            <p:cNvSpPr txBox="1"/>
            <p:nvPr/>
          </p:nvSpPr>
          <p:spPr>
            <a:xfrm>
              <a:off x="6553223" y="2393881"/>
              <a:ext cx="1981200" cy="331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dirty="0">
                <a:latin typeface="Roboto"/>
                <a:ea typeface="Roboto"/>
                <a:cs typeface="Roboto"/>
                <a:sym typeface="Roboto"/>
              </a:endParaRPr>
            </a:p>
          </p:txBody>
        </p:sp>
        <p:sp>
          <p:nvSpPr>
            <p:cNvPr id="437" name="Google Shape;437;p18"/>
            <p:cNvSpPr txBox="1"/>
            <p:nvPr/>
          </p:nvSpPr>
          <p:spPr>
            <a:xfrm>
              <a:off x="4134997" y="2393875"/>
              <a:ext cx="1782300" cy="33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800" b="1" dirty="0">
                <a:solidFill>
                  <a:schemeClr val="lt1"/>
                </a:solidFill>
                <a:latin typeface="Fira Sans Extra Condensed"/>
                <a:ea typeface="Fira Sans Extra Condensed"/>
                <a:cs typeface="Fira Sans Extra Condensed"/>
                <a:sym typeface="Fira Sans Extra Condensed"/>
              </a:endParaRPr>
            </a:p>
          </p:txBody>
        </p:sp>
      </p:grpSp>
      <p:grpSp>
        <p:nvGrpSpPr>
          <p:cNvPr id="442" name="Google Shape;442;p18"/>
          <p:cNvGrpSpPr/>
          <p:nvPr/>
        </p:nvGrpSpPr>
        <p:grpSpPr>
          <a:xfrm>
            <a:off x="4175030" y="4550699"/>
            <a:ext cx="4412143" cy="331809"/>
            <a:chOff x="4122280" y="4400167"/>
            <a:chExt cx="4412143" cy="331809"/>
          </a:xfrm>
        </p:grpSpPr>
        <p:sp>
          <p:nvSpPr>
            <p:cNvPr id="443" name="Google Shape;443;p18"/>
            <p:cNvSpPr txBox="1"/>
            <p:nvPr/>
          </p:nvSpPr>
          <p:spPr>
            <a:xfrm>
              <a:off x="6553223" y="4400167"/>
              <a:ext cx="1981200" cy="331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dirty="0">
                <a:latin typeface="Roboto"/>
                <a:ea typeface="Roboto"/>
                <a:cs typeface="Roboto"/>
                <a:sym typeface="Roboto"/>
              </a:endParaRPr>
            </a:p>
          </p:txBody>
        </p:sp>
        <p:sp>
          <p:nvSpPr>
            <p:cNvPr id="444" name="Google Shape;444;p18"/>
            <p:cNvSpPr txBox="1"/>
            <p:nvPr/>
          </p:nvSpPr>
          <p:spPr>
            <a:xfrm>
              <a:off x="4122280" y="4400175"/>
              <a:ext cx="1782300" cy="33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lt1"/>
                  </a:solidFill>
                  <a:latin typeface="Fira Sans Extra Condensed"/>
                  <a:ea typeface="Fira Sans Extra Condensed"/>
                  <a:cs typeface="Fira Sans Extra Condensed"/>
                  <a:sym typeface="Fira Sans Extra Condensed"/>
                </a:rPr>
                <a:t>Social networks</a:t>
              </a:r>
              <a:endParaRPr sz="1800" b="1" dirty="0">
                <a:solidFill>
                  <a:schemeClr val="lt1"/>
                </a:solidFill>
                <a:latin typeface="Fira Sans Extra Condensed"/>
                <a:ea typeface="Fira Sans Extra Condensed"/>
                <a:cs typeface="Fira Sans Extra Condensed"/>
                <a:sym typeface="Fira Sans Extra Condensed"/>
              </a:endParaRPr>
            </a:p>
          </p:txBody>
        </p:sp>
      </p:grpSp>
      <p:sp>
        <p:nvSpPr>
          <p:cNvPr id="4" name="TextBox 3">
            <a:extLst>
              <a:ext uri="{FF2B5EF4-FFF2-40B4-BE49-F238E27FC236}">
                <a16:creationId xmlns:a16="http://schemas.microsoft.com/office/drawing/2014/main" id="{932FC0A9-C04D-756D-6179-86F29C2C6E5E}"/>
              </a:ext>
            </a:extLst>
          </p:cNvPr>
          <p:cNvSpPr txBox="1"/>
          <p:nvPr/>
        </p:nvSpPr>
        <p:spPr>
          <a:xfrm>
            <a:off x="3543300" y="1107831"/>
            <a:ext cx="184731" cy="307777"/>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210737085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DE2C8F-DF11-0513-0A7C-B6D2BB87232E}"/>
              </a:ext>
            </a:extLst>
          </p:cNvPr>
          <p:cNvSpPr>
            <a:spLocks noGrp="1"/>
          </p:cNvSpPr>
          <p:nvPr>
            <p:ph type="title"/>
          </p:nvPr>
        </p:nvSpPr>
        <p:spPr>
          <a:xfrm>
            <a:off x="457200" y="135592"/>
            <a:ext cx="8229600" cy="371400"/>
          </a:xfrm>
        </p:spPr>
        <p:txBody>
          <a:bodyPr>
            <a:normAutofit fontScale="90000"/>
          </a:bodyPr>
          <a:lstStyle/>
          <a:p>
            <a:r>
              <a:rPr lang="en-US" dirty="0"/>
              <a:t>Random Forest Implementation</a:t>
            </a:r>
          </a:p>
        </p:txBody>
      </p:sp>
      <p:pic>
        <p:nvPicPr>
          <p:cNvPr id="3" name="Picture 2" descr="A diagram of a flowchart&#10;&#10;Description automatically generated">
            <a:extLst>
              <a:ext uri="{FF2B5EF4-FFF2-40B4-BE49-F238E27FC236}">
                <a16:creationId xmlns:a16="http://schemas.microsoft.com/office/drawing/2014/main" id="{F73E399E-BEC5-29C6-31FF-CA9AC3B8AE4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33599" y="506992"/>
            <a:ext cx="4241075" cy="4224582"/>
          </a:xfrm>
          <a:prstGeom prst="rect">
            <a:avLst/>
          </a:prstGeom>
        </p:spPr>
      </p:pic>
    </p:spTree>
    <p:extLst>
      <p:ext uri="{BB962C8B-B14F-4D97-AF65-F5344CB8AC3E}">
        <p14:creationId xmlns:p14="http://schemas.microsoft.com/office/powerpoint/2010/main" val="330169970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DE2C8F-DF11-0513-0A7C-B6D2BB87232E}"/>
              </a:ext>
            </a:extLst>
          </p:cNvPr>
          <p:cNvSpPr>
            <a:spLocks noGrp="1"/>
          </p:cNvSpPr>
          <p:nvPr>
            <p:ph type="title"/>
          </p:nvPr>
        </p:nvSpPr>
        <p:spPr/>
        <p:txBody>
          <a:bodyPr>
            <a:normAutofit fontScale="90000"/>
          </a:bodyPr>
          <a:lstStyle/>
          <a:p>
            <a:r>
              <a:rPr lang="en-US" dirty="0"/>
              <a:t>Random Forest Implementation</a:t>
            </a:r>
          </a:p>
        </p:txBody>
      </p:sp>
      <p:sp>
        <p:nvSpPr>
          <p:cNvPr id="13" name="Google Shape;440;p18">
            <a:extLst>
              <a:ext uri="{FF2B5EF4-FFF2-40B4-BE49-F238E27FC236}">
                <a16:creationId xmlns:a16="http://schemas.microsoft.com/office/drawing/2014/main" id="{F6D2E683-19AA-3AD6-BB98-AAB354D817E2}"/>
              </a:ext>
            </a:extLst>
          </p:cNvPr>
          <p:cNvSpPr/>
          <p:nvPr/>
        </p:nvSpPr>
        <p:spPr>
          <a:xfrm>
            <a:off x="313509" y="1227667"/>
            <a:ext cx="7872548" cy="2952447"/>
          </a:xfrm>
          <a:prstGeom prst="roundRect">
            <a:avLst>
              <a:gd name="adj" fmla="val 50000"/>
            </a:avLst>
          </a:prstGeom>
          <a:solidFill>
            <a:srgbClr val="2776EA">
              <a:alpha val="12549"/>
            </a:srgbClr>
          </a:solidFill>
          <a:ln>
            <a:noFill/>
          </a:ln>
        </p:spPr>
        <p:txBody>
          <a:bodyPr spcFirstLastPara="1" wrap="square" lIns="91425" tIns="91425" rIns="91425" bIns="91425" anchor="ctr" anchorCtr="0">
            <a:noAutofit/>
          </a:bodyPr>
          <a:lstStyle/>
          <a:p>
            <a:pPr lvl="0"/>
            <a:r>
              <a:rPr lang="en-US" dirty="0"/>
              <a:t>                                </a:t>
            </a:r>
            <a:endParaRPr dirty="0"/>
          </a:p>
        </p:txBody>
      </p:sp>
      <p:sp>
        <p:nvSpPr>
          <p:cNvPr id="16" name="TextBox 15">
            <a:extLst>
              <a:ext uri="{FF2B5EF4-FFF2-40B4-BE49-F238E27FC236}">
                <a16:creationId xmlns:a16="http://schemas.microsoft.com/office/drawing/2014/main" id="{C755590A-02F1-5F13-4FC5-0D8216990E77}"/>
              </a:ext>
            </a:extLst>
          </p:cNvPr>
          <p:cNvSpPr txBox="1"/>
          <p:nvPr/>
        </p:nvSpPr>
        <p:spPr>
          <a:xfrm>
            <a:off x="794513" y="1792162"/>
            <a:ext cx="7251340" cy="1754326"/>
          </a:xfrm>
          <a:prstGeom prst="rect">
            <a:avLst/>
          </a:prstGeom>
          <a:noFill/>
        </p:spPr>
        <p:txBody>
          <a:bodyPr wrap="square" anchor="ctr">
            <a:spAutoFit/>
          </a:bodyPr>
          <a:lstStyle/>
          <a:p>
            <a:pPr marL="0" marR="0">
              <a:spcBef>
                <a:spcPts val="0"/>
              </a:spcBef>
              <a:spcAft>
                <a:spcPts val="0"/>
              </a:spcAft>
            </a:pPr>
            <a:r>
              <a:rPr lang="en-US" sz="1800" b="1" dirty="0">
                <a:effectLst/>
                <a:latin typeface="Times New Roman" panose="02020603050405020304" pitchFamily="18" charset="0"/>
                <a:ea typeface="Times New Roman" panose="02020603050405020304" pitchFamily="18" charset="0"/>
              </a:rPr>
              <a:t>Step 1: Bootstrapping the Data (Creating Diverse Training Sets)</a:t>
            </a:r>
          </a:p>
          <a:p>
            <a:pPr marL="0" marR="0">
              <a:spcBef>
                <a:spcPts val="0"/>
              </a:spcBef>
              <a:spcAft>
                <a:spcPts val="0"/>
              </a:spcAft>
            </a:pPr>
            <a:endParaRPr lang="en-US" sz="1800" dirty="0">
              <a:effectLst/>
              <a:latin typeface="Times New Roman" panose="02020603050405020304" pitchFamily="18" charset="0"/>
              <a:ea typeface="Times New Roman" panose="02020603050405020304" pitchFamily="18" charset="0"/>
            </a:endParaRPr>
          </a:p>
          <a:p>
            <a:pPr marL="0" marR="0">
              <a:spcBef>
                <a:spcPts val="0"/>
              </a:spcBef>
              <a:spcAft>
                <a:spcPts val="0"/>
              </a:spcAft>
            </a:pPr>
            <a:r>
              <a:rPr lang="en-US" sz="1800" dirty="0">
                <a:effectLst/>
                <a:latin typeface="Times New Roman" panose="02020603050405020304" pitchFamily="18" charset="0"/>
                <a:ea typeface="Times New Roman" panose="02020603050405020304" pitchFamily="18" charset="0"/>
              </a:rPr>
              <a:t>The first step in how a Random Forest works is called </a:t>
            </a:r>
            <a:r>
              <a:rPr lang="en-US" sz="1800" b="1" dirty="0">
                <a:effectLst/>
                <a:latin typeface="Times New Roman" panose="02020603050405020304" pitchFamily="18" charset="0"/>
                <a:ea typeface="Times New Roman" panose="02020603050405020304" pitchFamily="18" charset="0"/>
              </a:rPr>
              <a:t>bootstrapping</a:t>
            </a:r>
            <a:r>
              <a:rPr lang="en-US" sz="1800" dirty="0">
                <a:effectLst/>
                <a:latin typeface="Times New Roman" panose="02020603050405020304" pitchFamily="18" charset="0"/>
                <a:ea typeface="Times New Roman" panose="02020603050405020304" pitchFamily="18" charset="0"/>
              </a:rPr>
              <a:t>, which is a technique for creating diverse datasets from the original training data.</a:t>
            </a:r>
          </a:p>
          <a:p>
            <a:pPr marL="0" marR="0">
              <a:spcBef>
                <a:spcPts val="0"/>
              </a:spcBef>
              <a:spcAft>
                <a:spcPts val="0"/>
              </a:spcAft>
            </a:pPr>
            <a:endParaRPr lang="en-US" sz="1800" dirty="0">
              <a:latin typeface="Times New Roman" panose="02020603050405020304" pitchFamily="18" charset="0"/>
              <a:ea typeface="Times New Roman" panose="02020603050405020304" pitchFamily="18" charset="0"/>
            </a:endParaRPr>
          </a:p>
          <a:p>
            <a:pPr marL="0" marR="0">
              <a:spcBef>
                <a:spcPts val="0"/>
              </a:spcBef>
              <a:spcAft>
                <a:spcPts val="0"/>
              </a:spcAft>
            </a:pPr>
            <a:r>
              <a:rPr lang="en-US" sz="1800" dirty="0">
                <a:effectLst/>
                <a:latin typeface="Times New Roman" panose="02020603050405020304" pitchFamily="18" charset="0"/>
                <a:ea typeface="Times New Roman" panose="02020603050405020304" pitchFamily="18" charset="0"/>
              </a:rPr>
              <a:t> </a:t>
            </a:r>
          </a:p>
        </p:txBody>
      </p:sp>
    </p:spTree>
    <p:extLst>
      <p:ext uri="{BB962C8B-B14F-4D97-AF65-F5344CB8AC3E}">
        <p14:creationId xmlns:p14="http://schemas.microsoft.com/office/powerpoint/2010/main" val="408009603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DE2C8F-DF11-0513-0A7C-B6D2BB87232E}"/>
              </a:ext>
            </a:extLst>
          </p:cNvPr>
          <p:cNvSpPr>
            <a:spLocks noGrp="1"/>
          </p:cNvSpPr>
          <p:nvPr>
            <p:ph type="title"/>
          </p:nvPr>
        </p:nvSpPr>
        <p:spPr/>
        <p:txBody>
          <a:bodyPr>
            <a:normAutofit fontScale="90000"/>
          </a:bodyPr>
          <a:lstStyle/>
          <a:p>
            <a:r>
              <a:rPr lang="en-US" dirty="0"/>
              <a:t>Random Forest Implementation</a:t>
            </a:r>
          </a:p>
        </p:txBody>
      </p:sp>
      <p:sp>
        <p:nvSpPr>
          <p:cNvPr id="5" name="TextBox 4">
            <a:extLst>
              <a:ext uri="{FF2B5EF4-FFF2-40B4-BE49-F238E27FC236}">
                <a16:creationId xmlns:a16="http://schemas.microsoft.com/office/drawing/2014/main" id="{D51A5CE9-6E5B-EE42-11F1-75B65CFE9623}"/>
              </a:ext>
            </a:extLst>
          </p:cNvPr>
          <p:cNvSpPr txBox="1"/>
          <p:nvPr/>
        </p:nvSpPr>
        <p:spPr>
          <a:xfrm>
            <a:off x="1444311" y="1053592"/>
            <a:ext cx="3249608" cy="1815882"/>
          </a:xfrm>
          <a:prstGeom prst="rect">
            <a:avLst/>
          </a:prstGeom>
          <a:noFill/>
        </p:spPr>
        <p:txBody>
          <a:bodyPr wrap="none" rtlCol="0">
            <a:spAutoFit/>
          </a:bodyPr>
          <a:lstStyle/>
          <a:p>
            <a:pPr marL="0" marR="0">
              <a:spcBef>
                <a:spcPts val="0"/>
              </a:spcBef>
              <a:spcAft>
                <a:spcPts val="0"/>
              </a:spcAft>
            </a:pPr>
            <a:r>
              <a:rPr lang="en-US" sz="1400" dirty="0">
                <a:effectLst/>
                <a:latin typeface="Times New Roman" panose="02020603050405020304" pitchFamily="18" charset="0"/>
                <a:ea typeface="Times New Roman" panose="02020603050405020304" pitchFamily="18" charset="0"/>
              </a:rPr>
              <a:t>Example:</a:t>
            </a:r>
          </a:p>
          <a:p>
            <a:pPr marL="0" marR="0">
              <a:spcBef>
                <a:spcPts val="0"/>
              </a:spcBef>
              <a:spcAft>
                <a:spcPts val="0"/>
              </a:spcAft>
            </a:pPr>
            <a:endParaRPr lang="en-US" sz="1400" dirty="0">
              <a:effectLst/>
              <a:latin typeface="Times New Roman" panose="02020603050405020304" pitchFamily="18" charset="0"/>
              <a:ea typeface="Times New Roman" panose="02020603050405020304" pitchFamily="18" charset="0"/>
            </a:endParaRPr>
          </a:p>
          <a:p>
            <a:pPr marL="0" marR="0">
              <a:spcBef>
                <a:spcPts val="0"/>
              </a:spcBef>
              <a:spcAft>
                <a:spcPts val="0"/>
              </a:spcAft>
            </a:pPr>
            <a:r>
              <a:rPr lang="en-US" sz="1400" b="1" dirty="0">
                <a:effectLst/>
                <a:latin typeface="Times New Roman" panose="02020603050405020304" pitchFamily="18" charset="0"/>
                <a:ea typeface="Times New Roman" panose="02020603050405020304" pitchFamily="18" charset="0"/>
              </a:rPr>
              <a:t>Tree 1 Sample:</a:t>
            </a:r>
          </a:p>
          <a:p>
            <a:pPr marL="0" marR="0">
              <a:spcBef>
                <a:spcPts val="0"/>
              </a:spcBef>
              <a:spcAft>
                <a:spcPts val="0"/>
              </a:spcAft>
            </a:pPr>
            <a:endParaRPr lang="en-US" sz="1400" dirty="0">
              <a:effectLst/>
              <a:latin typeface="Times New Roman" panose="02020603050405020304" pitchFamily="18" charset="0"/>
              <a:ea typeface="Times New Roman" panose="02020603050405020304" pitchFamily="18" charset="0"/>
            </a:endParaRPr>
          </a:p>
          <a:p>
            <a:pPr marL="0" marR="0">
              <a:spcBef>
                <a:spcPts val="0"/>
              </a:spcBef>
              <a:spcAft>
                <a:spcPts val="0"/>
              </a:spcAft>
            </a:pPr>
            <a:r>
              <a:rPr lang="en-US" sz="1400" dirty="0">
                <a:effectLst/>
                <a:latin typeface="Times New Roman" panose="02020603050405020304" pitchFamily="18" charset="0"/>
                <a:ea typeface="Times New Roman" panose="02020603050405020304" pitchFamily="18" charset="0"/>
              </a:rPr>
              <a:t>Let’s say the randomly chosen indices are:</a:t>
            </a:r>
          </a:p>
          <a:p>
            <a:pPr marL="0" marR="0">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b="1" dirty="0">
                <a:effectLst/>
                <a:latin typeface="Times New Roman" panose="02020603050405020304" pitchFamily="18" charset="0"/>
                <a:ea typeface="Times New Roman" panose="02020603050405020304" pitchFamily="18" charset="0"/>
              </a:rPr>
              <a:t>[1, 3, 1, 4, 2]</a:t>
            </a:r>
            <a:endParaRPr lang="en-US" sz="1400" dirty="0">
              <a:effectLst/>
              <a:latin typeface="Times New Roman" panose="02020603050405020304" pitchFamily="18" charset="0"/>
              <a:ea typeface="Times New Roman" panose="02020603050405020304" pitchFamily="18" charset="0"/>
            </a:endParaRPr>
          </a:p>
          <a:p>
            <a:pPr marL="0" marR="0">
              <a:spcBef>
                <a:spcPts val="0"/>
              </a:spcBef>
              <a:spcAft>
                <a:spcPts val="0"/>
              </a:spcAft>
            </a:pPr>
            <a:r>
              <a:rPr lang="en-US" sz="1400" dirty="0">
                <a:effectLst/>
                <a:latin typeface="Times New Roman" panose="02020603050405020304" pitchFamily="18" charset="0"/>
                <a:ea typeface="Times New Roman" panose="02020603050405020304" pitchFamily="18" charset="0"/>
              </a:rPr>
              <a:t>So, the data for Tree 1 becomes:</a:t>
            </a:r>
          </a:p>
          <a:p>
            <a:endParaRPr lang="en-US" dirty="0"/>
          </a:p>
        </p:txBody>
      </p:sp>
      <p:graphicFrame>
        <p:nvGraphicFramePr>
          <p:cNvPr id="6" name="Table 5">
            <a:extLst>
              <a:ext uri="{FF2B5EF4-FFF2-40B4-BE49-F238E27FC236}">
                <a16:creationId xmlns:a16="http://schemas.microsoft.com/office/drawing/2014/main" id="{E6F17205-E618-9884-CE85-90E5B401D873}"/>
              </a:ext>
            </a:extLst>
          </p:cNvPr>
          <p:cNvGraphicFramePr>
            <a:graphicFrameLocks noGrp="1"/>
          </p:cNvGraphicFramePr>
          <p:nvPr>
            <p:extLst>
              <p:ext uri="{D42A27DB-BD31-4B8C-83A1-F6EECF244321}">
                <p14:modId xmlns:p14="http://schemas.microsoft.com/office/powerpoint/2010/main" val="3283933903"/>
              </p:ext>
            </p:extLst>
          </p:nvPr>
        </p:nvGraphicFramePr>
        <p:xfrm>
          <a:off x="1214845" y="2757919"/>
          <a:ext cx="6069875" cy="1211580"/>
        </p:xfrm>
        <a:graphic>
          <a:graphicData uri="http://schemas.openxmlformats.org/drawingml/2006/table">
            <a:tbl>
              <a:tblPr firstRow="1" firstCol="1" bandRow="1">
                <a:tableStyleId>{CAAAB887-16D1-4126-A36C-5330455EE609}</a:tableStyleId>
              </a:tblPr>
              <a:tblGrid>
                <a:gridCol w="1213975">
                  <a:extLst>
                    <a:ext uri="{9D8B030D-6E8A-4147-A177-3AD203B41FA5}">
                      <a16:colId xmlns:a16="http://schemas.microsoft.com/office/drawing/2014/main" val="1909579888"/>
                    </a:ext>
                  </a:extLst>
                </a:gridCol>
                <a:gridCol w="1213975">
                  <a:extLst>
                    <a:ext uri="{9D8B030D-6E8A-4147-A177-3AD203B41FA5}">
                      <a16:colId xmlns:a16="http://schemas.microsoft.com/office/drawing/2014/main" val="3364091127"/>
                    </a:ext>
                  </a:extLst>
                </a:gridCol>
                <a:gridCol w="1213975">
                  <a:extLst>
                    <a:ext uri="{9D8B030D-6E8A-4147-A177-3AD203B41FA5}">
                      <a16:colId xmlns:a16="http://schemas.microsoft.com/office/drawing/2014/main" val="878745706"/>
                    </a:ext>
                  </a:extLst>
                </a:gridCol>
                <a:gridCol w="1213975">
                  <a:extLst>
                    <a:ext uri="{9D8B030D-6E8A-4147-A177-3AD203B41FA5}">
                      <a16:colId xmlns:a16="http://schemas.microsoft.com/office/drawing/2014/main" val="571004935"/>
                    </a:ext>
                  </a:extLst>
                </a:gridCol>
                <a:gridCol w="1213975">
                  <a:extLst>
                    <a:ext uri="{9D8B030D-6E8A-4147-A177-3AD203B41FA5}">
                      <a16:colId xmlns:a16="http://schemas.microsoft.com/office/drawing/2014/main" val="910258323"/>
                    </a:ext>
                  </a:extLst>
                </a:gridCol>
              </a:tblGrid>
              <a:tr h="0">
                <a:tc>
                  <a:txBody>
                    <a:bodyPr/>
                    <a:lstStyle/>
                    <a:p>
                      <a:pPr marL="0" marR="0" algn="ctr">
                        <a:spcBef>
                          <a:spcPts val="0"/>
                        </a:spcBef>
                        <a:spcAft>
                          <a:spcPts val="0"/>
                        </a:spcAft>
                      </a:pPr>
                      <a:r>
                        <a:rPr lang="en-US" sz="1200" kern="100" dirty="0">
                          <a:effectLst/>
                          <a:latin typeface="Times New Roman" panose="02020603050405020304" pitchFamily="18" charset="0"/>
                          <a:cs typeface="Times New Roman" panose="02020603050405020304" pitchFamily="18" charset="0"/>
                        </a:rPr>
                        <a:t>Index</a:t>
                      </a:r>
                      <a:endParaRPr lang="en-US" sz="12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525" marR="9525" marT="9525" marB="9525" anchor="ctr">
                    <a:solidFill>
                      <a:schemeClr val="accent5">
                        <a:lumMod val="40000"/>
                        <a:lumOff val="60000"/>
                      </a:schemeClr>
                    </a:solidFill>
                  </a:tcPr>
                </a:tc>
                <a:tc>
                  <a:txBody>
                    <a:bodyPr/>
                    <a:lstStyle/>
                    <a:p>
                      <a:pPr marL="0" marR="0" algn="ctr">
                        <a:spcBef>
                          <a:spcPts val="0"/>
                        </a:spcBef>
                        <a:spcAft>
                          <a:spcPts val="0"/>
                        </a:spcAft>
                      </a:pPr>
                      <a:r>
                        <a:rPr lang="en-US" sz="1200" kern="100" dirty="0">
                          <a:effectLst/>
                          <a:latin typeface="Times New Roman" panose="02020603050405020304" pitchFamily="18" charset="0"/>
                          <a:cs typeface="Times New Roman" panose="02020603050405020304" pitchFamily="18" charset="0"/>
                        </a:rPr>
                        <a:t>Age (Z)</a:t>
                      </a:r>
                      <a:endParaRPr lang="en-US" sz="12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525" marR="9525" marT="9525" marB="9525" anchor="ctr">
                    <a:solidFill>
                      <a:schemeClr val="accent5">
                        <a:lumMod val="40000"/>
                        <a:lumOff val="60000"/>
                      </a:schemeClr>
                    </a:solidFill>
                  </a:tcPr>
                </a:tc>
                <a:tc>
                  <a:txBody>
                    <a:bodyPr/>
                    <a:lstStyle/>
                    <a:p>
                      <a:pPr marL="0" marR="0" algn="ctr">
                        <a:spcBef>
                          <a:spcPts val="0"/>
                        </a:spcBef>
                        <a:spcAft>
                          <a:spcPts val="0"/>
                        </a:spcAft>
                      </a:pPr>
                      <a:r>
                        <a:rPr lang="en-US" sz="1200" kern="100" dirty="0">
                          <a:effectLst/>
                          <a:latin typeface="Times New Roman" panose="02020603050405020304" pitchFamily="18" charset="0"/>
                          <a:cs typeface="Times New Roman" panose="02020603050405020304" pitchFamily="18" charset="0"/>
                        </a:rPr>
                        <a:t>CP (Z)</a:t>
                      </a:r>
                      <a:endParaRPr lang="en-US" sz="12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525" marR="9525" marT="9525" marB="9525" anchor="ctr">
                    <a:solidFill>
                      <a:schemeClr val="accent5">
                        <a:lumMod val="40000"/>
                        <a:lumOff val="60000"/>
                      </a:schemeClr>
                    </a:solidFill>
                  </a:tcPr>
                </a:tc>
                <a:tc>
                  <a:txBody>
                    <a:bodyPr/>
                    <a:lstStyle/>
                    <a:p>
                      <a:pPr marL="0" marR="0" algn="ctr">
                        <a:spcBef>
                          <a:spcPts val="0"/>
                        </a:spcBef>
                        <a:spcAft>
                          <a:spcPts val="0"/>
                        </a:spcAft>
                      </a:pPr>
                      <a:r>
                        <a:rPr lang="en-US" sz="1200" kern="100" dirty="0">
                          <a:effectLst/>
                          <a:latin typeface="Times New Roman" panose="02020603050405020304" pitchFamily="18" charset="0"/>
                          <a:cs typeface="Times New Roman" panose="02020603050405020304" pitchFamily="18" charset="0"/>
                        </a:rPr>
                        <a:t>Chol (Z)</a:t>
                      </a:r>
                      <a:endParaRPr lang="en-US" sz="12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525" marR="9525" marT="9525" marB="9525" anchor="ctr">
                    <a:solidFill>
                      <a:schemeClr val="accent5">
                        <a:lumMod val="40000"/>
                        <a:lumOff val="60000"/>
                      </a:schemeClr>
                    </a:solidFill>
                  </a:tcPr>
                </a:tc>
                <a:tc>
                  <a:txBody>
                    <a:bodyPr/>
                    <a:lstStyle/>
                    <a:p>
                      <a:pPr marL="0" marR="0" algn="ctr">
                        <a:spcBef>
                          <a:spcPts val="0"/>
                        </a:spcBef>
                        <a:spcAft>
                          <a:spcPts val="0"/>
                        </a:spcAft>
                      </a:pPr>
                      <a:r>
                        <a:rPr lang="en-US" sz="1200" kern="100" dirty="0">
                          <a:effectLst/>
                          <a:latin typeface="Times New Roman" panose="02020603050405020304" pitchFamily="18" charset="0"/>
                          <a:cs typeface="Times New Roman" panose="02020603050405020304" pitchFamily="18" charset="0"/>
                        </a:rPr>
                        <a:t>Label</a:t>
                      </a:r>
                      <a:endParaRPr lang="en-US" sz="12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525" marR="9525" marT="9525" marB="9525" anchor="ctr">
                    <a:solidFill>
                      <a:schemeClr val="accent5">
                        <a:lumMod val="40000"/>
                        <a:lumOff val="60000"/>
                      </a:schemeClr>
                    </a:solidFill>
                  </a:tcPr>
                </a:tc>
                <a:extLst>
                  <a:ext uri="{0D108BD9-81ED-4DB2-BD59-A6C34878D82A}">
                    <a16:rowId xmlns:a16="http://schemas.microsoft.com/office/drawing/2014/main" val="4214519697"/>
                  </a:ext>
                </a:extLst>
              </a:tr>
              <a:tr h="0">
                <a:tc>
                  <a:txBody>
                    <a:bodyPr/>
                    <a:lstStyle/>
                    <a:p>
                      <a:pPr marL="0" marR="0">
                        <a:spcBef>
                          <a:spcPts val="0"/>
                        </a:spcBef>
                        <a:spcAft>
                          <a:spcPts val="0"/>
                        </a:spcAft>
                      </a:pPr>
                      <a:r>
                        <a:rPr lang="en-US" sz="1200" kern="100" dirty="0">
                          <a:effectLst/>
                          <a:latin typeface="Times New Roman" panose="02020603050405020304" pitchFamily="18" charset="0"/>
                          <a:cs typeface="Times New Roman" panose="02020603050405020304" pitchFamily="18" charset="0"/>
                        </a:rPr>
                        <a:t>1</a:t>
                      </a:r>
                      <a:endParaRPr lang="en-US" sz="12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525" marR="9525" marT="9525" marB="9525" anchor="ctr"/>
                </a:tc>
                <a:tc>
                  <a:txBody>
                    <a:bodyPr/>
                    <a:lstStyle/>
                    <a:p>
                      <a:pPr marL="0" marR="0">
                        <a:spcBef>
                          <a:spcPts val="0"/>
                        </a:spcBef>
                        <a:spcAft>
                          <a:spcPts val="0"/>
                        </a:spcAft>
                      </a:pPr>
                      <a:r>
                        <a:rPr lang="en-US" sz="1200" kern="100">
                          <a:effectLst/>
                          <a:latin typeface="Times New Roman" panose="02020603050405020304" pitchFamily="18" charset="0"/>
                          <a:cs typeface="Times New Roman" panose="02020603050405020304" pitchFamily="18" charset="0"/>
                        </a:rPr>
                        <a:t>0.94</a:t>
                      </a:r>
                      <a:endParaRPr lang="en-US"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525" marR="9525" marT="9525" marB="9525" anchor="ctr"/>
                </a:tc>
                <a:tc>
                  <a:txBody>
                    <a:bodyPr/>
                    <a:lstStyle/>
                    <a:p>
                      <a:pPr marL="0" marR="0">
                        <a:spcBef>
                          <a:spcPts val="0"/>
                        </a:spcBef>
                        <a:spcAft>
                          <a:spcPts val="0"/>
                        </a:spcAft>
                      </a:pPr>
                      <a:r>
                        <a:rPr lang="en-US" sz="1200" kern="100">
                          <a:effectLst/>
                          <a:latin typeface="Times New Roman" panose="02020603050405020304" pitchFamily="18" charset="0"/>
                          <a:cs typeface="Times New Roman" panose="02020603050405020304" pitchFamily="18" charset="0"/>
                        </a:rPr>
                        <a:t>0.92</a:t>
                      </a:r>
                      <a:endParaRPr lang="en-US"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525" marR="9525" marT="9525" marB="9525" anchor="ctr"/>
                </a:tc>
                <a:tc>
                  <a:txBody>
                    <a:bodyPr/>
                    <a:lstStyle/>
                    <a:p>
                      <a:pPr marL="0" marR="0">
                        <a:spcBef>
                          <a:spcPts val="0"/>
                        </a:spcBef>
                        <a:spcAft>
                          <a:spcPts val="0"/>
                        </a:spcAft>
                      </a:pPr>
                      <a:r>
                        <a:rPr lang="en-US" sz="1200" kern="100">
                          <a:effectLst/>
                          <a:latin typeface="Times New Roman" panose="02020603050405020304" pitchFamily="18" charset="0"/>
                          <a:cs typeface="Times New Roman" panose="02020603050405020304" pitchFamily="18" charset="0"/>
                        </a:rPr>
                        <a:t>1.50</a:t>
                      </a:r>
                      <a:endParaRPr lang="en-US"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525" marR="9525" marT="9525" marB="9525" anchor="ctr"/>
                </a:tc>
                <a:tc>
                  <a:txBody>
                    <a:bodyPr/>
                    <a:lstStyle/>
                    <a:p>
                      <a:pPr marL="0" marR="0">
                        <a:spcBef>
                          <a:spcPts val="0"/>
                        </a:spcBef>
                        <a:spcAft>
                          <a:spcPts val="0"/>
                        </a:spcAft>
                      </a:pPr>
                      <a:r>
                        <a:rPr lang="en-US" sz="1200" kern="100">
                          <a:effectLst/>
                          <a:latin typeface="Times New Roman" panose="02020603050405020304" pitchFamily="18" charset="0"/>
                          <a:cs typeface="Times New Roman" panose="02020603050405020304" pitchFamily="18" charset="0"/>
                        </a:rPr>
                        <a:t>1</a:t>
                      </a:r>
                      <a:endParaRPr lang="en-US"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525" marR="9525" marT="9525" marB="9525" anchor="ctr"/>
                </a:tc>
                <a:extLst>
                  <a:ext uri="{0D108BD9-81ED-4DB2-BD59-A6C34878D82A}">
                    <a16:rowId xmlns:a16="http://schemas.microsoft.com/office/drawing/2014/main" val="952194789"/>
                  </a:ext>
                </a:extLst>
              </a:tr>
              <a:tr h="0">
                <a:tc>
                  <a:txBody>
                    <a:bodyPr/>
                    <a:lstStyle/>
                    <a:p>
                      <a:pPr marL="0" marR="0">
                        <a:spcBef>
                          <a:spcPts val="0"/>
                        </a:spcBef>
                        <a:spcAft>
                          <a:spcPts val="0"/>
                        </a:spcAft>
                      </a:pPr>
                      <a:r>
                        <a:rPr lang="en-US" sz="1200" kern="100" dirty="0">
                          <a:effectLst/>
                          <a:latin typeface="Times New Roman" panose="02020603050405020304" pitchFamily="18" charset="0"/>
                          <a:cs typeface="Times New Roman" panose="02020603050405020304" pitchFamily="18" charset="0"/>
                        </a:rPr>
                        <a:t>3</a:t>
                      </a:r>
                      <a:endParaRPr lang="en-US" sz="12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525" marR="9525" marT="9525" marB="9525" anchor="ctr"/>
                </a:tc>
                <a:tc>
                  <a:txBody>
                    <a:bodyPr/>
                    <a:lstStyle/>
                    <a:p>
                      <a:pPr marL="0" marR="0">
                        <a:spcBef>
                          <a:spcPts val="0"/>
                        </a:spcBef>
                        <a:spcAft>
                          <a:spcPts val="0"/>
                        </a:spcAft>
                      </a:pPr>
                      <a:r>
                        <a:rPr lang="en-US" sz="1200" kern="100">
                          <a:effectLst/>
                          <a:latin typeface="Times New Roman" panose="02020603050405020304" pitchFamily="18" charset="0"/>
                          <a:cs typeface="Times New Roman" panose="02020603050405020304" pitchFamily="18" charset="0"/>
                        </a:rPr>
                        <a:t>-1.42</a:t>
                      </a:r>
                      <a:endParaRPr lang="en-US"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525" marR="9525" marT="9525" marB="9525" anchor="ctr"/>
                </a:tc>
                <a:tc>
                  <a:txBody>
                    <a:bodyPr/>
                    <a:lstStyle/>
                    <a:p>
                      <a:pPr marL="0" marR="0">
                        <a:spcBef>
                          <a:spcPts val="0"/>
                        </a:spcBef>
                        <a:spcAft>
                          <a:spcPts val="0"/>
                        </a:spcAft>
                      </a:pPr>
                      <a:r>
                        <a:rPr lang="en-US" sz="1200" kern="100">
                          <a:effectLst/>
                          <a:latin typeface="Times New Roman" panose="02020603050405020304" pitchFamily="18" charset="0"/>
                          <a:cs typeface="Times New Roman" panose="02020603050405020304" pitchFamily="18" charset="0"/>
                        </a:rPr>
                        <a:t>0.15</a:t>
                      </a:r>
                      <a:endParaRPr lang="en-US"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525" marR="9525" marT="9525" marB="9525" anchor="ctr"/>
                </a:tc>
                <a:tc>
                  <a:txBody>
                    <a:bodyPr/>
                    <a:lstStyle/>
                    <a:p>
                      <a:pPr marL="0" marR="0">
                        <a:spcBef>
                          <a:spcPts val="0"/>
                        </a:spcBef>
                        <a:spcAft>
                          <a:spcPts val="0"/>
                        </a:spcAft>
                      </a:pPr>
                      <a:r>
                        <a:rPr lang="en-US" sz="1200" kern="100" dirty="0">
                          <a:effectLst/>
                          <a:latin typeface="Times New Roman" panose="02020603050405020304" pitchFamily="18" charset="0"/>
                          <a:cs typeface="Times New Roman" panose="02020603050405020304" pitchFamily="18" charset="0"/>
                        </a:rPr>
                        <a:t>0.32</a:t>
                      </a:r>
                      <a:endParaRPr lang="en-US" sz="12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525" marR="9525" marT="9525" marB="9525" anchor="ctr"/>
                </a:tc>
                <a:tc>
                  <a:txBody>
                    <a:bodyPr/>
                    <a:lstStyle/>
                    <a:p>
                      <a:pPr marL="0" marR="0">
                        <a:spcBef>
                          <a:spcPts val="0"/>
                        </a:spcBef>
                        <a:spcAft>
                          <a:spcPts val="0"/>
                        </a:spcAft>
                      </a:pPr>
                      <a:r>
                        <a:rPr lang="en-US" sz="1200" kern="100">
                          <a:effectLst/>
                          <a:latin typeface="Times New Roman" panose="02020603050405020304" pitchFamily="18" charset="0"/>
                          <a:cs typeface="Times New Roman" panose="02020603050405020304" pitchFamily="18" charset="0"/>
                        </a:rPr>
                        <a:t>0</a:t>
                      </a:r>
                      <a:endParaRPr lang="en-US"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525" marR="9525" marT="9525" marB="9525" anchor="ctr"/>
                </a:tc>
                <a:extLst>
                  <a:ext uri="{0D108BD9-81ED-4DB2-BD59-A6C34878D82A}">
                    <a16:rowId xmlns:a16="http://schemas.microsoft.com/office/drawing/2014/main" val="2243619989"/>
                  </a:ext>
                </a:extLst>
              </a:tr>
              <a:tr h="0">
                <a:tc>
                  <a:txBody>
                    <a:bodyPr/>
                    <a:lstStyle/>
                    <a:p>
                      <a:pPr marL="0" marR="0">
                        <a:spcBef>
                          <a:spcPts val="0"/>
                        </a:spcBef>
                        <a:spcAft>
                          <a:spcPts val="0"/>
                        </a:spcAft>
                      </a:pPr>
                      <a:r>
                        <a:rPr lang="en-US" sz="1200" kern="100">
                          <a:effectLst/>
                          <a:latin typeface="Times New Roman" panose="02020603050405020304" pitchFamily="18" charset="0"/>
                          <a:cs typeface="Times New Roman" panose="02020603050405020304" pitchFamily="18" charset="0"/>
                        </a:rPr>
                        <a:t>1</a:t>
                      </a:r>
                      <a:endParaRPr lang="en-US"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525" marR="9525" marT="9525" marB="9525" anchor="ctr"/>
                </a:tc>
                <a:tc>
                  <a:txBody>
                    <a:bodyPr/>
                    <a:lstStyle/>
                    <a:p>
                      <a:pPr marL="0" marR="0">
                        <a:spcBef>
                          <a:spcPts val="0"/>
                        </a:spcBef>
                        <a:spcAft>
                          <a:spcPts val="0"/>
                        </a:spcAft>
                      </a:pPr>
                      <a:r>
                        <a:rPr lang="en-US" sz="1200" kern="100">
                          <a:effectLst/>
                          <a:latin typeface="Times New Roman" panose="02020603050405020304" pitchFamily="18" charset="0"/>
                          <a:cs typeface="Times New Roman" panose="02020603050405020304" pitchFamily="18" charset="0"/>
                        </a:rPr>
                        <a:t>0.94</a:t>
                      </a:r>
                      <a:endParaRPr lang="en-US"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525" marR="9525" marT="9525" marB="9525" anchor="ctr"/>
                </a:tc>
                <a:tc>
                  <a:txBody>
                    <a:bodyPr/>
                    <a:lstStyle/>
                    <a:p>
                      <a:pPr marL="0" marR="0">
                        <a:spcBef>
                          <a:spcPts val="0"/>
                        </a:spcBef>
                        <a:spcAft>
                          <a:spcPts val="0"/>
                        </a:spcAft>
                      </a:pPr>
                      <a:r>
                        <a:rPr lang="en-US" sz="1200" kern="100">
                          <a:effectLst/>
                          <a:latin typeface="Times New Roman" panose="02020603050405020304" pitchFamily="18" charset="0"/>
                          <a:cs typeface="Times New Roman" panose="02020603050405020304" pitchFamily="18" charset="0"/>
                        </a:rPr>
                        <a:t>0.92</a:t>
                      </a:r>
                      <a:endParaRPr lang="en-US"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525" marR="9525" marT="9525" marB="9525" anchor="ctr"/>
                </a:tc>
                <a:tc>
                  <a:txBody>
                    <a:bodyPr/>
                    <a:lstStyle/>
                    <a:p>
                      <a:pPr marL="0" marR="0">
                        <a:spcBef>
                          <a:spcPts val="0"/>
                        </a:spcBef>
                        <a:spcAft>
                          <a:spcPts val="0"/>
                        </a:spcAft>
                      </a:pPr>
                      <a:r>
                        <a:rPr lang="en-US" sz="1200" kern="100">
                          <a:effectLst/>
                          <a:latin typeface="Times New Roman" panose="02020603050405020304" pitchFamily="18" charset="0"/>
                          <a:cs typeface="Times New Roman" panose="02020603050405020304" pitchFamily="18" charset="0"/>
                        </a:rPr>
                        <a:t>1.50</a:t>
                      </a:r>
                      <a:endParaRPr lang="en-US"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525" marR="9525" marT="9525" marB="9525" anchor="ctr"/>
                </a:tc>
                <a:tc>
                  <a:txBody>
                    <a:bodyPr/>
                    <a:lstStyle/>
                    <a:p>
                      <a:pPr marL="0" marR="0">
                        <a:spcBef>
                          <a:spcPts val="0"/>
                        </a:spcBef>
                        <a:spcAft>
                          <a:spcPts val="0"/>
                        </a:spcAft>
                      </a:pPr>
                      <a:r>
                        <a:rPr lang="en-US" sz="1200" kern="100">
                          <a:effectLst/>
                          <a:latin typeface="Times New Roman" panose="02020603050405020304" pitchFamily="18" charset="0"/>
                          <a:cs typeface="Times New Roman" panose="02020603050405020304" pitchFamily="18" charset="0"/>
                        </a:rPr>
                        <a:t>1</a:t>
                      </a:r>
                      <a:endParaRPr lang="en-US"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525" marR="9525" marT="9525" marB="9525" anchor="ctr"/>
                </a:tc>
                <a:extLst>
                  <a:ext uri="{0D108BD9-81ED-4DB2-BD59-A6C34878D82A}">
                    <a16:rowId xmlns:a16="http://schemas.microsoft.com/office/drawing/2014/main" val="3698851416"/>
                  </a:ext>
                </a:extLst>
              </a:tr>
              <a:tr h="0">
                <a:tc>
                  <a:txBody>
                    <a:bodyPr/>
                    <a:lstStyle/>
                    <a:p>
                      <a:pPr marL="0" marR="0">
                        <a:spcBef>
                          <a:spcPts val="0"/>
                        </a:spcBef>
                        <a:spcAft>
                          <a:spcPts val="0"/>
                        </a:spcAft>
                      </a:pPr>
                      <a:r>
                        <a:rPr lang="en-US" sz="1200" kern="100">
                          <a:effectLst/>
                          <a:latin typeface="Times New Roman" panose="02020603050405020304" pitchFamily="18" charset="0"/>
                          <a:cs typeface="Times New Roman" panose="02020603050405020304" pitchFamily="18" charset="0"/>
                        </a:rPr>
                        <a:t>4</a:t>
                      </a:r>
                      <a:endParaRPr lang="en-US"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525" marR="9525" marT="9525" marB="9525" anchor="ctr"/>
                </a:tc>
                <a:tc>
                  <a:txBody>
                    <a:bodyPr/>
                    <a:lstStyle/>
                    <a:p>
                      <a:pPr marL="0" marR="0">
                        <a:spcBef>
                          <a:spcPts val="0"/>
                        </a:spcBef>
                        <a:spcAft>
                          <a:spcPts val="0"/>
                        </a:spcAft>
                      </a:pPr>
                      <a:r>
                        <a:rPr lang="en-US" sz="1200" kern="100">
                          <a:effectLst/>
                          <a:latin typeface="Times New Roman" panose="02020603050405020304" pitchFamily="18" charset="0"/>
                          <a:cs typeface="Times New Roman" panose="02020603050405020304" pitchFamily="18" charset="0"/>
                        </a:rPr>
                        <a:t>-1.10</a:t>
                      </a:r>
                      <a:endParaRPr lang="en-US"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525" marR="9525" marT="9525" marB="9525" anchor="ctr"/>
                </a:tc>
                <a:tc>
                  <a:txBody>
                    <a:bodyPr/>
                    <a:lstStyle/>
                    <a:p>
                      <a:pPr marL="0" marR="0">
                        <a:spcBef>
                          <a:spcPts val="0"/>
                        </a:spcBef>
                        <a:spcAft>
                          <a:spcPts val="0"/>
                        </a:spcAft>
                      </a:pPr>
                      <a:r>
                        <a:rPr lang="en-US" sz="1200" kern="100">
                          <a:effectLst/>
                          <a:latin typeface="Times New Roman" panose="02020603050405020304" pitchFamily="18" charset="0"/>
                          <a:cs typeface="Times New Roman" panose="02020603050405020304" pitchFamily="18" charset="0"/>
                        </a:rPr>
                        <a:t>-0.62</a:t>
                      </a:r>
                      <a:endParaRPr lang="en-US"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525" marR="9525" marT="9525" marB="9525" anchor="ctr"/>
                </a:tc>
                <a:tc>
                  <a:txBody>
                    <a:bodyPr/>
                    <a:lstStyle/>
                    <a:p>
                      <a:pPr marL="0" marR="0">
                        <a:spcBef>
                          <a:spcPts val="0"/>
                        </a:spcBef>
                        <a:spcAft>
                          <a:spcPts val="0"/>
                        </a:spcAft>
                      </a:pPr>
                      <a:r>
                        <a:rPr lang="en-US" sz="1200" kern="100">
                          <a:effectLst/>
                          <a:latin typeface="Times New Roman" panose="02020603050405020304" pitchFamily="18" charset="0"/>
                          <a:cs typeface="Times New Roman" panose="02020603050405020304" pitchFamily="18" charset="0"/>
                        </a:rPr>
                        <a:t>-1.20</a:t>
                      </a:r>
                      <a:endParaRPr lang="en-US"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525" marR="9525" marT="9525" marB="9525" anchor="ctr"/>
                </a:tc>
                <a:tc>
                  <a:txBody>
                    <a:bodyPr/>
                    <a:lstStyle/>
                    <a:p>
                      <a:pPr marL="0" marR="0">
                        <a:spcBef>
                          <a:spcPts val="0"/>
                        </a:spcBef>
                        <a:spcAft>
                          <a:spcPts val="0"/>
                        </a:spcAft>
                      </a:pPr>
                      <a:r>
                        <a:rPr lang="en-US" sz="1200" kern="100">
                          <a:effectLst/>
                          <a:latin typeface="Times New Roman" panose="02020603050405020304" pitchFamily="18" charset="0"/>
                          <a:cs typeface="Times New Roman" panose="02020603050405020304" pitchFamily="18" charset="0"/>
                        </a:rPr>
                        <a:t>0</a:t>
                      </a:r>
                      <a:endParaRPr lang="en-US"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525" marR="9525" marT="9525" marB="9525" anchor="ctr"/>
                </a:tc>
                <a:extLst>
                  <a:ext uri="{0D108BD9-81ED-4DB2-BD59-A6C34878D82A}">
                    <a16:rowId xmlns:a16="http://schemas.microsoft.com/office/drawing/2014/main" val="4076405661"/>
                  </a:ext>
                </a:extLst>
              </a:tr>
              <a:tr h="0">
                <a:tc>
                  <a:txBody>
                    <a:bodyPr/>
                    <a:lstStyle/>
                    <a:p>
                      <a:pPr marL="0" marR="0">
                        <a:spcBef>
                          <a:spcPts val="0"/>
                        </a:spcBef>
                        <a:spcAft>
                          <a:spcPts val="0"/>
                        </a:spcAft>
                      </a:pPr>
                      <a:r>
                        <a:rPr lang="en-US" sz="1200" kern="100">
                          <a:effectLst/>
                          <a:latin typeface="Times New Roman" panose="02020603050405020304" pitchFamily="18" charset="0"/>
                          <a:cs typeface="Times New Roman" panose="02020603050405020304" pitchFamily="18" charset="0"/>
                        </a:rPr>
                        <a:t>2</a:t>
                      </a:r>
                      <a:endParaRPr lang="en-US"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525" marR="9525" marT="9525" marB="9525" anchor="ctr"/>
                </a:tc>
                <a:tc>
                  <a:txBody>
                    <a:bodyPr/>
                    <a:lstStyle/>
                    <a:p>
                      <a:pPr marL="0" marR="0">
                        <a:spcBef>
                          <a:spcPts val="0"/>
                        </a:spcBef>
                        <a:spcAft>
                          <a:spcPts val="0"/>
                        </a:spcAft>
                      </a:pPr>
                      <a:r>
                        <a:rPr lang="en-US" sz="1200" kern="100">
                          <a:effectLst/>
                          <a:latin typeface="Times New Roman" panose="02020603050405020304" pitchFamily="18" charset="0"/>
                          <a:cs typeface="Times New Roman" panose="02020603050405020304" pitchFamily="18" charset="0"/>
                        </a:rPr>
                        <a:t>0.94</a:t>
                      </a:r>
                      <a:endParaRPr lang="en-US"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525" marR="9525" marT="9525" marB="9525" anchor="ctr"/>
                </a:tc>
                <a:tc>
                  <a:txBody>
                    <a:bodyPr/>
                    <a:lstStyle/>
                    <a:p>
                      <a:pPr marL="0" marR="0">
                        <a:spcBef>
                          <a:spcPts val="0"/>
                        </a:spcBef>
                        <a:spcAft>
                          <a:spcPts val="0"/>
                        </a:spcAft>
                      </a:pPr>
                      <a:r>
                        <a:rPr lang="en-US" sz="1200" kern="100">
                          <a:effectLst/>
                          <a:latin typeface="Times New Roman" panose="02020603050405020304" pitchFamily="18" charset="0"/>
                          <a:cs typeface="Times New Roman" panose="02020603050405020304" pitchFamily="18" charset="0"/>
                        </a:rPr>
                        <a:t>0.92</a:t>
                      </a:r>
                      <a:endParaRPr lang="en-US"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525" marR="9525" marT="9525" marB="9525" anchor="ctr"/>
                </a:tc>
                <a:tc>
                  <a:txBody>
                    <a:bodyPr/>
                    <a:lstStyle/>
                    <a:p>
                      <a:pPr marL="0" marR="0">
                        <a:spcBef>
                          <a:spcPts val="0"/>
                        </a:spcBef>
                        <a:spcAft>
                          <a:spcPts val="0"/>
                        </a:spcAft>
                      </a:pPr>
                      <a:r>
                        <a:rPr lang="en-US" sz="1200" kern="100">
                          <a:effectLst/>
                          <a:latin typeface="Times New Roman" panose="02020603050405020304" pitchFamily="18" charset="0"/>
                          <a:cs typeface="Times New Roman" panose="02020603050405020304" pitchFamily="18" charset="0"/>
                        </a:rPr>
                        <a:t>-0.38</a:t>
                      </a:r>
                      <a:endParaRPr lang="en-US"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525" marR="9525" marT="9525" marB="9525" anchor="ctr"/>
                </a:tc>
                <a:tc>
                  <a:txBody>
                    <a:bodyPr/>
                    <a:lstStyle/>
                    <a:p>
                      <a:pPr marL="0" marR="0">
                        <a:spcBef>
                          <a:spcPts val="0"/>
                        </a:spcBef>
                        <a:spcAft>
                          <a:spcPts val="0"/>
                        </a:spcAft>
                      </a:pPr>
                      <a:r>
                        <a:rPr lang="en-US" sz="1200" kern="100" dirty="0">
                          <a:effectLst/>
                          <a:latin typeface="Times New Roman" panose="02020603050405020304" pitchFamily="18" charset="0"/>
                          <a:cs typeface="Times New Roman" panose="02020603050405020304" pitchFamily="18" charset="0"/>
                        </a:rPr>
                        <a:t>1</a:t>
                      </a:r>
                      <a:endParaRPr lang="en-US" sz="12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525" marR="9525" marT="9525" marB="9525" anchor="ctr"/>
                </a:tc>
                <a:extLst>
                  <a:ext uri="{0D108BD9-81ED-4DB2-BD59-A6C34878D82A}">
                    <a16:rowId xmlns:a16="http://schemas.microsoft.com/office/drawing/2014/main" val="3274597208"/>
                  </a:ext>
                </a:extLst>
              </a:tr>
            </a:tbl>
          </a:graphicData>
        </a:graphic>
      </p:graphicFrame>
      <p:sp>
        <p:nvSpPr>
          <p:cNvPr id="7" name="TextBox 6">
            <a:extLst>
              <a:ext uri="{FF2B5EF4-FFF2-40B4-BE49-F238E27FC236}">
                <a16:creationId xmlns:a16="http://schemas.microsoft.com/office/drawing/2014/main" id="{BC0EAA1C-30CE-466D-71BA-454805F0E584}"/>
              </a:ext>
            </a:extLst>
          </p:cNvPr>
          <p:cNvSpPr txBox="1"/>
          <p:nvPr/>
        </p:nvSpPr>
        <p:spPr>
          <a:xfrm>
            <a:off x="2290354" y="4000427"/>
            <a:ext cx="2403565" cy="738664"/>
          </a:xfrm>
          <a:prstGeom prst="rect">
            <a:avLst/>
          </a:prstGeom>
          <a:noFill/>
        </p:spPr>
        <p:txBody>
          <a:bodyPr wrap="square" rtlCol="0">
            <a:spAutoFit/>
          </a:bodyPr>
          <a:lstStyle/>
          <a:p>
            <a:pPr marL="342900" marR="0" lvl="0" indent="-342900">
              <a:spcBef>
                <a:spcPts val="0"/>
              </a:spcBef>
              <a:spcAft>
                <a:spcPts val="0"/>
              </a:spcAft>
              <a:buSzPts val="1000"/>
              <a:buFont typeface="Symbol" pitchFamily="2" charset="2"/>
              <a:buChar char=""/>
              <a:tabLst>
                <a:tab pos="457200" algn="l"/>
              </a:tabLst>
            </a:pPr>
            <a:r>
              <a:rPr lang="en-US" dirty="0">
                <a:effectLst/>
                <a:latin typeface="Times New Roman" panose="02020603050405020304" pitchFamily="18" charset="0"/>
                <a:ea typeface="Times New Roman" panose="02020603050405020304" pitchFamily="18" charset="0"/>
              </a:rPr>
              <a:t>Row 1 appears </a:t>
            </a:r>
            <a:r>
              <a:rPr lang="en-US" b="1" dirty="0">
                <a:effectLst/>
                <a:latin typeface="Times New Roman" panose="02020603050405020304" pitchFamily="18" charset="0"/>
                <a:ea typeface="Times New Roman" panose="02020603050405020304" pitchFamily="18" charset="0"/>
              </a:rPr>
              <a:t>twice</a:t>
            </a:r>
            <a:endParaRPr lang="en-US" dirty="0">
              <a:effectLst/>
              <a:latin typeface="Times New Roman" panose="02020603050405020304" pitchFamily="18" charset="0"/>
              <a:ea typeface="Times New Roman" panose="02020603050405020304" pitchFamily="18" charset="0"/>
            </a:endParaRPr>
          </a:p>
          <a:p>
            <a:pPr marL="342900" marR="0" lvl="0" indent="-342900">
              <a:spcBef>
                <a:spcPts val="0"/>
              </a:spcBef>
              <a:spcAft>
                <a:spcPts val="0"/>
              </a:spcAft>
              <a:buSzPts val="1000"/>
              <a:buFont typeface="Symbol" pitchFamily="2" charset="2"/>
              <a:buChar char=""/>
              <a:tabLst>
                <a:tab pos="457200" algn="l"/>
              </a:tabLst>
            </a:pPr>
            <a:r>
              <a:rPr lang="en-US" dirty="0">
                <a:effectLst/>
                <a:latin typeface="Times New Roman" panose="02020603050405020304" pitchFamily="18" charset="0"/>
                <a:ea typeface="Times New Roman" panose="02020603050405020304" pitchFamily="18" charset="0"/>
              </a:rPr>
              <a:t>Row 0 is </a:t>
            </a:r>
            <a:r>
              <a:rPr lang="en-US" b="1" dirty="0">
                <a:effectLst/>
                <a:latin typeface="Times New Roman" panose="02020603050405020304" pitchFamily="18" charset="0"/>
                <a:ea typeface="Times New Roman" panose="02020603050405020304" pitchFamily="18" charset="0"/>
              </a:rPr>
              <a:t>not included</a:t>
            </a:r>
            <a:endParaRPr lang="en-US" dirty="0">
              <a:effectLst/>
              <a:latin typeface="Times New Roman" panose="02020603050405020304" pitchFamily="18" charset="0"/>
              <a:ea typeface="Times New Roman" panose="02020603050405020304" pitchFamily="18" charset="0"/>
            </a:endParaRPr>
          </a:p>
          <a:p>
            <a:endParaRPr lang="en-US" dirty="0"/>
          </a:p>
        </p:txBody>
      </p:sp>
    </p:spTree>
    <p:extLst>
      <p:ext uri="{BB962C8B-B14F-4D97-AF65-F5344CB8AC3E}">
        <p14:creationId xmlns:p14="http://schemas.microsoft.com/office/powerpoint/2010/main" val="304556886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DE2C8F-DF11-0513-0A7C-B6D2BB87232E}"/>
              </a:ext>
            </a:extLst>
          </p:cNvPr>
          <p:cNvSpPr>
            <a:spLocks noGrp="1"/>
          </p:cNvSpPr>
          <p:nvPr>
            <p:ph type="title"/>
          </p:nvPr>
        </p:nvSpPr>
        <p:spPr/>
        <p:txBody>
          <a:bodyPr>
            <a:normAutofit fontScale="90000"/>
          </a:bodyPr>
          <a:lstStyle/>
          <a:p>
            <a:r>
              <a:rPr lang="en-US" dirty="0"/>
              <a:t>Random Forest Implementation</a:t>
            </a:r>
          </a:p>
        </p:txBody>
      </p:sp>
      <p:sp>
        <p:nvSpPr>
          <p:cNvPr id="16" name="TextBox 15">
            <a:extLst>
              <a:ext uri="{FF2B5EF4-FFF2-40B4-BE49-F238E27FC236}">
                <a16:creationId xmlns:a16="http://schemas.microsoft.com/office/drawing/2014/main" id="{C755590A-02F1-5F13-4FC5-0D8216990E77}"/>
              </a:ext>
            </a:extLst>
          </p:cNvPr>
          <p:cNvSpPr txBox="1"/>
          <p:nvPr/>
        </p:nvSpPr>
        <p:spPr>
          <a:xfrm>
            <a:off x="1561733" y="974288"/>
            <a:ext cx="7251340" cy="1384995"/>
          </a:xfrm>
          <a:prstGeom prst="rect">
            <a:avLst/>
          </a:prstGeom>
          <a:noFill/>
        </p:spPr>
        <p:txBody>
          <a:bodyPr wrap="square" anchor="ctr">
            <a:spAutoFit/>
          </a:bodyPr>
          <a:lstStyle/>
          <a:p>
            <a:pPr marL="0" marR="0">
              <a:spcBef>
                <a:spcPts val="0"/>
              </a:spcBef>
              <a:spcAft>
                <a:spcPts val="0"/>
              </a:spcAft>
            </a:pPr>
            <a:r>
              <a:rPr lang="en-US" b="1" dirty="0">
                <a:effectLst/>
                <a:latin typeface="Times New Roman" panose="02020603050405020304" pitchFamily="18" charset="0"/>
                <a:ea typeface="Times New Roman" panose="02020603050405020304" pitchFamily="18" charset="0"/>
              </a:rPr>
              <a:t>Tree 2 Sample:</a:t>
            </a:r>
          </a:p>
          <a:p>
            <a:pPr marL="0" marR="0">
              <a:spcBef>
                <a:spcPts val="0"/>
              </a:spcBef>
              <a:spcAft>
                <a:spcPts val="0"/>
              </a:spcAft>
            </a:pPr>
            <a:endParaRPr lang="en-US" dirty="0">
              <a:effectLst/>
              <a:latin typeface="Times New Roman" panose="02020603050405020304" pitchFamily="18" charset="0"/>
              <a:ea typeface="Times New Roman" panose="02020603050405020304" pitchFamily="18" charset="0"/>
            </a:endParaRPr>
          </a:p>
          <a:p>
            <a:pPr marL="0" marR="0">
              <a:spcBef>
                <a:spcPts val="0"/>
              </a:spcBef>
              <a:spcAft>
                <a:spcPts val="0"/>
              </a:spcAft>
            </a:pPr>
            <a:r>
              <a:rPr lang="en-US" dirty="0">
                <a:effectLst/>
                <a:latin typeface="Times New Roman" panose="02020603050405020304" pitchFamily="18" charset="0"/>
                <a:ea typeface="Times New Roman" panose="02020603050405020304" pitchFamily="18" charset="0"/>
              </a:rPr>
              <a:t>Random indices:</a:t>
            </a:r>
          </a:p>
          <a:p>
            <a:pPr marL="0" marR="0">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b="1" dirty="0">
                <a:effectLst/>
                <a:latin typeface="Times New Roman" panose="02020603050405020304" pitchFamily="18" charset="0"/>
                <a:ea typeface="Times New Roman" panose="02020603050405020304" pitchFamily="18" charset="0"/>
              </a:rPr>
              <a:t>[0, 0, 4, 2, 3]</a:t>
            </a:r>
          </a:p>
          <a:p>
            <a:pPr marL="0" marR="0">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b="1" dirty="0">
              <a:latin typeface="Times New Roman" panose="02020603050405020304" pitchFamily="18" charset="0"/>
              <a:ea typeface="Times New Roman" panose="02020603050405020304" pitchFamily="18" charset="0"/>
            </a:endParaRPr>
          </a:p>
          <a:p>
            <a:pPr marL="0" marR="0">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dirty="0">
              <a:effectLst/>
              <a:latin typeface="Times New Roman" panose="02020603050405020304" pitchFamily="18" charset="0"/>
              <a:ea typeface="Times New Roman" panose="02020603050405020304" pitchFamily="18" charset="0"/>
            </a:endParaRPr>
          </a:p>
        </p:txBody>
      </p:sp>
      <p:graphicFrame>
        <p:nvGraphicFramePr>
          <p:cNvPr id="3" name="Table 2">
            <a:extLst>
              <a:ext uri="{FF2B5EF4-FFF2-40B4-BE49-F238E27FC236}">
                <a16:creationId xmlns:a16="http://schemas.microsoft.com/office/drawing/2014/main" id="{7ABB6DD1-80B7-9FFA-9DFE-BB1A0626C632}"/>
              </a:ext>
            </a:extLst>
          </p:cNvPr>
          <p:cNvGraphicFramePr>
            <a:graphicFrameLocks noGrp="1"/>
          </p:cNvGraphicFramePr>
          <p:nvPr>
            <p:extLst>
              <p:ext uri="{D42A27DB-BD31-4B8C-83A1-F6EECF244321}">
                <p14:modId xmlns:p14="http://schemas.microsoft.com/office/powerpoint/2010/main" val="2851539814"/>
              </p:ext>
            </p:extLst>
          </p:nvPr>
        </p:nvGraphicFramePr>
        <p:xfrm>
          <a:off x="1426750" y="2040550"/>
          <a:ext cx="6741890" cy="1211580"/>
        </p:xfrm>
        <a:graphic>
          <a:graphicData uri="http://schemas.openxmlformats.org/drawingml/2006/table">
            <a:tbl>
              <a:tblPr firstRow="1" firstCol="1" bandRow="1">
                <a:tableStyleId>{CAAAB887-16D1-4126-A36C-5330455EE609}</a:tableStyleId>
              </a:tblPr>
              <a:tblGrid>
                <a:gridCol w="1348378">
                  <a:extLst>
                    <a:ext uri="{9D8B030D-6E8A-4147-A177-3AD203B41FA5}">
                      <a16:colId xmlns:a16="http://schemas.microsoft.com/office/drawing/2014/main" val="286793532"/>
                    </a:ext>
                  </a:extLst>
                </a:gridCol>
                <a:gridCol w="1348378">
                  <a:extLst>
                    <a:ext uri="{9D8B030D-6E8A-4147-A177-3AD203B41FA5}">
                      <a16:colId xmlns:a16="http://schemas.microsoft.com/office/drawing/2014/main" val="3951552125"/>
                    </a:ext>
                  </a:extLst>
                </a:gridCol>
                <a:gridCol w="1348378">
                  <a:extLst>
                    <a:ext uri="{9D8B030D-6E8A-4147-A177-3AD203B41FA5}">
                      <a16:colId xmlns:a16="http://schemas.microsoft.com/office/drawing/2014/main" val="213533318"/>
                    </a:ext>
                  </a:extLst>
                </a:gridCol>
                <a:gridCol w="1348378">
                  <a:extLst>
                    <a:ext uri="{9D8B030D-6E8A-4147-A177-3AD203B41FA5}">
                      <a16:colId xmlns:a16="http://schemas.microsoft.com/office/drawing/2014/main" val="2041427323"/>
                    </a:ext>
                  </a:extLst>
                </a:gridCol>
                <a:gridCol w="1348378">
                  <a:extLst>
                    <a:ext uri="{9D8B030D-6E8A-4147-A177-3AD203B41FA5}">
                      <a16:colId xmlns:a16="http://schemas.microsoft.com/office/drawing/2014/main" val="431356913"/>
                    </a:ext>
                  </a:extLst>
                </a:gridCol>
              </a:tblGrid>
              <a:tr h="0">
                <a:tc>
                  <a:txBody>
                    <a:bodyPr/>
                    <a:lstStyle/>
                    <a:p>
                      <a:pPr marL="0" marR="0" algn="ctr">
                        <a:spcBef>
                          <a:spcPts val="0"/>
                        </a:spcBef>
                        <a:spcAft>
                          <a:spcPts val="0"/>
                        </a:spcAft>
                      </a:pPr>
                      <a:r>
                        <a:rPr lang="en-US" sz="1200" kern="100" dirty="0">
                          <a:effectLst/>
                          <a:latin typeface="Times New Roman" panose="02020603050405020304" pitchFamily="18" charset="0"/>
                          <a:cs typeface="Times New Roman" panose="02020603050405020304" pitchFamily="18" charset="0"/>
                        </a:rPr>
                        <a:t>Index</a:t>
                      </a:r>
                      <a:endParaRPr lang="en-US" sz="12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525" marR="9525" marT="9525" marB="9525" anchor="ctr">
                    <a:solidFill>
                      <a:schemeClr val="accent5">
                        <a:lumMod val="40000"/>
                        <a:lumOff val="60000"/>
                      </a:schemeClr>
                    </a:solidFill>
                  </a:tcPr>
                </a:tc>
                <a:tc>
                  <a:txBody>
                    <a:bodyPr/>
                    <a:lstStyle/>
                    <a:p>
                      <a:pPr marL="0" marR="0" algn="ctr">
                        <a:spcBef>
                          <a:spcPts val="0"/>
                        </a:spcBef>
                        <a:spcAft>
                          <a:spcPts val="0"/>
                        </a:spcAft>
                      </a:pPr>
                      <a:r>
                        <a:rPr lang="en-US" sz="1200" kern="100" dirty="0">
                          <a:effectLst/>
                          <a:latin typeface="Times New Roman" panose="02020603050405020304" pitchFamily="18" charset="0"/>
                          <a:cs typeface="Times New Roman" panose="02020603050405020304" pitchFamily="18" charset="0"/>
                        </a:rPr>
                        <a:t>Age (Z)</a:t>
                      </a:r>
                      <a:endParaRPr lang="en-US" sz="12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525" marR="9525" marT="9525" marB="9525" anchor="ctr">
                    <a:solidFill>
                      <a:schemeClr val="accent5">
                        <a:lumMod val="40000"/>
                        <a:lumOff val="60000"/>
                      </a:schemeClr>
                    </a:solidFill>
                  </a:tcPr>
                </a:tc>
                <a:tc>
                  <a:txBody>
                    <a:bodyPr/>
                    <a:lstStyle/>
                    <a:p>
                      <a:pPr marL="0" marR="0" algn="ctr">
                        <a:spcBef>
                          <a:spcPts val="0"/>
                        </a:spcBef>
                        <a:spcAft>
                          <a:spcPts val="0"/>
                        </a:spcAft>
                      </a:pPr>
                      <a:r>
                        <a:rPr lang="en-US" sz="1200" kern="100" dirty="0">
                          <a:effectLst/>
                          <a:latin typeface="Times New Roman" panose="02020603050405020304" pitchFamily="18" charset="0"/>
                          <a:cs typeface="Times New Roman" panose="02020603050405020304" pitchFamily="18" charset="0"/>
                        </a:rPr>
                        <a:t>CP (Z)</a:t>
                      </a:r>
                      <a:endParaRPr lang="en-US" sz="12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525" marR="9525" marT="9525" marB="9525" anchor="ctr">
                    <a:solidFill>
                      <a:schemeClr val="accent5">
                        <a:lumMod val="40000"/>
                        <a:lumOff val="60000"/>
                      </a:schemeClr>
                    </a:solidFill>
                  </a:tcPr>
                </a:tc>
                <a:tc>
                  <a:txBody>
                    <a:bodyPr/>
                    <a:lstStyle/>
                    <a:p>
                      <a:pPr marL="0" marR="0" algn="ctr">
                        <a:spcBef>
                          <a:spcPts val="0"/>
                        </a:spcBef>
                        <a:spcAft>
                          <a:spcPts val="0"/>
                        </a:spcAft>
                      </a:pPr>
                      <a:r>
                        <a:rPr lang="en-US" sz="1200" kern="100" dirty="0">
                          <a:effectLst/>
                          <a:latin typeface="Times New Roman" panose="02020603050405020304" pitchFamily="18" charset="0"/>
                          <a:cs typeface="Times New Roman" panose="02020603050405020304" pitchFamily="18" charset="0"/>
                        </a:rPr>
                        <a:t>Chol (Z)</a:t>
                      </a:r>
                      <a:endParaRPr lang="en-US" sz="12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525" marR="9525" marT="9525" marB="9525" anchor="ctr">
                    <a:solidFill>
                      <a:schemeClr val="accent5">
                        <a:lumMod val="40000"/>
                        <a:lumOff val="60000"/>
                      </a:schemeClr>
                    </a:solidFill>
                  </a:tcPr>
                </a:tc>
                <a:tc>
                  <a:txBody>
                    <a:bodyPr/>
                    <a:lstStyle/>
                    <a:p>
                      <a:pPr marL="0" marR="0" algn="ctr">
                        <a:spcBef>
                          <a:spcPts val="0"/>
                        </a:spcBef>
                        <a:spcAft>
                          <a:spcPts val="0"/>
                        </a:spcAft>
                      </a:pPr>
                      <a:r>
                        <a:rPr lang="en-US" sz="1200" kern="100" dirty="0">
                          <a:effectLst/>
                          <a:latin typeface="Times New Roman" panose="02020603050405020304" pitchFamily="18" charset="0"/>
                          <a:cs typeface="Times New Roman" panose="02020603050405020304" pitchFamily="18" charset="0"/>
                        </a:rPr>
                        <a:t>Label</a:t>
                      </a:r>
                      <a:endParaRPr lang="en-US" sz="12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525" marR="9525" marT="9525" marB="9525" anchor="ctr">
                    <a:solidFill>
                      <a:schemeClr val="accent5">
                        <a:lumMod val="40000"/>
                        <a:lumOff val="60000"/>
                      </a:schemeClr>
                    </a:solidFill>
                  </a:tcPr>
                </a:tc>
                <a:extLst>
                  <a:ext uri="{0D108BD9-81ED-4DB2-BD59-A6C34878D82A}">
                    <a16:rowId xmlns:a16="http://schemas.microsoft.com/office/drawing/2014/main" val="2373065599"/>
                  </a:ext>
                </a:extLst>
              </a:tr>
              <a:tr h="0">
                <a:tc>
                  <a:txBody>
                    <a:bodyPr/>
                    <a:lstStyle/>
                    <a:p>
                      <a:pPr marL="0" marR="0">
                        <a:spcBef>
                          <a:spcPts val="0"/>
                        </a:spcBef>
                        <a:spcAft>
                          <a:spcPts val="0"/>
                        </a:spcAft>
                      </a:pPr>
                      <a:r>
                        <a:rPr lang="en-US" sz="1200" kern="100">
                          <a:effectLst/>
                          <a:latin typeface="Times New Roman" panose="02020603050405020304" pitchFamily="18" charset="0"/>
                          <a:cs typeface="Times New Roman" panose="02020603050405020304" pitchFamily="18" charset="0"/>
                        </a:rPr>
                        <a:t>0</a:t>
                      </a:r>
                      <a:endParaRPr lang="en-US"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525" marR="9525" marT="9525" marB="9525" anchor="ctr"/>
                </a:tc>
                <a:tc>
                  <a:txBody>
                    <a:bodyPr/>
                    <a:lstStyle/>
                    <a:p>
                      <a:pPr marL="0" marR="0">
                        <a:spcBef>
                          <a:spcPts val="0"/>
                        </a:spcBef>
                        <a:spcAft>
                          <a:spcPts val="0"/>
                        </a:spcAft>
                      </a:pPr>
                      <a:r>
                        <a:rPr lang="en-US" sz="1200" kern="100">
                          <a:effectLst/>
                          <a:latin typeface="Times New Roman" panose="02020603050405020304" pitchFamily="18" charset="0"/>
                          <a:cs typeface="Times New Roman" panose="02020603050405020304" pitchFamily="18" charset="0"/>
                        </a:rPr>
                        <a:t>0.63</a:t>
                      </a:r>
                      <a:endParaRPr lang="en-US"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525" marR="9525" marT="9525" marB="9525" anchor="ctr"/>
                </a:tc>
                <a:tc>
                  <a:txBody>
                    <a:bodyPr/>
                    <a:lstStyle/>
                    <a:p>
                      <a:pPr marL="0" marR="0">
                        <a:spcBef>
                          <a:spcPts val="0"/>
                        </a:spcBef>
                        <a:spcAft>
                          <a:spcPts val="0"/>
                        </a:spcAft>
                      </a:pPr>
                      <a:r>
                        <a:rPr lang="en-US" sz="1200" kern="100">
                          <a:effectLst/>
                          <a:latin typeface="Times New Roman" panose="02020603050405020304" pitchFamily="18" charset="0"/>
                          <a:cs typeface="Times New Roman" panose="02020603050405020304" pitchFamily="18" charset="0"/>
                        </a:rPr>
                        <a:t>-1.38</a:t>
                      </a:r>
                      <a:endParaRPr lang="en-US"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525" marR="9525" marT="9525" marB="9525" anchor="ctr"/>
                </a:tc>
                <a:tc>
                  <a:txBody>
                    <a:bodyPr/>
                    <a:lstStyle/>
                    <a:p>
                      <a:pPr marL="0" marR="0">
                        <a:spcBef>
                          <a:spcPts val="0"/>
                        </a:spcBef>
                        <a:spcAft>
                          <a:spcPts val="0"/>
                        </a:spcAft>
                      </a:pPr>
                      <a:r>
                        <a:rPr lang="en-US" sz="1200" kern="100">
                          <a:effectLst/>
                          <a:latin typeface="Times New Roman" panose="02020603050405020304" pitchFamily="18" charset="0"/>
                          <a:cs typeface="Times New Roman" panose="02020603050405020304" pitchFamily="18" charset="0"/>
                        </a:rPr>
                        <a:t>-0.24</a:t>
                      </a:r>
                      <a:endParaRPr lang="en-US"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525" marR="9525" marT="9525" marB="9525" anchor="ctr"/>
                </a:tc>
                <a:tc>
                  <a:txBody>
                    <a:bodyPr/>
                    <a:lstStyle/>
                    <a:p>
                      <a:pPr marL="0" marR="0">
                        <a:spcBef>
                          <a:spcPts val="0"/>
                        </a:spcBef>
                        <a:spcAft>
                          <a:spcPts val="0"/>
                        </a:spcAft>
                      </a:pPr>
                      <a:r>
                        <a:rPr lang="en-US" sz="1200" kern="100">
                          <a:effectLst/>
                          <a:latin typeface="Times New Roman" panose="02020603050405020304" pitchFamily="18" charset="0"/>
                          <a:cs typeface="Times New Roman" panose="02020603050405020304" pitchFamily="18" charset="0"/>
                        </a:rPr>
                        <a:t>0</a:t>
                      </a:r>
                      <a:endParaRPr lang="en-US"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525" marR="9525" marT="9525" marB="9525" anchor="ctr"/>
                </a:tc>
                <a:extLst>
                  <a:ext uri="{0D108BD9-81ED-4DB2-BD59-A6C34878D82A}">
                    <a16:rowId xmlns:a16="http://schemas.microsoft.com/office/drawing/2014/main" val="4254466157"/>
                  </a:ext>
                </a:extLst>
              </a:tr>
              <a:tr h="0">
                <a:tc>
                  <a:txBody>
                    <a:bodyPr/>
                    <a:lstStyle/>
                    <a:p>
                      <a:pPr marL="0" marR="0">
                        <a:spcBef>
                          <a:spcPts val="0"/>
                        </a:spcBef>
                        <a:spcAft>
                          <a:spcPts val="0"/>
                        </a:spcAft>
                      </a:pPr>
                      <a:r>
                        <a:rPr lang="en-US" sz="1200" kern="100">
                          <a:effectLst/>
                          <a:latin typeface="Times New Roman" panose="02020603050405020304" pitchFamily="18" charset="0"/>
                          <a:cs typeface="Times New Roman" panose="02020603050405020304" pitchFamily="18" charset="0"/>
                        </a:rPr>
                        <a:t>0</a:t>
                      </a:r>
                      <a:endParaRPr lang="en-US"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525" marR="9525" marT="9525" marB="9525" anchor="ctr"/>
                </a:tc>
                <a:tc>
                  <a:txBody>
                    <a:bodyPr/>
                    <a:lstStyle/>
                    <a:p>
                      <a:pPr marL="0" marR="0">
                        <a:spcBef>
                          <a:spcPts val="0"/>
                        </a:spcBef>
                        <a:spcAft>
                          <a:spcPts val="0"/>
                        </a:spcAft>
                      </a:pPr>
                      <a:r>
                        <a:rPr lang="en-US" sz="1200" kern="100" dirty="0">
                          <a:effectLst/>
                          <a:latin typeface="Times New Roman" panose="02020603050405020304" pitchFamily="18" charset="0"/>
                          <a:cs typeface="Times New Roman" panose="02020603050405020304" pitchFamily="18" charset="0"/>
                        </a:rPr>
                        <a:t>0.63</a:t>
                      </a:r>
                      <a:endParaRPr lang="en-US" sz="12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525" marR="9525" marT="9525" marB="9525" anchor="ctr"/>
                </a:tc>
                <a:tc>
                  <a:txBody>
                    <a:bodyPr/>
                    <a:lstStyle/>
                    <a:p>
                      <a:pPr marL="0" marR="0">
                        <a:spcBef>
                          <a:spcPts val="0"/>
                        </a:spcBef>
                        <a:spcAft>
                          <a:spcPts val="0"/>
                        </a:spcAft>
                      </a:pPr>
                      <a:r>
                        <a:rPr lang="en-US" sz="1200" kern="100">
                          <a:effectLst/>
                          <a:latin typeface="Times New Roman" panose="02020603050405020304" pitchFamily="18" charset="0"/>
                          <a:cs typeface="Times New Roman" panose="02020603050405020304" pitchFamily="18" charset="0"/>
                        </a:rPr>
                        <a:t>-1.38</a:t>
                      </a:r>
                      <a:endParaRPr lang="en-US"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525" marR="9525" marT="9525" marB="9525" anchor="ctr"/>
                </a:tc>
                <a:tc>
                  <a:txBody>
                    <a:bodyPr/>
                    <a:lstStyle/>
                    <a:p>
                      <a:pPr marL="0" marR="0">
                        <a:spcBef>
                          <a:spcPts val="0"/>
                        </a:spcBef>
                        <a:spcAft>
                          <a:spcPts val="0"/>
                        </a:spcAft>
                      </a:pPr>
                      <a:r>
                        <a:rPr lang="en-US" sz="1200" kern="100">
                          <a:effectLst/>
                          <a:latin typeface="Times New Roman" panose="02020603050405020304" pitchFamily="18" charset="0"/>
                          <a:cs typeface="Times New Roman" panose="02020603050405020304" pitchFamily="18" charset="0"/>
                        </a:rPr>
                        <a:t>-0.24</a:t>
                      </a:r>
                      <a:endParaRPr lang="en-US"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525" marR="9525" marT="9525" marB="9525" anchor="ctr"/>
                </a:tc>
                <a:tc>
                  <a:txBody>
                    <a:bodyPr/>
                    <a:lstStyle/>
                    <a:p>
                      <a:pPr marL="0" marR="0">
                        <a:spcBef>
                          <a:spcPts val="0"/>
                        </a:spcBef>
                        <a:spcAft>
                          <a:spcPts val="0"/>
                        </a:spcAft>
                      </a:pPr>
                      <a:r>
                        <a:rPr lang="en-US" sz="1200" kern="100">
                          <a:effectLst/>
                          <a:latin typeface="Times New Roman" panose="02020603050405020304" pitchFamily="18" charset="0"/>
                          <a:cs typeface="Times New Roman" panose="02020603050405020304" pitchFamily="18" charset="0"/>
                        </a:rPr>
                        <a:t>0</a:t>
                      </a:r>
                      <a:endParaRPr lang="en-US"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525" marR="9525" marT="9525" marB="9525" anchor="ctr"/>
                </a:tc>
                <a:extLst>
                  <a:ext uri="{0D108BD9-81ED-4DB2-BD59-A6C34878D82A}">
                    <a16:rowId xmlns:a16="http://schemas.microsoft.com/office/drawing/2014/main" val="472980334"/>
                  </a:ext>
                </a:extLst>
              </a:tr>
              <a:tr h="0">
                <a:tc>
                  <a:txBody>
                    <a:bodyPr/>
                    <a:lstStyle/>
                    <a:p>
                      <a:pPr marL="0" marR="0">
                        <a:spcBef>
                          <a:spcPts val="0"/>
                        </a:spcBef>
                        <a:spcAft>
                          <a:spcPts val="0"/>
                        </a:spcAft>
                      </a:pPr>
                      <a:r>
                        <a:rPr lang="en-US" sz="1200" kern="100">
                          <a:effectLst/>
                          <a:latin typeface="Times New Roman" panose="02020603050405020304" pitchFamily="18" charset="0"/>
                          <a:cs typeface="Times New Roman" panose="02020603050405020304" pitchFamily="18" charset="0"/>
                        </a:rPr>
                        <a:t>4</a:t>
                      </a:r>
                      <a:endParaRPr lang="en-US"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525" marR="9525" marT="9525" marB="9525" anchor="ctr"/>
                </a:tc>
                <a:tc>
                  <a:txBody>
                    <a:bodyPr/>
                    <a:lstStyle/>
                    <a:p>
                      <a:pPr marL="0" marR="0">
                        <a:spcBef>
                          <a:spcPts val="0"/>
                        </a:spcBef>
                        <a:spcAft>
                          <a:spcPts val="0"/>
                        </a:spcAft>
                      </a:pPr>
                      <a:r>
                        <a:rPr lang="en-US" sz="1200" kern="100">
                          <a:effectLst/>
                          <a:latin typeface="Times New Roman" panose="02020603050405020304" pitchFamily="18" charset="0"/>
                          <a:cs typeface="Times New Roman" panose="02020603050405020304" pitchFamily="18" charset="0"/>
                        </a:rPr>
                        <a:t>-1.10</a:t>
                      </a:r>
                      <a:endParaRPr lang="en-US"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525" marR="9525" marT="9525" marB="9525" anchor="ctr"/>
                </a:tc>
                <a:tc>
                  <a:txBody>
                    <a:bodyPr/>
                    <a:lstStyle/>
                    <a:p>
                      <a:pPr marL="0" marR="0">
                        <a:spcBef>
                          <a:spcPts val="0"/>
                        </a:spcBef>
                        <a:spcAft>
                          <a:spcPts val="0"/>
                        </a:spcAft>
                      </a:pPr>
                      <a:r>
                        <a:rPr lang="en-US" sz="1200" kern="100">
                          <a:effectLst/>
                          <a:latin typeface="Times New Roman" panose="02020603050405020304" pitchFamily="18" charset="0"/>
                          <a:cs typeface="Times New Roman" panose="02020603050405020304" pitchFamily="18" charset="0"/>
                        </a:rPr>
                        <a:t>-0.62</a:t>
                      </a:r>
                      <a:endParaRPr lang="en-US"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525" marR="9525" marT="9525" marB="9525" anchor="ctr"/>
                </a:tc>
                <a:tc>
                  <a:txBody>
                    <a:bodyPr/>
                    <a:lstStyle/>
                    <a:p>
                      <a:pPr marL="0" marR="0">
                        <a:spcBef>
                          <a:spcPts val="0"/>
                        </a:spcBef>
                        <a:spcAft>
                          <a:spcPts val="0"/>
                        </a:spcAft>
                      </a:pPr>
                      <a:r>
                        <a:rPr lang="en-US" sz="1200" kern="100">
                          <a:effectLst/>
                          <a:latin typeface="Times New Roman" panose="02020603050405020304" pitchFamily="18" charset="0"/>
                          <a:cs typeface="Times New Roman" panose="02020603050405020304" pitchFamily="18" charset="0"/>
                        </a:rPr>
                        <a:t>-1.20</a:t>
                      </a:r>
                      <a:endParaRPr lang="en-US"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525" marR="9525" marT="9525" marB="9525" anchor="ctr"/>
                </a:tc>
                <a:tc>
                  <a:txBody>
                    <a:bodyPr/>
                    <a:lstStyle/>
                    <a:p>
                      <a:pPr marL="0" marR="0">
                        <a:spcBef>
                          <a:spcPts val="0"/>
                        </a:spcBef>
                        <a:spcAft>
                          <a:spcPts val="0"/>
                        </a:spcAft>
                      </a:pPr>
                      <a:r>
                        <a:rPr lang="en-US" sz="1200" kern="100">
                          <a:effectLst/>
                          <a:latin typeface="Times New Roman" panose="02020603050405020304" pitchFamily="18" charset="0"/>
                          <a:cs typeface="Times New Roman" panose="02020603050405020304" pitchFamily="18" charset="0"/>
                        </a:rPr>
                        <a:t>0</a:t>
                      </a:r>
                      <a:endParaRPr lang="en-US"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525" marR="9525" marT="9525" marB="9525" anchor="ctr"/>
                </a:tc>
                <a:extLst>
                  <a:ext uri="{0D108BD9-81ED-4DB2-BD59-A6C34878D82A}">
                    <a16:rowId xmlns:a16="http://schemas.microsoft.com/office/drawing/2014/main" val="2382119584"/>
                  </a:ext>
                </a:extLst>
              </a:tr>
              <a:tr h="0">
                <a:tc>
                  <a:txBody>
                    <a:bodyPr/>
                    <a:lstStyle/>
                    <a:p>
                      <a:pPr marL="0" marR="0">
                        <a:spcBef>
                          <a:spcPts val="0"/>
                        </a:spcBef>
                        <a:spcAft>
                          <a:spcPts val="0"/>
                        </a:spcAft>
                      </a:pPr>
                      <a:r>
                        <a:rPr lang="en-US" sz="1200" kern="100">
                          <a:effectLst/>
                          <a:latin typeface="Times New Roman" panose="02020603050405020304" pitchFamily="18" charset="0"/>
                          <a:cs typeface="Times New Roman" panose="02020603050405020304" pitchFamily="18" charset="0"/>
                        </a:rPr>
                        <a:t>2</a:t>
                      </a:r>
                      <a:endParaRPr lang="en-US"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525" marR="9525" marT="9525" marB="9525" anchor="ctr"/>
                </a:tc>
                <a:tc>
                  <a:txBody>
                    <a:bodyPr/>
                    <a:lstStyle/>
                    <a:p>
                      <a:pPr marL="0" marR="0">
                        <a:spcBef>
                          <a:spcPts val="0"/>
                        </a:spcBef>
                        <a:spcAft>
                          <a:spcPts val="0"/>
                        </a:spcAft>
                      </a:pPr>
                      <a:r>
                        <a:rPr lang="en-US" sz="1200" kern="100">
                          <a:effectLst/>
                          <a:latin typeface="Times New Roman" panose="02020603050405020304" pitchFamily="18" charset="0"/>
                          <a:cs typeface="Times New Roman" panose="02020603050405020304" pitchFamily="18" charset="0"/>
                        </a:rPr>
                        <a:t>0.94</a:t>
                      </a:r>
                      <a:endParaRPr lang="en-US"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525" marR="9525" marT="9525" marB="9525" anchor="ctr"/>
                </a:tc>
                <a:tc>
                  <a:txBody>
                    <a:bodyPr/>
                    <a:lstStyle/>
                    <a:p>
                      <a:pPr marL="0" marR="0">
                        <a:spcBef>
                          <a:spcPts val="0"/>
                        </a:spcBef>
                        <a:spcAft>
                          <a:spcPts val="0"/>
                        </a:spcAft>
                      </a:pPr>
                      <a:r>
                        <a:rPr lang="en-US" sz="1200" kern="100">
                          <a:effectLst/>
                          <a:latin typeface="Times New Roman" panose="02020603050405020304" pitchFamily="18" charset="0"/>
                          <a:cs typeface="Times New Roman" panose="02020603050405020304" pitchFamily="18" charset="0"/>
                        </a:rPr>
                        <a:t>0.92</a:t>
                      </a:r>
                      <a:endParaRPr lang="en-US"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525" marR="9525" marT="9525" marB="9525" anchor="ctr"/>
                </a:tc>
                <a:tc>
                  <a:txBody>
                    <a:bodyPr/>
                    <a:lstStyle/>
                    <a:p>
                      <a:pPr marL="0" marR="0">
                        <a:spcBef>
                          <a:spcPts val="0"/>
                        </a:spcBef>
                        <a:spcAft>
                          <a:spcPts val="0"/>
                        </a:spcAft>
                      </a:pPr>
                      <a:r>
                        <a:rPr lang="en-US" sz="1200" kern="100">
                          <a:effectLst/>
                          <a:latin typeface="Times New Roman" panose="02020603050405020304" pitchFamily="18" charset="0"/>
                          <a:cs typeface="Times New Roman" panose="02020603050405020304" pitchFamily="18" charset="0"/>
                        </a:rPr>
                        <a:t>-0.38</a:t>
                      </a:r>
                      <a:endParaRPr lang="en-US"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525" marR="9525" marT="9525" marB="9525" anchor="ctr"/>
                </a:tc>
                <a:tc>
                  <a:txBody>
                    <a:bodyPr/>
                    <a:lstStyle/>
                    <a:p>
                      <a:pPr marL="0" marR="0">
                        <a:spcBef>
                          <a:spcPts val="0"/>
                        </a:spcBef>
                        <a:spcAft>
                          <a:spcPts val="0"/>
                        </a:spcAft>
                      </a:pPr>
                      <a:r>
                        <a:rPr lang="en-US" sz="1200" kern="100">
                          <a:effectLst/>
                          <a:latin typeface="Times New Roman" panose="02020603050405020304" pitchFamily="18" charset="0"/>
                          <a:cs typeface="Times New Roman" panose="02020603050405020304" pitchFamily="18" charset="0"/>
                        </a:rPr>
                        <a:t>1</a:t>
                      </a:r>
                      <a:endParaRPr lang="en-US"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525" marR="9525" marT="9525" marB="9525" anchor="ctr"/>
                </a:tc>
                <a:extLst>
                  <a:ext uri="{0D108BD9-81ED-4DB2-BD59-A6C34878D82A}">
                    <a16:rowId xmlns:a16="http://schemas.microsoft.com/office/drawing/2014/main" val="3404593495"/>
                  </a:ext>
                </a:extLst>
              </a:tr>
              <a:tr h="0">
                <a:tc>
                  <a:txBody>
                    <a:bodyPr/>
                    <a:lstStyle/>
                    <a:p>
                      <a:pPr marL="0" marR="0">
                        <a:spcBef>
                          <a:spcPts val="0"/>
                        </a:spcBef>
                        <a:spcAft>
                          <a:spcPts val="0"/>
                        </a:spcAft>
                      </a:pPr>
                      <a:r>
                        <a:rPr lang="en-US" sz="1200" kern="100" dirty="0">
                          <a:effectLst/>
                          <a:latin typeface="Times New Roman" panose="02020603050405020304" pitchFamily="18" charset="0"/>
                          <a:cs typeface="Times New Roman" panose="02020603050405020304" pitchFamily="18" charset="0"/>
                        </a:rPr>
                        <a:t>3</a:t>
                      </a:r>
                      <a:endParaRPr lang="en-US" sz="12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525" marR="9525" marT="9525" marB="9525" anchor="ctr"/>
                </a:tc>
                <a:tc>
                  <a:txBody>
                    <a:bodyPr/>
                    <a:lstStyle/>
                    <a:p>
                      <a:pPr marL="0" marR="0">
                        <a:spcBef>
                          <a:spcPts val="0"/>
                        </a:spcBef>
                        <a:spcAft>
                          <a:spcPts val="0"/>
                        </a:spcAft>
                      </a:pPr>
                      <a:r>
                        <a:rPr lang="en-US" sz="1200" kern="100">
                          <a:effectLst/>
                          <a:latin typeface="Times New Roman" panose="02020603050405020304" pitchFamily="18" charset="0"/>
                          <a:cs typeface="Times New Roman" panose="02020603050405020304" pitchFamily="18" charset="0"/>
                        </a:rPr>
                        <a:t>-1.42</a:t>
                      </a:r>
                      <a:endParaRPr lang="en-US"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525" marR="9525" marT="9525" marB="9525" anchor="ctr"/>
                </a:tc>
                <a:tc>
                  <a:txBody>
                    <a:bodyPr/>
                    <a:lstStyle/>
                    <a:p>
                      <a:pPr marL="0" marR="0">
                        <a:spcBef>
                          <a:spcPts val="0"/>
                        </a:spcBef>
                        <a:spcAft>
                          <a:spcPts val="0"/>
                        </a:spcAft>
                      </a:pPr>
                      <a:r>
                        <a:rPr lang="en-US" sz="1200" kern="100">
                          <a:effectLst/>
                          <a:latin typeface="Times New Roman" panose="02020603050405020304" pitchFamily="18" charset="0"/>
                          <a:cs typeface="Times New Roman" panose="02020603050405020304" pitchFamily="18" charset="0"/>
                        </a:rPr>
                        <a:t>0.15</a:t>
                      </a:r>
                      <a:endParaRPr lang="en-US"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525" marR="9525" marT="9525" marB="9525" anchor="ctr"/>
                </a:tc>
                <a:tc>
                  <a:txBody>
                    <a:bodyPr/>
                    <a:lstStyle/>
                    <a:p>
                      <a:pPr marL="0" marR="0">
                        <a:spcBef>
                          <a:spcPts val="0"/>
                        </a:spcBef>
                        <a:spcAft>
                          <a:spcPts val="0"/>
                        </a:spcAft>
                      </a:pPr>
                      <a:r>
                        <a:rPr lang="en-US" sz="1200" kern="100">
                          <a:effectLst/>
                          <a:latin typeface="Times New Roman" panose="02020603050405020304" pitchFamily="18" charset="0"/>
                          <a:cs typeface="Times New Roman" panose="02020603050405020304" pitchFamily="18" charset="0"/>
                        </a:rPr>
                        <a:t>0.32</a:t>
                      </a:r>
                      <a:endParaRPr lang="en-US"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525" marR="9525" marT="9525" marB="9525" anchor="ctr"/>
                </a:tc>
                <a:tc>
                  <a:txBody>
                    <a:bodyPr/>
                    <a:lstStyle/>
                    <a:p>
                      <a:pPr marL="0" marR="0">
                        <a:spcBef>
                          <a:spcPts val="0"/>
                        </a:spcBef>
                        <a:spcAft>
                          <a:spcPts val="0"/>
                        </a:spcAft>
                      </a:pPr>
                      <a:r>
                        <a:rPr lang="en-US" sz="1200" kern="100" dirty="0">
                          <a:effectLst/>
                          <a:latin typeface="Times New Roman" panose="02020603050405020304" pitchFamily="18" charset="0"/>
                          <a:cs typeface="Times New Roman" panose="02020603050405020304" pitchFamily="18" charset="0"/>
                        </a:rPr>
                        <a:t>0</a:t>
                      </a:r>
                      <a:endParaRPr lang="en-US" sz="12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525" marR="9525" marT="9525" marB="9525" anchor="ctr"/>
                </a:tc>
                <a:extLst>
                  <a:ext uri="{0D108BD9-81ED-4DB2-BD59-A6C34878D82A}">
                    <a16:rowId xmlns:a16="http://schemas.microsoft.com/office/drawing/2014/main" val="3557332126"/>
                  </a:ext>
                </a:extLst>
              </a:tr>
            </a:tbl>
          </a:graphicData>
        </a:graphic>
      </p:graphicFrame>
      <p:sp>
        <p:nvSpPr>
          <p:cNvPr id="4" name="TextBox 3">
            <a:extLst>
              <a:ext uri="{FF2B5EF4-FFF2-40B4-BE49-F238E27FC236}">
                <a16:creationId xmlns:a16="http://schemas.microsoft.com/office/drawing/2014/main" id="{639D7CDD-E9C5-768A-A25B-434939DBAC4B}"/>
              </a:ext>
            </a:extLst>
          </p:cNvPr>
          <p:cNvSpPr txBox="1"/>
          <p:nvPr/>
        </p:nvSpPr>
        <p:spPr>
          <a:xfrm>
            <a:off x="1271451" y="3482015"/>
            <a:ext cx="6385081" cy="954107"/>
          </a:xfrm>
          <a:prstGeom prst="rect">
            <a:avLst/>
          </a:prstGeom>
          <a:noFill/>
        </p:spPr>
        <p:txBody>
          <a:bodyPr wrap="none" rtlCol="0">
            <a:spAutoFit/>
          </a:bodyPr>
          <a:lstStyle/>
          <a:p>
            <a:pPr marL="342900" marR="0" lvl="0" indent="-342900">
              <a:spcBef>
                <a:spcPts val="0"/>
              </a:spcBef>
              <a:spcAft>
                <a:spcPts val="0"/>
              </a:spcAft>
              <a:buSzPts val="1000"/>
              <a:buFont typeface="Symbol" pitchFamily="2" charset="2"/>
              <a:buChar char=""/>
              <a:tabLst>
                <a:tab pos="457200" algn="l"/>
              </a:tabLst>
            </a:pPr>
            <a:r>
              <a:rPr lang="en-US" dirty="0">
                <a:effectLst/>
                <a:latin typeface="Times New Roman" panose="02020603050405020304" pitchFamily="18" charset="0"/>
                <a:ea typeface="Times New Roman" panose="02020603050405020304" pitchFamily="18" charset="0"/>
              </a:rPr>
              <a:t>Row 0 appears </a:t>
            </a:r>
            <a:r>
              <a:rPr lang="en-US" b="1" dirty="0">
                <a:effectLst/>
                <a:latin typeface="Times New Roman" panose="02020603050405020304" pitchFamily="18" charset="0"/>
                <a:ea typeface="Times New Roman" panose="02020603050405020304" pitchFamily="18" charset="0"/>
              </a:rPr>
              <a:t>twice</a:t>
            </a:r>
            <a:endParaRPr lang="en-US" dirty="0">
              <a:effectLst/>
              <a:latin typeface="Times New Roman" panose="02020603050405020304" pitchFamily="18" charset="0"/>
              <a:ea typeface="Times New Roman" panose="02020603050405020304" pitchFamily="18" charset="0"/>
            </a:endParaRPr>
          </a:p>
          <a:p>
            <a:pPr marL="342900" marR="0" lvl="0" indent="-342900">
              <a:spcBef>
                <a:spcPts val="0"/>
              </a:spcBef>
              <a:spcAft>
                <a:spcPts val="0"/>
              </a:spcAft>
              <a:buSzPts val="1000"/>
              <a:buFont typeface="Symbol" pitchFamily="2" charset="2"/>
              <a:buChar char=""/>
              <a:tabLst>
                <a:tab pos="457200" algn="l"/>
              </a:tabLst>
            </a:pPr>
            <a:r>
              <a:rPr lang="en-US" dirty="0">
                <a:effectLst/>
                <a:latin typeface="Times New Roman" panose="02020603050405020304" pitchFamily="18" charset="0"/>
                <a:ea typeface="Times New Roman" panose="02020603050405020304" pitchFamily="18" charset="0"/>
              </a:rPr>
              <a:t>Row 1 is </a:t>
            </a:r>
            <a:r>
              <a:rPr lang="en-US" b="1" dirty="0">
                <a:effectLst/>
                <a:latin typeface="Times New Roman" panose="02020603050405020304" pitchFamily="18" charset="0"/>
                <a:ea typeface="Times New Roman" panose="02020603050405020304" pitchFamily="18" charset="0"/>
              </a:rPr>
              <a:t>missing</a:t>
            </a:r>
            <a:endParaRPr lang="en-US" dirty="0">
              <a:effectLst/>
              <a:latin typeface="Times New Roman" panose="02020603050405020304" pitchFamily="18" charset="0"/>
              <a:ea typeface="Times New Roman" panose="02020603050405020304" pitchFamily="18" charset="0"/>
            </a:endParaRPr>
          </a:p>
          <a:p>
            <a:pPr marL="0" marR="0">
              <a:spcBef>
                <a:spcPts val="0"/>
              </a:spcBef>
              <a:spcAft>
                <a:spcPts val="0"/>
              </a:spcAft>
            </a:pPr>
            <a:r>
              <a:rPr lang="en-US" dirty="0">
                <a:effectLst/>
                <a:latin typeface="Times New Roman" panose="02020603050405020304" pitchFamily="18" charset="0"/>
                <a:ea typeface="Times New Roman" panose="02020603050405020304" pitchFamily="18" charset="0"/>
              </a:rPr>
              <a:t>Each tree </a:t>
            </a:r>
            <a:r>
              <a:rPr lang="en-US" b="1" dirty="0">
                <a:effectLst/>
                <a:latin typeface="Times New Roman" panose="02020603050405020304" pitchFamily="18" charset="0"/>
                <a:ea typeface="Times New Roman" panose="02020603050405020304" pitchFamily="18" charset="0"/>
              </a:rPr>
              <a:t>learns from a slightly different dataset</a:t>
            </a:r>
            <a:r>
              <a:rPr lang="en-US" dirty="0">
                <a:effectLst/>
                <a:latin typeface="Times New Roman" panose="02020603050405020304" pitchFamily="18" charset="0"/>
                <a:ea typeface="Times New Roman" panose="02020603050405020304" pitchFamily="18" charset="0"/>
              </a:rPr>
              <a:t>, introducing </a:t>
            </a:r>
            <a:r>
              <a:rPr lang="en-US" b="1" dirty="0">
                <a:effectLst/>
                <a:latin typeface="Times New Roman" panose="02020603050405020304" pitchFamily="18" charset="0"/>
                <a:ea typeface="Times New Roman" panose="02020603050405020304" pitchFamily="18" charset="0"/>
              </a:rPr>
              <a:t>natural randomness</a:t>
            </a:r>
            <a:r>
              <a:rPr lang="en-US" dirty="0">
                <a:effectLst/>
                <a:latin typeface="Times New Roman" panose="02020603050405020304" pitchFamily="18" charset="0"/>
                <a:ea typeface="Times New Roman" panose="02020603050405020304" pitchFamily="18" charset="0"/>
              </a:rPr>
              <a:t>.</a:t>
            </a:r>
          </a:p>
          <a:p>
            <a:endParaRPr lang="en-US" dirty="0"/>
          </a:p>
        </p:txBody>
      </p:sp>
    </p:spTree>
    <p:extLst>
      <p:ext uri="{BB962C8B-B14F-4D97-AF65-F5344CB8AC3E}">
        <p14:creationId xmlns:p14="http://schemas.microsoft.com/office/powerpoint/2010/main" val="264821422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DE2C8F-DF11-0513-0A7C-B6D2BB87232E}"/>
              </a:ext>
            </a:extLst>
          </p:cNvPr>
          <p:cNvSpPr>
            <a:spLocks noGrp="1"/>
          </p:cNvSpPr>
          <p:nvPr>
            <p:ph type="title"/>
          </p:nvPr>
        </p:nvSpPr>
        <p:spPr/>
        <p:txBody>
          <a:bodyPr>
            <a:normAutofit fontScale="90000"/>
          </a:bodyPr>
          <a:lstStyle/>
          <a:p>
            <a:r>
              <a:rPr lang="en-US" dirty="0"/>
              <a:t>Random Forest Implementation</a:t>
            </a:r>
          </a:p>
        </p:txBody>
      </p:sp>
      <p:sp>
        <p:nvSpPr>
          <p:cNvPr id="13" name="Google Shape;440;p18">
            <a:extLst>
              <a:ext uri="{FF2B5EF4-FFF2-40B4-BE49-F238E27FC236}">
                <a16:creationId xmlns:a16="http://schemas.microsoft.com/office/drawing/2014/main" id="{F6D2E683-19AA-3AD6-BB98-AAB354D817E2}"/>
              </a:ext>
            </a:extLst>
          </p:cNvPr>
          <p:cNvSpPr/>
          <p:nvPr/>
        </p:nvSpPr>
        <p:spPr>
          <a:xfrm>
            <a:off x="213360" y="966652"/>
            <a:ext cx="8473440" cy="2525486"/>
          </a:xfrm>
          <a:prstGeom prst="roundRect">
            <a:avLst>
              <a:gd name="adj" fmla="val 50000"/>
            </a:avLst>
          </a:prstGeom>
          <a:solidFill>
            <a:srgbClr val="2776EA">
              <a:alpha val="12549"/>
            </a:srgbClr>
          </a:solidFill>
          <a:ln>
            <a:noFill/>
          </a:ln>
        </p:spPr>
        <p:txBody>
          <a:bodyPr spcFirstLastPara="1" wrap="square" lIns="91425" tIns="91425" rIns="91425" bIns="91425" anchor="ctr" anchorCtr="0">
            <a:noAutofit/>
          </a:bodyPr>
          <a:lstStyle/>
          <a:p>
            <a:pPr lvl="0"/>
            <a:r>
              <a:rPr lang="en-US" dirty="0"/>
              <a:t>                                </a:t>
            </a:r>
            <a:endParaRPr dirty="0"/>
          </a:p>
        </p:txBody>
      </p:sp>
      <p:sp>
        <p:nvSpPr>
          <p:cNvPr id="16" name="TextBox 15">
            <a:extLst>
              <a:ext uri="{FF2B5EF4-FFF2-40B4-BE49-F238E27FC236}">
                <a16:creationId xmlns:a16="http://schemas.microsoft.com/office/drawing/2014/main" id="{C755590A-02F1-5F13-4FC5-0D8216990E77}"/>
              </a:ext>
            </a:extLst>
          </p:cNvPr>
          <p:cNvSpPr txBox="1"/>
          <p:nvPr/>
        </p:nvSpPr>
        <p:spPr>
          <a:xfrm>
            <a:off x="1226457" y="1125796"/>
            <a:ext cx="6691086" cy="1600438"/>
          </a:xfrm>
          <a:prstGeom prst="rect">
            <a:avLst/>
          </a:prstGeom>
          <a:noFill/>
        </p:spPr>
        <p:txBody>
          <a:bodyPr wrap="square" anchor="ctr">
            <a:spAutoFit/>
          </a:bodyPr>
          <a:lstStyle/>
          <a:p>
            <a:pPr marL="0" marR="0">
              <a:spcBef>
                <a:spcPts val="0"/>
              </a:spcBef>
              <a:spcAft>
                <a:spcPts val="0"/>
              </a:spcAft>
            </a:pPr>
            <a:r>
              <a:rPr lang="en-US" b="1" dirty="0">
                <a:effectLst/>
                <a:latin typeface="Times New Roman" panose="02020603050405020304" pitchFamily="18" charset="0"/>
                <a:ea typeface="Times New Roman" panose="02020603050405020304" pitchFamily="18" charset="0"/>
              </a:rPr>
              <a:t>Step 2: Random Feature Selection (Feature Bagging)</a:t>
            </a:r>
          </a:p>
          <a:p>
            <a:pPr marL="0" marR="0">
              <a:spcBef>
                <a:spcPts val="0"/>
              </a:spcBef>
              <a:spcAft>
                <a:spcPts val="0"/>
              </a:spcAft>
            </a:pPr>
            <a:endParaRPr lang="en-US" dirty="0">
              <a:effectLst/>
              <a:latin typeface="Times New Roman" panose="02020603050405020304" pitchFamily="18" charset="0"/>
              <a:ea typeface="Times New Roman" panose="02020603050405020304" pitchFamily="18" charset="0"/>
            </a:endParaRPr>
          </a:p>
          <a:p>
            <a:pPr marL="0" marR="0">
              <a:spcBef>
                <a:spcPts val="0"/>
              </a:spcBef>
              <a:spcAft>
                <a:spcPts val="0"/>
              </a:spcAft>
            </a:pPr>
            <a:r>
              <a:rPr lang="en-US" dirty="0">
                <a:effectLst/>
                <a:latin typeface="Times New Roman" panose="02020603050405020304" pitchFamily="18" charset="0"/>
                <a:ea typeface="Times New Roman" panose="02020603050405020304" pitchFamily="18" charset="0"/>
              </a:rPr>
              <a:t>When building a </a:t>
            </a:r>
            <a:r>
              <a:rPr lang="en-US" b="1" dirty="0">
                <a:effectLst/>
                <a:latin typeface="Times New Roman" panose="02020603050405020304" pitchFamily="18" charset="0"/>
                <a:ea typeface="Times New Roman" panose="02020603050405020304" pitchFamily="18" charset="0"/>
              </a:rPr>
              <a:t>decision tree</a:t>
            </a:r>
            <a:r>
              <a:rPr lang="en-US" dirty="0">
                <a:effectLst/>
                <a:latin typeface="Times New Roman" panose="02020603050405020304" pitchFamily="18" charset="0"/>
                <a:ea typeface="Times New Roman" panose="02020603050405020304" pitchFamily="18" charset="0"/>
              </a:rPr>
              <a:t>, the expectation is to look at </a:t>
            </a:r>
            <a:r>
              <a:rPr lang="en-US" b="1" dirty="0">
                <a:effectLst/>
                <a:latin typeface="Times New Roman" panose="02020603050405020304" pitchFamily="18" charset="0"/>
                <a:ea typeface="Times New Roman" panose="02020603050405020304" pitchFamily="18" charset="0"/>
              </a:rPr>
              <a:t>all the features</a:t>
            </a:r>
            <a:r>
              <a:rPr lang="en-US" dirty="0">
                <a:effectLst/>
                <a:latin typeface="Times New Roman" panose="02020603050405020304" pitchFamily="18" charset="0"/>
                <a:ea typeface="Times New Roman" panose="02020603050405020304" pitchFamily="18" charset="0"/>
              </a:rPr>
              <a:t> at each node to decide the best way to split the data.</a:t>
            </a:r>
          </a:p>
          <a:p>
            <a:pPr marL="0" marR="0">
              <a:spcBef>
                <a:spcPts val="0"/>
              </a:spcBef>
              <a:spcAft>
                <a:spcPts val="0"/>
              </a:spcAft>
            </a:pPr>
            <a:endParaRPr lang="en-US" dirty="0">
              <a:effectLst/>
              <a:latin typeface="Times New Roman" panose="02020603050405020304" pitchFamily="18" charset="0"/>
              <a:ea typeface="Times New Roman" panose="02020603050405020304" pitchFamily="18" charset="0"/>
            </a:endParaRPr>
          </a:p>
          <a:p>
            <a:pPr marL="0" marR="0">
              <a:spcBef>
                <a:spcPts val="0"/>
              </a:spcBef>
              <a:spcAft>
                <a:spcPts val="0"/>
              </a:spcAft>
            </a:pPr>
            <a:r>
              <a:rPr lang="en-US" dirty="0">
                <a:effectLst/>
                <a:latin typeface="Times New Roman" panose="02020603050405020304" pitchFamily="18" charset="0"/>
                <a:ea typeface="Times New Roman" panose="02020603050405020304" pitchFamily="18" charset="0"/>
              </a:rPr>
              <a:t>But in a </a:t>
            </a:r>
            <a:r>
              <a:rPr lang="en-US" b="1" dirty="0">
                <a:effectLst/>
                <a:latin typeface="Times New Roman" panose="02020603050405020304" pitchFamily="18" charset="0"/>
                <a:ea typeface="Times New Roman" panose="02020603050405020304" pitchFamily="18" charset="0"/>
              </a:rPr>
              <a:t>Random Forest</a:t>
            </a:r>
            <a:r>
              <a:rPr lang="en-US" dirty="0">
                <a:effectLst/>
                <a:latin typeface="Times New Roman" panose="02020603050405020304" pitchFamily="18" charset="0"/>
                <a:ea typeface="Times New Roman" panose="02020603050405020304" pitchFamily="18" charset="0"/>
              </a:rPr>
              <a:t>, we </a:t>
            </a:r>
            <a:r>
              <a:rPr lang="en-US" b="1" dirty="0">
                <a:effectLst/>
                <a:latin typeface="Times New Roman" panose="02020603050405020304" pitchFamily="18" charset="0"/>
                <a:ea typeface="Times New Roman" panose="02020603050405020304" pitchFamily="18" charset="0"/>
              </a:rPr>
              <a:t>intentionally restrict</a:t>
            </a:r>
            <a:r>
              <a:rPr lang="en-US" dirty="0">
                <a:effectLst/>
                <a:latin typeface="Times New Roman" panose="02020603050405020304" pitchFamily="18" charset="0"/>
                <a:ea typeface="Times New Roman" panose="02020603050405020304" pitchFamily="18" charset="0"/>
              </a:rPr>
              <a:t> each tree to </a:t>
            </a:r>
            <a:r>
              <a:rPr lang="en-US" b="1" dirty="0">
                <a:effectLst/>
                <a:latin typeface="Times New Roman" panose="02020603050405020304" pitchFamily="18" charset="0"/>
                <a:ea typeface="Times New Roman" panose="02020603050405020304" pitchFamily="18" charset="0"/>
              </a:rPr>
              <a:t>look at only a random subset of features</a:t>
            </a:r>
            <a:r>
              <a:rPr lang="en-US" dirty="0">
                <a:effectLst/>
                <a:latin typeface="Times New Roman" panose="02020603050405020304" pitchFamily="18" charset="0"/>
                <a:ea typeface="Times New Roman" panose="02020603050405020304" pitchFamily="18" charset="0"/>
              </a:rPr>
              <a:t> </a:t>
            </a:r>
            <a:r>
              <a:rPr lang="en-US" b="1" dirty="0">
                <a:effectLst/>
                <a:latin typeface="Times New Roman" panose="02020603050405020304" pitchFamily="18" charset="0"/>
                <a:ea typeface="Times New Roman" panose="02020603050405020304" pitchFamily="18" charset="0"/>
              </a:rPr>
              <a:t>at each split.</a:t>
            </a:r>
            <a:endParaRPr lang="en-US"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08851023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DE2C8F-DF11-0513-0A7C-B6D2BB87232E}"/>
              </a:ext>
            </a:extLst>
          </p:cNvPr>
          <p:cNvSpPr>
            <a:spLocks noGrp="1"/>
          </p:cNvSpPr>
          <p:nvPr>
            <p:ph type="title"/>
          </p:nvPr>
        </p:nvSpPr>
        <p:spPr>
          <a:xfrm>
            <a:off x="457200" y="135592"/>
            <a:ext cx="8229600" cy="371400"/>
          </a:xfrm>
        </p:spPr>
        <p:txBody>
          <a:bodyPr>
            <a:normAutofit fontScale="90000"/>
          </a:bodyPr>
          <a:lstStyle/>
          <a:p>
            <a:r>
              <a:rPr lang="en-US" dirty="0"/>
              <a:t>Random Forest Implementation</a:t>
            </a:r>
          </a:p>
        </p:txBody>
      </p:sp>
      <p:sp>
        <p:nvSpPr>
          <p:cNvPr id="5" name="TextBox 4">
            <a:extLst>
              <a:ext uri="{FF2B5EF4-FFF2-40B4-BE49-F238E27FC236}">
                <a16:creationId xmlns:a16="http://schemas.microsoft.com/office/drawing/2014/main" id="{25234BF5-9B6D-BA06-283C-468CAA57BD39}"/>
              </a:ext>
            </a:extLst>
          </p:cNvPr>
          <p:cNvSpPr txBox="1"/>
          <p:nvPr/>
        </p:nvSpPr>
        <p:spPr>
          <a:xfrm>
            <a:off x="1596934" y="696686"/>
            <a:ext cx="6733901" cy="3159839"/>
          </a:xfrm>
          <a:prstGeom prst="rect">
            <a:avLst/>
          </a:prstGeom>
          <a:noFill/>
        </p:spPr>
        <p:txBody>
          <a:bodyPr wrap="square" rtlCol="0">
            <a:spAutoFit/>
          </a:bodyPr>
          <a:lstStyle/>
          <a:p>
            <a:pPr marL="0" marR="0">
              <a:spcBef>
                <a:spcPts val="0"/>
              </a:spcBef>
              <a:spcAft>
                <a:spcPts val="0"/>
              </a:spcAft>
            </a:pPr>
            <a:r>
              <a:rPr lang="en-US" b="1" dirty="0">
                <a:effectLst/>
                <a:latin typeface="Times New Roman" panose="02020603050405020304" pitchFamily="18" charset="0"/>
                <a:ea typeface="Times New Roman" panose="02020603050405020304" pitchFamily="18" charset="0"/>
              </a:rPr>
              <a:t>Example: </a:t>
            </a:r>
          </a:p>
          <a:p>
            <a:pPr marL="0" marR="0">
              <a:spcBef>
                <a:spcPts val="0"/>
              </a:spcBef>
              <a:spcAft>
                <a:spcPts val="0"/>
              </a:spcAft>
            </a:pPr>
            <a:endParaRPr lang="en-US" dirty="0">
              <a:effectLst/>
              <a:latin typeface="Times New Roman" panose="02020603050405020304" pitchFamily="18" charset="0"/>
              <a:ea typeface="Times New Roman" panose="02020603050405020304" pitchFamily="18" charset="0"/>
            </a:endParaRPr>
          </a:p>
          <a:p>
            <a:pPr marL="0" marR="0">
              <a:spcBef>
                <a:spcPts val="0"/>
              </a:spcBef>
              <a:spcAft>
                <a:spcPts val="0"/>
              </a:spcAft>
            </a:pPr>
            <a:r>
              <a:rPr lang="en-US" b="1" dirty="0">
                <a:effectLst/>
                <a:latin typeface="Times New Roman" panose="02020603050405020304" pitchFamily="18" charset="0"/>
                <a:ea typeface="Times New Roman" panose="02020603050405020304" pitchFamily="18" charset="0"/>
              </a:rPr>
              <a:t>Using</a:t>
            </a:r>
            <a:r>
              <a:rPr lang="en-US" dirty="0">
                <a:effectLst/>
                <a:latin typeface="Times New Roman" panose="02020603050405020304" pitchFamily="18" charset="0"/>
                <a:ea typeface="Times New Roman" panose="02020603050405020304" pitchFamily="18" charset="0"/>
              </a:rPr>
              <a:t> </a:t>
            </a:r>
            <a:r>
              <a:rPr lang="en-US" b="1" dirty="0">
                <a:effectLst/>
                <a:latin typeface="Times New Roman" panose="02020603050405020304" pitchFamily="18" charset="0"/>
                <a:ea typeface="Times New Roman" panose="02020603050405020304" pitchFamily="18" charset="0"/>
              </a:rPr>
              <a:t>3 features</a:t>
            </a:r>
            <a:r>
              <a:rPr lang="en-US" dirty="0">
                <a:effectLst/>
                <a:latin typeface="Times New Roman" panose="02020603050405020304" pitchFamily="18" charset="0"/>
                <a:ea typeface="Times New Roman" panose="02020603050405020304" pitchFamily="18" charset="0"/>
              </a:rPr>
              <a:t>:</a:t>
            </a:r>
          </a:p>
          <a:p>
            <a:pPr marL="342900" lvl="2" indent="-342900">
              <a:buFont typeface="+mj-lt"/>
              <a:buAutoNum type="arabicPeriod"/>
              <a:tabLst>
                <a:tab pos="457200" algn="l"/>
              </a:tabLst>
            </a:pPr>
            <a:r>
              <a:rPr lang="en-US" dirty="0">
                <a:effectLst/>
                <a:latin typeface="Times New Roman" panose="02020603050405020304" pitchFamily="18" charset="0"/>
                <a:ea typeface="Times New Roman" panose="02020603050405020304" pitchFamily="18" charset="0"/>
              </a:rPr>
              <a:t>Age (Z)</a:t>
            </a:r>
          </a:p>
          <a:p>
            <a:pPr marL="342900" lvl="2" indent="-342900">
              <a:buFont typeface="+mj-lt"/>
              <a:buAutoNum type="arabicPeriod"/>
              <a:tabLst>
                <a:tab pos="457200" algn="l"/>
              </a:tabLst>
            </a:pPr>
            <a:r>
              <a:rPr lang="en-US" dirty="0">
                <a:effectLst/>
                <a:latin typeface="Times New Roman" panose="02020603050405020304" pitchFamily="18" charset="0"/>
                <a:ea typeface="Times New Roman" panose="02020603050405020304" pitchFamily="18" charset="0"/>
              </a:rPr>
              <a:t>CP (Z)</a:t>
            </a:r>
          </a:p>
          <a:p>
            <a:pPr marL="342900" lvl="2" indent="-342900">
              <a:buFont typeface="+mj-lt"/>
              <a:buAutoNum type="arabicPeriod"/>
              <a:tabLst>
                <a:tab pos="457200" algn="l"/>
              </a:tabLst>
            </a:pPr>
            <a:r>
              <a:rPr lang="en-US" dirty="0">
                <a:effectLst/>
                <a:latin typeface="Times New Roman" panose="02020603050405020304" pitchFamily="18" charset="0"/>
                <a:ea typeface="Times New Roman" panose="02020603050405020304" pitchFamily="18" charset="0"/>
              </a:rPr>
              <a:t>Chol (Z)</a:t>
            </a:r>
          </a:p>
          <a:p>
            <a:pPr lvl="2">
              <a:tabLst>
                <a:tab pos="457200" algn="l"/>
              </a:tabLst>
            </a:pPr>
            <a:endParaRPr lang="en-US" dirty="0">
              <a:effectLst/>
              <a:latin typeface="Times New Roman" panose="02020603050405020304" pitchFamily="18" charset="0"/>
              <a:ea typeface="Times New Roman" panose="02020603050405020304" pitchFamily="18" charset="0"/>
            </a:endParaRPr>
          </a:p>
          <a:p>
            <a:pPr marL="0" marR="0">
              <a:spcBef>
                <a:spcPts val="0"/>
              </a:spcBef>
              <a:spcAft>
                <a:spcPts val="0"/>
              </a:spcAft>
            </a:pPr>
            <a:r>
              <a:rPr lang="en-US" dirty="0">
                <a:effectLst/>
                <a:latin typeface="Times New Roman" panose="02020603050405020304" pitchFamily="18" charset="0"/>
                <a:ea typeface="Times New Roman" panose="02020603050405020304" pitchFamily="18" charset="0"/>
              </a:rPr>
              <a:t>When the algorithm reaches </a:t>
            </a:r>
            <a:r>
              <a:rPr lang="en-US" b="1" dirty="0">
                <a:effectLst/>
                <a:latin typeface="Times New Roman" panose="02020603050405020304" pitchFamily="18" charset="0"/>
                <a:ea typeface="Times New Roman" panose="02020603050405020304" pitchFamily="18" charset="0"/>
              </a:rPr>
              <a:t>a node</a:t>
            </a:r>
            <a:r>
              <a:rPr lang="en-US" dirty="0">
                <a:effectLst/>
                <a:latin typeface="Times New Roman" panose="02020603050405020304" pitchFamily="18" charset="0"/>
                <a:ea typeface="Times New Roman" panose="02020603050405020304" pitchFamily="18" charset="0"/>
              </a:rPr>
              <a:t> in </a:t>
            </a:r>
            <a:r>
              <a:rPr lang="en-US" b="1" dirty="0">
                <a:effectLst/>
                <a:latin typeface="Times New Roman" panose="02020603050405020304" pitchFamily="18" charset="0"/>
                <a:ea typeface="Times New Roman" panose="02020603050405020304" pitchFamily="18" charset="0"/>
              </a:rPr>
              <a:t>one of the decision trees</a:t>
            </a:r>
            <a:r>
              <a:rPr lang="en-US" dirty="0">
                <a:effectLst/>
                <a:latin typeface="Times New Roman" panose="02020603050405020304" pitchFamily="18" charset="0"/>
                <a:ea typeface="Times New Roman" panose="02020603050405020304" pitchFamily="18" charset="0"/>
              </a:rPr>
              <a:t>, it might do something like this:</a:t>
            </a:r>
          </a:p>
          <a:p>
            <a:pPr marL="0" marR="0">
              <a:spcBef>
                <a:spcPts val="200"/>
              </a:spcBef>
              <a:spcAft>
                <a:spcPts val="0"/>
              </a:spcAft>
            </a:pPr>
            <a:r>
              <a:rPr lang="en-US"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How Many Features Are Selected?</a:t>
            </a:r>
          </a:p>
          <a:p>
            <a:pPr marL="0" marR="0">
              <a:spcBef>
                <a:spcPts val="200"/>
              </a:spcBef>
              <a:spcAft>
                <a:spcPts val="0"/>
              </a:spcAft>
            </a:pPr>
            <a:endParaRPr lang="en-US" b="1" dirty="0">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marL="0" marR="0">
              <a:spcBef>
                <a:spcPts val="0"/>
              </a:spcBef>
              <a:spcAft>
                <a:spcPts val="0"/>
              </a:spcAft>
            </a:pPr>
            <a:r>
              <a:rPr lang="en-US" dirty="0">
                <a:effectLst/>
                <a:latin typeface="Times New Roman" panose="02020603050405020304" pitchFamily="18" charset="0"/>
                <a:ea typeface="Times New Roman" panose="02020603050405020304" pitchFamily="18" charset="0"/>
              </a:rPr>
              <a:t>That depends on whether it's a </a:t>
            </a:r>
            <a:r>
              <a:rPr lang="en-US" b="1" dirty="0">
                <a:effectLst/>
                <a:latin typeface="Times New Roman" panose="02020603050405020304" pitchFamily="18" charset="0"/>
                <a:ea typeface="Times New Roman" panose="02020603050405020304" pitchFamily="18" charset="0"/>
              </a:rPr>
              <a:t>classification</a:t>
            </a:r>
            <a:r>
              <a:rPr lang="en-US" dirty="0">
                <a:effectLst/>
                <a:latin typeface="Times New Roman" panose="02020603050405020304" pitchFamily="18" charset="0"/>
                <a:ea typeface="Times New Roman" panose="02020603050405020304" pitchFamily="18" charset="0"/>
              </a:rPr>
              <a:t> or </a:t>
            </a:r>
            <a:r>
              <a:rPr lang="en-US" b="1" dirty="0">
                <a:effectLst/>
                <a:latin typeface="Times New Roman" panose="02020603050405020304" pitchFamily="18" charset="0"/>
                <a:ea typeface="Times New Roman" panose="02020603050405020304" pitchFamily="18" charset="0"/>
              </a:rPr>
              <a:t>regression</a:t>
            </a:r>
            <a:r>
              <a:rPr lang="en-US" dirty="0">
                <a:effectLst/>
                <a:latin typeface="Times New Roman" panose="02020603050405020304" pitchFamily="18" charset="0"/>
                <a:ea typeface="Times New Roman" panose="02020603050405020304" pitchFamily="18" charset="0"/>
              </a:rPr>
              <a:t> task:</a:t>
            </a:r>
          </a:p>
          <a:p>
            <a:pPr lvl="0"/>
            <a:endParaRPr lang="en-US" dirty="0"/>
          </a:p>
          <a:p>
            <a:endParaRPr lang="en-US" dirty="0"/>
          </a:p>
        </p:txBody>
      </p:sp>
      <p:sp>
        <p:nvSpPr>
          <p:cNvPr id="10" name="TextBox 9">
            <a:extLst>
              <a:ext uri="{FF2B5EF4-FFF2-40B4-BE49-F238E27FC236}">
                <a16:creationId xmlns:a16="http://schemas.microsoft.com/office/drawing/2014/main" id="{26C27515-4818-22C9-B4CA-1BE2CE840592}"/>
              </a:ext>
            </a:extLst>
          </p:cNvPr>
          <p:cNvSpPr txBox="1"/>
          <p:nvPr/>
        </p:nvSpPr>
        <p:spPr>
          <a:xfrm>
            <a:off x="2211977" y="4227925"/>
            <a:ext cx="5286103" cy="738664"/>
          </a:xfrm>
          <a:prstGeom prst="rect">
            <a:avLst/>
          </a:prstGeom>
          <a:noFill/>
        </p:spPr>
        <p:txBody>
          <a:bodyPr wrap="square" rtlCol="0">
            <a:spAutoFit/>
          </a:bodyPr>
          <a:lstStyle/>
          <a:p>
            <a:pPr marL="0" marR="0">
              <a:spcBef>
                <a:spcPts val="0"/>
              </a:spcBef>
              <a:spcAft>
                <a:spcPts val="0"/>
              </a:spcAft>
            </a:pPr>
            <a:r>
              <a:rPr lang="en-US" dirty="0">
                <a:effectLst/>
                <a:latin typeface="Times New Roman" panose="02020603050405020304" pitchFamily="18" charset="0"/>
                <a:ea typeface="Times New Roman" panose="02020603050405020304" pitchFamily="18" charset="0"/>
              </a:rPr>
              <a:t>In this case, with 3 features:</a:t>
            </a:r>
          </a:p>
          <a:p>
            <a:pPr marR="0" lvl="0">
              <a:spcBef>
                <a:spcPts val="0"/>
              </a:spcBef>
              <a:spcAft>
                <a:spcPts val="0"/>
              </a:spcAft>
              <a:buSzPts val="1000"/>
              <a:tabLst>
                <a:tab pos="457200" algn="l"/>
              </a:tabLst>
            </a:pPr>
            <a:r>
              <a:rPr lang="en-US" dirty="0">
                <a:effectLst/>
                <a:latin typeface="Times New Roman" panose="02020603050405020304" pitchFamily="18" charset="0"/>
                <a:ea typeface="Times New Roman" panose="02020603050405020304" pitchFamily="18" charset="0"/>
              </a:rPr>
              <a:t>For classification: √3 ≈ </a:t>
            </a:r>
            <a:r>
              <a:rPr lang="en-US" b="1" dirty="0">
                <a:effectLst/>
                <a:latin typeface="Times New Roman" panose="02020603050405020304" pitchFamily="18" charset="0"/>
                <a:ea typeface="Times New Roman" panose="02020603050405020304" pitchFamily="18" charset="0"/>
              </a:rPr>
              <a:t>1 or 2</a:t>
            </a:r>
            <a:r>
              <a:rPr lang="en-US" dirty="0">
                <a:effectLst/>
                <a:latin typeface="Times New Roman" panose="02020603050405020304" pitchFamily="18" charset="0"/>
                <a:ea typeface="Times New Roman" panose="02020603050405020304" pitchFamily="18" charset="0"/>
              </a:rPr>
              <a:t> features randomly chosen at each node</a:t>
            </a:r>
          </a:p>
          <a:p>
            <a:endParaRPr lang="en-US" dirty="0"/>
          </a:p>
        </p:txBody>
      </p:sp>
      <p:graphicFrame>
        <p:nvGraphicFramePr>
          <p:cNvPr id="3" name="Table 2">
            <a:extLst>
              <a:ext uri="{FF2B5EF4-FFF2-40B4-BE49-F238E27FC236}">
                <a16:creationId xmlns:a16="http://schemas.microsoft.com/office/drawing/2014/main" id="{F41E1F4A-5317-5905-4031-B6CF2B498AE7}"/>
              </a:ext>
            </a:extLst>
          </p:cNvPr>
          <p:cNvGraphicFramePr>
            <a:graphicFrameLocks noGrp="1"/>
          </p:cNvGraphicFramePr>
          <p:nvPr>
            <p:extLst>
              <p:ext uri="{D42A27DB-BD31-4B8C-83A1-F6EECF244321}">
                <p14:modId xmlns:p14="http://schemas.microsoft.com/office/powerpoint/2010/main" val="17202215"/>
              </p:ext>
            </p:extLst>
          </p:nvPr>
        </p:nvGraphicFramePr>
        <p:xfrm>
          <a:off x="2485326" y="3447288"/>
          <a:ext cx="3549714" cy="738664"/>
        </p:xfrm>
        <a:graphic>
          <a:graphicData uri="http://schemas.openxmlformats.org/drawingml/2006/table">
            <a:tbl>
              <a:tblPr firstRow="1" firstCol="1" bandRow="1">
                <a:tableStyleId>{CAAAB887-16D1-4126-A36C-5330455EE609}</a:tableStyleId>
              </a:tblPr>
              <a:tblGrid>
                <a:gridCol w="1027778">
                  <a:extLst>
                    <a:ext uri="{9D8B030D-6E8A-4147-A177-3AD203B41FA5}">
                      <a16:colId xmlns:a16="http://schemas.microsoft.com/office/drawing/2014/main" val="866574362"/>
                    </a:ext>
                  </a:extLst>
                </a:gridCol>
                <a:gridCol w="2521936">
                  <a:extLst>
                    <a:ext uri="{9D8B030D-6E8A-4147-A177-3AD203B41FA5}">
                      <a16:colId xmlns:a16="http://schemas.microsoft.com/office/drawing/2014/main" val="1176053710"/>
                    </a:ext>
                  </a:extLst>
                </a:gridCol>
              </a:tblGrid>
              <a:tr h="214262">
                <a:tc>
                  <a:txBody>
                    <a:bodyPr/>
                    <a:lstStyle/>
                    <a:p>
                      <a:pPr marL="0" marR="0" algn="ctr">
                        <a:lnSpc>
                          <a:spcPct val="107000"/>
                        </a:lnSpc>
                        <a:spcBef>
                          <a:spcPts val="0"/>
                        </a:spcBef>
                        <a:spcAft>
                          <a:spcPts val="0"/>
                        </a:spcAft>
                      </a:pPr>
                      <a:r>
                        <a:rPr lang="en-US" sz="1200" kern="100" dirty="0">
                          <a:effectLst/>
                          <a:latin typeface="Times New Roman" panose="02020603050405020304" pitchFamily="18" charset="0"/>
                          <a:cs typeface="Times New Roman" panose="02020603050405020304" pitchFamily="18" charset="0"/>
                        </a:rPr>
                        <a:t>Task</a:t>
                      </a:r>
                      <a:endParaRPr lang="en-US" sz="10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solidFill>
                      <a:schemeClr val="accent5">
                        <a:lumMod val="40000"/>
                        <a:lumOff val="60000"/>
                      </a:schemeClr>
                    </a:solidFill>
                  </a:tcPr>
                </a:tc>
                <a:tc>
                  <a:txBody>
                    <a:bodyPr/>
                    <a:lstStyle/>
                    <a:p>
                      <a:pPr marL="0" marR="0" algn="ctr">
                        <a:lnSpc>
                          <a:spcPct val="107000"/>
                        </a:lnSpc>
                        <a:spcBef>
                          <a:spcPts val="0"/>
                        </a:spcBef>
                        <a:spcAft>
                          <a:spcPts val="0"/>
                        </a:spcAft>
                      </a:pPr>
                      <a:r>
                        <a:rPr lang="en-US" sz="1200" kern="100" dirty="0">
                          <a:effectLst/>
                          <a:latin typeface="Times New Roman" panose="02020603050405020304" pitchFamily="18" charset="0"/>
                          <a:cs typeface="Times New Roman" panose="02020603050405020304" pitchFamily="18" charset="0"/>
                        </a:rPr>
                        <a:t>Common Practice</a:t>
                      </a:r>
                      <a:endParaRPr lang="en-US" sz="10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solidFill>
                      <a:schemeClr val="accent5">
                        <a:lumMod val="40000"/>
                        <a:lumOff val="60000"/>
                      </a:schemeClr>
                    </a:solidFill>
                  </a:tcPr>
                </a:tc>
                <a:extLst>
                  <a:ext uri="{0D108BD9-81ED-4DB2-BD59-A6C34878D82A}">
                    <a16:rowId xmlns:a16="http://schemas.microsoft.com/office/drawing/2014/main" val="2589019948"/>
                  </a:ext>
                </a:extLst>
              </a:tr>
              <a:tr h="313601">
                <a:tc>
                  <a:txBody>
                    <a:bodyPr/>
                    <a:lstStyle/>
                    <a:p>
                      <a:pPr marL="0" marR="0">
                        <a:lnSpc>
                          <a:spcPct val="107000"/>
                        </a:lnSpc>
                        <a:spcBef>
                          <a:spcPts val="0"/>
                        </a:spcBef>
                        <a:spcAft>
                          <a:spcPts val="0"/>
                        </a:spcAft>
                      </a:pPr>
                      <a:r>
                        <a:rPr lang="en-US" sz="1200" kern="100" dirty="0">
                          <a:effectLst/>
                          <a:latin typeface="Times New Roman" panose="02020603050405020304" pitchFamily="18" charset="0"/>
                          <a:cs typeface="Times New Roman" panose="02020603050405020304" pitchFamily="18" charset="0"/>
                        </a:rPr>
                        <a:t>Classification</a:t>
                      </a:r>
                      <a:endParaRPr lang="en-US" sz="10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nSpc>
                          <a:spcPct val="107000"/>
                        </a:lnSpc>
                        <a:spcBef>
                          <a:spcPts val="0"/>
                        </a:spcBef>
                        <a:spcAft>
                          <a:spcPts val="0"/>
                        </a:spcAft>
                      </a:pPr>
                      <a:r>
                        <a:rPr lang="en-US" sz="1200" kern="100" dirty="0">
                          <a:effectLst/>
                          <a:latin typeface="Times New Roman" panose="02020603050405020304" pitchFamily="18" charset="0"/>
                          <a:cs typeface="Times New Roman" panose="02020603050405020304" pitchFamily="18" charset="0"/>
                        </a:rPr>
                        <a:t>√p (square root of total features)</a:t>
                      </a:r>
                      <a:endParaRPr lang="en-US" sz="10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3571583736"/>
                  </a:ext>
                </a:extLst>
              </a:tr>
              <a:tr h="210801">
                <a:tc>
                  <a:txBody>
                    <a:bodyPr/>
                    <a:lstStyle/>
                    <a:p>
                      <a:pPr marL="0" marR="0">
                        <a:lnSpc>
                          <a:spcPct val="107000"/>
                        </a:lnSpc>
                        <a:spcBef>
                          <a:spcPts val="0"/>
                        </a:spcBef>
                        <a:spcAft>
                          <a:spcPts val="0"/>
                        </a:spcAft>
                      </a:pPr>
                      <a:r>
                        <a:rPr lang="en-US" sz="1200" kern="100">
                          <a:effectLst/>
                          <a:latin typeface="Times New Roman" panose="02020603050405020304" pitchFamily="18" charset="0"/>
                          <a:cs typeface="Times New Roman" panose="02020603050405020304" pitchFamily="18" charset="0"/>
                        </a:rPr>
                        <a:t>Regression</a:t>
                      </a:r>
                      <a:endParaRPr lang="en-US" sz="10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nSpc>
                          <a:spcPct val="107000"/>
                        </a:lnSpc>
                        <a:spcBef>
                          <a:spcPts val="0"/>
                        </a:spcBef>
                        <a:spcAft>
                          <a:spcPts val="0"/>
                        </a:spcAft>
                      </a:pPr>
                      <a:r>
                        <a:rPr lang="en-US" sz="1200" kern="100" dirty="0">
                          <a:effectLst/>
                          <a:latin typeface="Times New Roman" panose="02020603050405020304" pitchFamily="18" charset="0"/>
                          <a:cs typeface="Times New Roman" panose="02020603050405020304" pitchFamily="18" charset="0"/>
                        </a:rPr>
                        <a:t>p/3 (one-third of total features)</a:t>
                      </a:r>
                      <a:endParaRPr lang="en-US" sz="10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2575887340"/>
                  </a:ext>
                </a:extLst>
              </a:tr>
            </a:tbl>
          </a:graphicData>
        </a:graphic>
      </p:graphicFrame>
    </p:spTree>
    <p:extLst>
      <p:ext uri="{BB962C8B-B14F-4D97-AF65-F5344CB8AC3E}">
        <p14:creationId xmlns:p14="http://schemas.microsoft.com/office/powerpoint/2010/main" val="225531043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DE2C8F-DF11-0513-0A7C-B6D2BB87232E}"/>
              </a:ext>
            </a:extLst>
          </p:cNvPr>
          <p:cNvSpPr>
            <a:spLocks noGrp="1"/>
          </p:cNvSpPr>
          <p:nvPr>
            <p:ph type="title"/>
          </p:nvPr>
        </p:nvSpPr>
        <p:spPr>
          <a:xfrm>
            <a:off x="457200" y="135592"/>
            <a:ext cx="8229600" cy="371400"/>
          </a:xfrm>
        </p:spPr>
        <p:txBody>
          <a:bodyPr>
            <a:normAutofit fontScale="90000"/>
          </a:bodyPr>
          <a:lstStyle/>
          <a:p>
            <a:r>
              <a:rPr lang="en-US" dirty="0"/>
              <a:t>Random Forest Implementation</a:t>
            </a:r>
          </a:p>
        </p:txBody>
      </p:sp>
      <p:sp>
        <p:nvSpPr>
          <p:cNvPr id="3" name="TextBox 2">
            <a:extLst>
              <a:ext uri="{FF2B5EF4-FFF2-40B4-BE49-F238E27FC236}">
                <a16:creationId xmlns:a16="http://schemas.microsoft.com/office/drawing/2014/main" id="{4EC7D4BD-5522-642A-87E7-2F86BFE429A6}"/>
              </a:ext>
            </a:extLst>
          </p:cNvPr>
          <p:cNvSpPr txBox="1"/>
          <p:nvPr/>
        </p:nvSpPr>
        <p:spPr>
          <a:xfrm>
            <a:off x="1889759" y="606606"/>
            <a:ext cx="4876800" cy="1646605"/>
          </a:xfrm>
          <a:prstGeom prst="rect">
            <a:avLst/>
          </a:prstGeom>
          <a:noFill/>
        </p:spPr>
        <p:txBody>
          <a:bodyPr wrap="square" rtlCol="0">
            <a:spAutoFit/>
          </a:bodyPr>
          <a:lstStyle/>
          <a:p>
            <a:pPr marL="0" marR="0">
              <a:spcBef>
                <a:spcPts val="0"/>
              </a:spcBef>
              <a:spcAft>
                <a:spcPts val="0"/>
              </a:spcAft>
            </a:pPr>
            <a:r>
              <a:rPr lang="en-US" sz="1200" b="1" dirty="0">
                <a:effectLst/>
                <a:latin typeface="Times New Roman" panose="02020603050405020304" pitchFamily="18" charset="0"/>
                <a:ea typeface="Times New Roman" panose="02020603050405020304" pitchFamily="18" charset="0"/>
              </a:rPr>
              <a:t>Scenario 1(Node in Tree 1):</a:t>
            </a:r>
            <a:endParaRPr lang="en-US" sz="1200" dirty="0">
              <a:effectLst/>
              <a:latin typeface="Times New Roman" panose="02020603050405020304" pitchFamily="18" charset="0"/>
              <a:ea typeface="Times New Roman" panose="02020603050405020304" pitchFamily="18" charset="0"/>
            </a:endParaRPr>
          </a:p>
          <a:p>
            <a:pPr marL="0" marR="0">
              <a:spcBef>
                <a:spcPts val="0"/>
              </a:spcBef>
              <a:spcAft>
                <a:spcPts val="0"/>
              </a:spcAft>
            </a:pPr>
            <a:r>
              <a:rPr lang="en-US" sz="1200" dirty="0">
                <a:effectLst/>
                <a:latin typeface="Times New Roman" panose="02020603050405020304" pitchFamily="18" charset="0"/>
                <a:ea typeface="Times New Roman" panose="02020603050405020304" pitchFamily="18" charset="0"/>
              </a:rPr>
              <a:t>Randomly picks: </a:t>
            </a:r>
            <a:r>
              <a:rPr lang="en-US" sz="1200" b="1" dirty="0">
                <a:effectLst/>
                <a:latin typeface="Times New Roman" panose="02020603050405020304" pitchFamily="18" charset="0"/>
                <a:ea typeface="Times New Roman" panose="02020603050405020304" pitchFamily="18" charset="0"/>
              </a:rPr>
              <a:t>[CP (Z), Chol (Z)]</a:t>
            </a:r>
            <a:endParaRPr lang="en-US" sz="1200" dirty="0">
              <a:effectLst/>
              <a:latin typeface="Times New Roman" panose="02020603050405020304" pitchFamily="18" charset="0"/>
              <a:ea typeface="Times New Roman" panose="02020603050405020304" pitchFamily="18" charset="0"/>
            </a:endParaRPr>
          </a:p>
          <a:p>
            <a:pPr marL="0" marR="0">
              <a:spcBef>
                <a:spcPts val="0"/>
              </a:spcBef>
              <a:spcAft>
                <a:spcPts val="0"/>
              </a:spcAft>
            </a:pPr>
            <a:r>
              <a:rPr lang="en-US" sz="1200" dirty="0">
                <a:effectLst/>
                <a:latin typeface="Times New Roman" panose="02020603050405020304" pitchFamily="18" charset="0"/>
                <a:ea typeface="Times New Roman" panose="02020603050405020304" pitchFamily="18" charset="0"/>
              </a:rPr>
              <a:t>It </a:t>
            </a:r>
            <a:r>
              <a:rPr lang="en-US" sz="1200" b="1" dirty="0">
                <a:effectLst/>
                <a:latin typeface="Times New Roman" panose="02020603050405020304" pitchFamily="18" charset="0"/>
                <a:ea typeface="Times New Roman" panose="02020603050405020304" pitchFamily="18" charset="0"/>
              </a:rPr>
              <a:t>ignores Age (Z)</a:t>
            </a:r>
            <a:r>
              <a:rPr lang="en-US" sz="1200" dirty="0">
                <a:effectLst/>
                <a:latin typeface="Times New Roman" panose="02020603050405020304" pitchFamily="18" charset="0"/>
                <a:ea typeface="Times New Roman" panose="02020603050405020304" pitchFamily="18" charset="0"/>
              </a:rPr>
              <a:t> at this node.</a:t>
            </a:r>
          </a:p>
          <a:p>
            <a:pPr marL="0" marR="0">
              <a:spcBef>
                <a:spcPts val="0"/>
              </a:spcBef>
              <a:spcAft>
                <a:spcPts val="0"/>
              </a:spcAft>
            </a:pPr>
            <a:endParaRPr lang="en-US" sz="1200" dirty="0">
              <a:effectLst/>
              <a:latin typeface="Times New Roman" panose="02020603050405020304" pitchFamily="18" charset="0"/>
              <a:ea typeface="Times New Roman" panose="02020603050405020304" pitchFamily="18" charset="0"/>
            </a:endParaRPr>
          </a:p>
          <a:p>
            <a:pPr marL="0" marR="0">
              <a:spcBef>
                <a:spcPts val="200"/>
              </a:spcBef>
              <a:spcAft>
                <a:spcPts val="0"/>
              </a:spcAft>
            </a:pPr>
            <a:r>
              <a:rPr lang="en-US" sz="12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Sorted CP(Z) values with labels:</a:t>
            </a:r>
          </a:p>
          <a:p>
            <a:pPr marL="0" marR="0">
              <a:spcBef>
                <a:spcPts val="200"/>
              </a:spcBef>
              <a:spcAft>
                <a:spcPts val="0"/>
              </a:spcAft>
            </a:pPr>
            <a:endParaRPr lang="en-US" sz="1200" b="1" dirty="0">
              <a:latin typeface="Times New Roman" panose="02020603050405020304" pitchFamily="18" charset="0"/>
              <a:ea typeface="Times New Roman" panose="02020603050405020304" pitchFamily="18" charset="0"/>
              <a:cs typeface="Times New Roman" panose="02020603050405020304" pitchFamily="18" charset="0"/>
            </a:endParaRPr>
          </a:p>
          <a:p>
            <a:pPr marL="0" marR="0">
              <a:spcBef>
                <a:spcPts val="200"/>
              </a:spcBef>
              <a:spcAft>
                <a:spcPts val="0"/>
              </a:spcAft>
            </a:pPr>
            <a:endParaRPr lang="en-US" sz="1200" b="1" dirty="0">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endParaRPr>
          </a:p>
          <a:p>
            <a:endParaRPr lang="en-US" sz="1200" dirty="0"/>
          </a:p>
        </p:txBody>
      </p:sp>
      <p:graphicFrame>
        <p:nvGraphicFramePr>
          <p:cNvPr id="4" name="Table 3">
            <a:extLst>
              <a:ext uri="{FF2B5EF4-FFF2-40B4-BE49-F238E27FC236}">
                <a16:creationId xmlns:a16="http://schemas.microsoft.com/office/drawing/2014/main" id="{2E27ACA3-D310-3395-0F21-4C43B34423B8}"/>
              </a:ext>
            </a:extLst>
          </p:cNvPr>
          <p:cNvGraphicFramePr>
            <a:graphicFrameLocks noGrp="1"/>
          </p:cNvGraphicFramePr>
          <p:nvPr>
            <p:extLst>
              <p:ext uri="{D42A27DB-BD31-4B8C-83A1-F6EECF244321}">
                <p14:modId xmlns:p14="http://schemas.microsoft.com/office/powerpoint/2010/main" val="381726138"/>
              </p:ext>
            </p:extLst>
          </p:nvPr>
        </p:nvGraphicFramePr>
        <p:xfrm>
          <a:off x="2007823" y="1747035"/>
          <a:ext cx="1139825" cy="1211580"/>
        </p:xfrm>
        <a:graphic>
          <a:graphicData uri="http://schemas.openxmlformats.org/drawingml/2006/table">
            <a:tbl>
              <a:tblPr firstRow="1" firstCol="1" bandRow="1">
                <a:tableStyleId>{CAAAB887-16D1-4126-A36C-5330455EE609}</a:tableStyleId>
              </a:tblPr>
              <a:tblGrid>
                <a:gridCol w="596900">
                  <a:extLst>
                    <a:ext uri="{9D8B030D-6E8A-4147-A177-3AD203B41FA5}">
                      <a16:colId xmlns:a16="http://schemas.microsoft.com/office/drawing/2014/main" val="361183254"/>
                    </a:ext>
                  </a:extLst>
                </a:gridCol>
                <a:gridCol w="542925">
                  <a:extLst>
                    <a:ext uri="{9D8B030D-6E8A-4147-A177-3AD203B41FA5}">
                      <a16:colId xmlns:a16="http://schemas.microsoft.com/office/drawing/2014/main" val="2860204833"/>
                    </a:ext>
                  </a:extLst>
                </a:gridCol>
              </a:tblGrid>
              <a:tr h="167259">
                <a:tc>
                  <a:txBody>
                    <a:bodyPr/>
                    <a:lstStyle/>
                    <a:p>
                      <a:pPr marL="0" marR="0" algn="ctr">
                        <a:spcBef>
                          <a:spcPts val="0"/>
                        </a:spcBef>
                        <a:spcAft>
                          <a:spcPts val="0"/>
                        </a:spcAft>
                      </a:pPr>
                      <a:r>
                        <a:rPr lang="en-US" sz="1200" kern="100" dirty="0">
                          <a:effectLst/>
                          <a:latin typeface="Times New Roman" panose="02020603050405020304" pitchFamily="18" charset="0"/>
                          <a:cs typeface="Times New Roman" panose="02020603050405020304" pitchFamily="18" charset="0"/>
                        </a:rPr>
                        <a:t>CP (Z)</a:t>
                      </a:r>
                      <a:endParaRPr lang="en-US" sz="12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525" marR="9525" marT="9525" marB="9525" anchor="ctr">
                    <a:solidFill>
                      <a:schemeClr val="accent5">
                        <a:lumMod val="40000"/>
                        <a:lumOff val="60000"/>
                      </a:schemeClr>
                    </a:solidFill>
                  </a:tcPr>
                </a:tc>
                <a:tc>
                  <a:txBody>
                    <a:bodyPr/>
                    <a:lstStyle/>
                    <a:p>
                      <a:pPr marL="0" marR="0" algn="ctr">
                        <a:spcBef>
                          <a:spcPts val="0"/>
                        </a:spcBef>
                        <a:spcAft>
                          <a:spcPts val="0"/>
                        </a:spcAft>
                      </a:pPr>
                      <a:r>
                        <a:rPr lang="en-US" sz="1200" kern="100" dirty="0">
                          <a:effectLst/>
                          <a:latin typeface="Times New Roman" panose="02020603050405020304" pitchFamily="18" charset="0"/>
                          <a:cs typeface="Times New Roman" panose="02020603050405020304" pitchFamily="18" charset="0"/>
                        </a:rPr>
                        <a:t>Label</a:t>
                      </a:r>
                      <a:endParaRPr lang="en-US" sz="12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525" marR="9525" marT="9525" marB="9525" anchor="ctr">
                    <a:solidFill>
                      <a:schemeClr val="accent5">
                        <a:lumMod val="40000"/>
                        <a:lumOff val="60000"/>
                      </a:schemeClr>
                    </a:solidFill>
                  </a:tcPr>
                </a:tc>
                <a:extLst>
                  <a:ext uri="{0D108BD9-81ED-4DB2-BD59-A6C34878D82A}">
                    <a16:rowId xmlns:a16="http://schemas.microsoft.com/office/drawing/2014/main" val="1882421579"/>
                  </a:ext>
                </a:extLst>
              </a:tr>
              <a:tr h="167259">
                <a:tc>
                  <a:txBody>
                    <a:bodyPr/>
                    <a:lstStyle/>
                    <a:p>
                      <a:pPr marL="0" marR="0">
                        <a:spcBef>
                          <a:spcPts val="0"/>
                        </a:spcBef>
                        <a:spcAft>
                          <a:spcPts val="0"/>
                        </a:spcAft>
                      </a:pPr>
                      <a:r>
                        <a:rPr lang="en-US" sz="1200" kern="100" dirty="0">
                          <a:effectLst/>
                          <a:latin typeface="Times New Roman" panose="02020603050405020304" pitchFamily="18" charset="0"/>
                          <a:cs typeface="Times New Roman" panose="02020603050405020304" pitchFamily="18" charset="0"/>
                        </a:rPr>
                        <a:t>-1.38</a:t>
                      </a:r>
                      <a:endParaRPr lang="en-US" sz="12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525" marR="9525" marT="9525" marB="9525" anchor="ctr"/>
                </a:tc>
                <a:tc>
                  <a:txBody>
                    <a:bodyPr/>
                    <a:lstStyle/>
                    <a:p>
                      <a:pPr marL="0" marR="0">
                        <a:spcBef>
                          <a:spcPts val="0"/>
                        </a:spcBef>
                        <a:spcAft>
                          <a:spcPts val="0"/>
                        </a:spcAft>
                      </a:pPr>
                      <a:r>
                        <a:rPr lang="en-US" sz="1200" kern="100" dirty="0">
                          <a:effectLst/>
                          <a:latin typeface="Times New Roman" panose="02020603050405020304" pitchFamily="18" charset="0"/>
                          <a:cs typeface="Times New Roman" panose="02020603050405020304" pitchFamily="18" charset="0"/>
                        </a:rPr>
                        <a:t>0</a:t>
                      </a:r>
                      <a:endParaRPr lang="en-US" sz="12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525" marR="9525" marT="9525" marB="9525" anchor="ctr"/>
                </a:tc>
                <a:extLst>
                  <a:ext uri="{0D108BD9-81ED-4DB2-BD59-A6C34878D82A}">
                    <a16:rowId xmlns:a16="http://schemas.microsoft.com/office/drawing/2014/main" val="4087716620"/>
                  </a:ext>
                </a:extLst>
              </a:tr>
              <a:tr h="167259">
                <a:tc>
                  <a:txBody>
                    <a:bodyPr/>
                    <a:lstStyle/>
                    <a:p>
                      <a:pPr marL="0" marR="0">
                        <a:spcBef>
                          <a:spcPts val="0"/>
                        </a:spcBef>
                        <a:spcAft>
                          <a:spcPts val="0"/>
                        </a:spcAft>
                      </a:pPr>
                      <a:r>
                        <a:rPr lang="en-US" sz="1200" kern="100" dirty="0">
                          <a:effectLst/>
                          <a:latin typeface="Times New Roman" panose="02020603050405020304" pitchFamily="18" charset="0"/>
                          <a:cs typeface="Times New Roman" panose="02020603050405020304" pitchFamily="18" charset="0"/>
                        </a:rPr>
                        <a:t>-0.62</a:t>
                      </a:r>
                      <a:endParaRPr lang="en-US" sz="12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525" marR="9525" marT="9525" marB="9525" anchor="ctr"/>
                </a:tc>
                <a:tc>
                  <a:txBody>
                    <a:bodyPr/>
                    <a:lstStyle/>
                    <a:p>
                      <a:pPr marL="0" marR="0">
                        <a:spcBef>
                          <a:spcPts val="0"/>
                        </a:spcBef>
                        <a:spcAft>
                          <a:spcPts val="0"/>
                        </a:spcAft>
                      </a:pPr>
                      <a:r>
                        <a:rPr lang="en-US" sz="1200" kern="100">
                          <a:effectLst/>
                          <a:latin typeface="Times New Roman" panose="02020603050405020304" pitchFamily="18" charset="0"/>
                          <a:cs typeface="Times New Roman" panose="02020603050405020304" pitchFamily="18" charset="0"/>
                        </a:rPr>
                        <a:t>0</a:t>
                      </a:r>
                      <a:endParaRPr lang="en-US"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525" marR="9525" marT="9525" marB="9525" anchor="ctr"/>
                </a:tc>
                <a:extLst>
                  <a:ext uri="{0D108BD9-81ED-4DB2-BD59-A6C34878D82A}">
                    <a16:rowId xmlns:a16="http://schemas.microsoft.com/office/drawing/2014/main" val="134013837"/>
                  </a:ext>
                </a:extLst>
              </a:tr>
              <a:tr h="167259">
                <a:tc>
                  <a:txBody>
                    <a:bodyPr/>
                    <a:lstStyle/>
                    <a:p>
                      <a:pPr marL="0" marR="0">
                        <a:spcBef>
                          <a:spcPts val="0"/>
                        </a:spcBef>
                        <a:spcAft>
                          <a:spcPts val="0"/>
                        </a:spcAft>
                      </a:pPr>
                      <a:r>
                        <a:rPr lang="en-US" sz="1200" kern="100" dirty="0">
                          <a:effectLst/>
                          <a:latin typeface="Times New Roman" panose="02020603050405020304" pitchFamily="18" charset="0"/>
                          <a:cs typeface="Times New Roman" panose="02020603050405020304" pitchFamily="18" charset="0"/>
                        </a:rPr>
                        <a:t>0.15</a:t>
                      </a:r>
                      <a:endParaRPr lang="en-US" sz="12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525" marR="9525" marT="9525" marB="9525" anchor="ctr"/>
                </a:tc>
                <a:tc>
                  <a:txBody>
                    <a:bodyPr/>
                    <a:lstStyle/>
                    <a:p>
                      <a:pPr marL="0" marR="0">
                        <a:spcBef>
                          <a:spcPts val="0"/>
                        </a:spcBef>
                        <a:spcAft>
                          <a:spcPts val="0"/>
                        </a:spcAft>
                      </a:pPr>
                      <a:r>
                        <a:rPr lang="en-US" sz="1200" kern="100">
                          <a:effectLst/>
                          <a:latin typeface="Times New Roman" panose="02020603050405020304" pitchFamily="18" charset="0"/>
                          <a:cs typeface="Times New Roman" panose="02020603050405020304" pitchFamily="18" charset="0"/>
                        </a:rPr>
                        <a:t>0</a:t>
                      </a:r>
                      <a:endParaRPr lang="en-US"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525" marR="9525" marT="9525" marB="9525" anchor="ctr"/>
                </a:tc>
                <a:extLst>
                  <a:ext uri="{0D108BD9-81ED-4DB2-BD59-A6C34878D82A}">
                    <a16:rowId xmlns:a16="http://schemas.microsoft.com/office/drawing/2014/main" val="1107364839"/>
                  </a:ext>
                </a:extLst>
              </a:tr>
              <a:tr h="167259">
                <a:tc>
                  <a:txBody>
                    <a:bodyPr/>
                    <a:lstStyle/>
                    <a:p>
                      <a:pPr marL="0" marR="0">
                        <a:spcBef>
                          <a:spcPts val="0"/>
                        </a:spcBef>
                        <a:spcAft>
                          <a:spcPts val="0"/>
                        </a:spcAft>
                      </a:pPr>
                      <a:r>
                        <a:rPr lang="en-US" sz="1200" kern="100">
                          <a:effectLst/>
                          <a:latin typeface="Times New Roman" panose="02020603050405020304" pitchFamily="18" charset="0"/>
                          <a:cs typeface="Times New Roman" panose="02020603050405020304" pitchFamily="18" charset="0"/>
                        </a:rPr>
                        <a:t>0.92</a:t>
                      </a:r>
                      <a:endParaRPr lang="en-US"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525" marR="9525" marT="9525" marB="9525" anchor="ctr"/>
                </a:tc>
                <a:tc>
                  <a:txBody>
                    <a:bodyPr/>
                    <a:lstStyle/>
                    <a:p>
                      <a:pPr marL="0" marR="0">
                        <a:spcBef>
                          <a:spcPts val="0"/>
                        </a:spcBef>
                        <a:spcAft>
                          <a:spcPts val="0"/>
                        </a:spcAft>
                      </a:pPr>
                      <a:r>
                        <a:rPr lang="en-US" sz="1200" kern="100">
                          <a:effectLst/>
                          <a:latin typeface="Times New Roman" panose="02020603050405020304" pitchFamily="18" charset="0"/>
                          <a:cs typeface="Times New Roman" panose="02020603050405020304" pitchFamily="18" charset="0"/>
                        </a:rPr>
                        <a:t>1</a:t>
                      </a:r>
                      <a:endParaRPr lang="en-US"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525" marR="9525" marT="9525" marB="9525" anchor="ctr"/>
                </a:tc>
                <a:extLst>
                  <a:ext uri="{0D108BD9-81ED-4DB2-BD59-A6C34878D82A}">
                    <a16:rowId xmlns:a16="http://schemas.microsoft.com/office/drawing/2014/main" val="2175411026"/>
                  </a:ext>
                </a:extLst>
              </a:tr>
              <a:tr h="167259">
                <a:tc>
                  <a:txBody>
                    <a:bodyPr/>
                    <a:lstStyle/>
                    <a:p>
                      <a:pPr marL="0" marR="0">
                        <a:spcBef>
                          <a:spcPts val="0"/>
                        </a:spcBef>
                        <a:spcAft>
                          <a:spcPts val="0"/>
                        </a:spcAft>
                      </a:pPr>
                      <a:r>
                        <a:rPr lang="en-US" sz="1200" kern="100">
                          <a:effectLst/>
                          <a:latin typeface="Times New Roman" panose="02020603050405020304" pitchFamily="18" charset="0"/>
                          <a:cs typeface="Times New Roman" panose="02020603050405020304" pitchFamily="18" charset="0"/>
                        </a:rPr>
                        <a:t>0.92</a:t>
                      </a:r>
                      <a:endParaRPr lang="en-US"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525" marR="9525" marT="9525" marB="9525" anchor="ctr"/>
                </a:tc>
                <a:tc>
                  <a:txBody>
                    <a:bodyPr/>
                    <a:lstStyle/>
                    <a:p>
                      <a:pPr marL="0" marR="0">
                        <a:spcBef>
                          <a:spcPts val="0"/>
                        </a:spcBef>
                        <a:spcAft>
                          <a:spcPts val="0"/>
                        </a:spcAft>
                      </a:pPr>
                      <a:r>
                        <a:rPr lang="en-US" sz="1200" kern="100" dirty="0">
                          <a:effectLst/>
                          <a:latin typeface="Times New Roman" panose="02020603050405020304" pitchFamily="18" charset="0"/>
                          <a:cs typeface="Times New Roman" panose="02020603050405020304" pitchFamily="18" charset="0"/>
                        </a:rPr>
                        <a:t>1</a:t>
                      </a:r>
                      <a:endParaRPr lang="en-US" sz="12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525" marR="9525" marT="9525" marB="9525" anchor="ctr"/>
                </a:tc>
                <a:extLst>
                  <a:ext uri="{0D108BD9-81ED-4DB2-BD59-A6C34878D82A}">
                    <a16:rowId xmlns:a16="http://schemas.microsoft.com/office/drawing/2014/main" val="1926857068"/>
                  </a:ext>
                </a:extLst>
              </a:tr>
            </a:tbl>
          </a:graphicData>
        </a:graphic>
      </p:graphicFrame>
      <p:sp>
        <p:nvSpPr>
          <p:cNvPr id="6" name="TextBox 5">
            <a:extLst>
              <a:ext uri="{FF2B5EF4-FFF2-40B4-BE49-F238E27FC236}">
                <a16:creationId xmlns:a16="http://schemas.microsoft.com/office/drawing/2014/main" id="{E98FE949-3C24-814C-84F6-8CB92BFFF348}"/>
              </a:ext>
            </a:extLst>
          </p:cNvPr>
          <p:cNvSpPr txBox="1"/>
          <p:nvPr/>
        </p:nvSpPr>
        <p:spPr>
          <a:xfrm>
            <a:off x="3505197" y="1776027"/>
            <a:ext cx="5042264" cy="1595309"/>
          </a:xfrm>
          <a:prstGeom prst="rect">
            <a:avLst/>
          </a:prstGeom>
          <a:noFill/>
        </p:spPr>
        <p:txBody>
          <a:bodyPr wrap="square" rtlCol="0">
            <a:spAutoFit/>
          </a:bodyPr>
          <a:lstStyle/>
          <a:p>
            <a:pPr marL="0" marR="0">
              <a:spcBef>
                <a:spcPts val="0"/>
              </a:spcBef>
              <a:spcAft>
                <a:spcPts val="0"/>
              </a:spcAft>
            </a:pPr>
            <a:r>
              <a:rPr lang="en-US" sz="1200" dirty="0">
                <a:effectLst/>
                <a:latin typeface="Times New Roman" panose="02020603050405020304" pitchFamily="18" charset="0"/>
                <a:ea typeface="Times New Roman" panose="02020603050405020304" pitchFamily="18" charset="0"/>
              </a:rPr>
              <a:t>We calculate </a:t>
            </a:r>
            <a:r>
              <a:rPr lang="en-US" sz="1200" b="1" dirty="0">
                <a:effectLst/>
                <a:latin typeface="Times New Roman" panose="02020603050405020304" pitchFamily="18" charset="0"/>
                <a:ea typeface="Times New Roman" panose="02020603050405020304" pitchFamily="18" charset="0"/>
              </a:rPr>
              <a:t>midpoints</a:t>
            </a:r>
            <a:r>
              <a:rPr lang="en-US" sz="1200" dirty="0">
                <a:effectLst/>
                <a:latin typeface="Times New Roman" panose="02020603050405020304" pitchFamily="18" charset="0"/>
                <a:ea typeface="Times New Roman" panose="02020603050405020304" pitchFamily="18" charset="0"/>
              </a:rPr>
              <a:t> between adjacent sorted and unique values to use as candidate </a:t>
            </a:r>
            <a:r>
              <a:rPr lang="en-US" sz="1200" b="1" dirty="0">
                <a:effectLst/>
                <a:latin typeface="Times New Roman" panose="02020603050405020304" pitchFamily="18" charset="0"/>
                <a:ea typeface="Times New Roman" panose="02020603050405020304" pitchFamily="18" charset="0"/>
              </a:rPr>
              <a:t>thresholds</a:t>
            </a:r>
            <a:r>
              <a:rPr lang="en-US" sz="1200" dirty="0">
                <a:effectLst/>
                <a:latin typeface="Times New Roman" panose="02020603050405020304" pitchFamily="18" charset="0"/>
                <a:ea typeface="Times New Roman" panose="02020603050405020304" pitchFamily="18" charset="0"/>
              </a:rPr>
              <a:t>:</a:t>
            </a:r>
          </a:p>
          <a:p>
            <a:pPr marL="342900" marR="0" lvl="0" indent="-342900">
              <a:spcBef>
                <a:spcPts val="0"/>
              </a:spcBef>
              <a:spcAft>
                <a:spcPts val="0"/>
              </a:spcAft>
              <a:buFont typeface="+mj-lt"/>
              <a:buAutoNum type="arabicPeriod"/>
              <a:tabLst>
                <a:tab pos="457200" algn="l"/>
              </a:tabLst>
            </a:pPr>
            <a:r>
              <a:rPr lang="en-US" sz="1200" dirty="0">
                <a:effectLst/>
                <a:latin typeface="Times New Roman" panose="02020603050405020304" pitchFamily="18" charset="0"/>
                <a:ea typeface="Times New Roman" panose="02020603050405020304" pitchFamily="18" charset="0"/>
              </a:rPr>
              <a:t>T₁ = (-1.38 + -0.62) / 2 = </a:t>
            </a:r>
            <a:r>
              <a:rPr lang="en-US" sz="1200" b="1" dirty="0">
                <a:effectLst/>
                <a:latin typeface="Times New Roman" panose="02020603050405020304" pitchFamily="18" charset="0"/>
                <a:ea typeface="Times New Roman" panose="02020603050405020304" pitchFamily="18" charset="0"/>
              </a:rPr>
              <a:t>-1.00</a:t>
            </a:r>
            <a:endParaRPr lang="en-US" sz="1200" dirty="0">
              <a:effectLst/>
              <a:latin typeface="Times New Roman" panose="02020603050405020304" pitchFamily="18" charset="0"/>
              <a:ea typeface="Times New Roman" panose="02020603050405020304" pitchFamily="18" charset="0"/>
            </a:endParaRPr>
          </a:p>
          <a:p>
            <a:pPr marL="342900" marR="0" lvl="0" indent="-342900">
              <a:spcBef>
                <a:spcPts val="0"/>
              </a:spcBef>
              <a:spcAft>
                <a:spcPts val="0"/>
              </a:spcAft>
              <a:buFont typeface="+mj-lt"/>
              <a:buAutoNum type="arabicPeriod"/>
              <a:tabLst>
                <a:tab pos="457200" algn="l"/>
              </a:tabLst>
            </a:pPr>
            <a:r>
              <a:rPr lang="en-US" sz="1200" dirty="0">
                <a:effectLst/>
                <a:latin typeface="Times New Roman" panose="02020603050405020304" pitchFamily="18" charset="0"/>
                <a:ea typeface="Times New Roman" panose="02020603050405020304" pitchFamily="18" charset="0"/>
              </a:rPr>
              <a:t>T₂ = (-0.62 + 0.15) / 2 = </a:t>
            </a:r>
            <a:r>
              <a:rPr lang="en-US" sz="1200" b="1" dirty="0">
                <a:effectLst/>
                <a:latin typeface="Times New Roman" panose="02020603050405020304" pitchFamily="18" charset="0"/>
                <a:ea typeface="Times New Roman" panose="02020603050405020304" pitchFamily="18" charset="0"/>
              </a:rPr>
              <a:t>-0.235</a:t>
            </a:r>
            <a:endParaRPr lang="en-US" sz="1200" dirty="0">
              <a:effectLst/>
              <a:latin typeface="Times New Roman" panose="02020603050405020304" pitchFamily="18" charset="0"/>
              <a:ea typeface="Times New Roman" panose="02020603050405020304" pitchFamily="18" charset="0"/>
            </a:endParaRPr>
          </a:p>
          <a:p>
            <a:pPr marL="342900" marR="0" lvl="0" indent="-342900">
              <a:spcBef>
                <a:spcPts val="0"/>
              </a:spcBef>
              <a:spcAft>
                <a:spcPts val="0"/>
              </a:spcAft>
              <a:buFont typeface="+mj-lt"/>
              <a:buAutoNum type="arabicPeriod"/>
              <a:tabLst>
                <a:tab pos="457200" algn="l"/>
              </a:tabLst>
            </a:pPr>
            <a:r>
              <a:rPr lang="en-US" sz="1200" dirty="0">
                <a:effectLst/>
                <a:latin typeface="Times New Roman" panose="02020603050405020304" pitchFamily="18" charset="0"/>
                <a:ea typeface="Times New Roman" panose="02020603050405020304" pitchFamily="18" charset="0"/>
              </a:rPr>
              <a:t>T₃ = (0.15 + 0.92) / 2 = </a:t>
            </a:r>
            <a:r>
              <a:rPr lang="en-US" sz="1200" b="1" dirty="0">
                <a:effectLst/>
                <a:latin typeface="Times New Roman" panose="02020603050405020304" pitchFamily="18" charset="0"/>
                <a:ea typeface="Times New Roman" panose="02020603050405020304" pitchFamily="18" charset="0"/>
              </a:rPr>
              <a:t>0.535</a:t>
            </a:r>
            <a:endParaRPr lang="en-US" sz="1200" dirty="0">
              <a:effectLst/>
              <a:latin typeface="Times New Roman" panose="02020603050405020304" pitchFamily="18" charset="0"/>
              <a:ea typeface="Times New Roman" panose="02020603050405020304" pitchFamily="18" charset="0"/>
            </a:endParaRPr>
          </a:p>
          <a:p>
            <a:pPr marL="0" marR="0">
              <a:spcBef>
                <a:spcPts val="200"/>
              </a:spcBef>
              <a:spcAft>
                <a:spcPts val="0"/>
              </a:spcAft>
            </a:pPr>
            <a:r>
              <a:rPr lang="en-US" sz="12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Split at Threshold T₃ = 0.535:</a:t>
            </a:r>
            <a:endParaRPr lang="en-US" sz="1200" b="1" dirty="0">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marL="0" marR="0"/>
            <a:endParaRPr lang="en-US" sz="1200" dirty="0">
              <a:effectLst/>
              <a:latin typeface="Times New Roman" panose="02020603050405020304" pitchFamily="18" charset="0"/>
              <a:ea typeface="Times New Roman" panose="02020603050405020304" pitchFamily="18" charset="0"/>
            </a:endParaRPr>
          </a:p>
          <a:p>
            <a:endParaRPr lang="en-US" sz="1200" dirty="0"/>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C91C88FF-EB39-F0B9-293E-5CC273DFD792}"/>
                  </a:ext>
                </a:extLst>
              </p:cNvPr>
              <p:cNvSpPr txBox="1"/>
              <p:nvPr/>
            </p:nvSpPr>
            <p:spPr>
              <a:xfrm>
                <a:off x="1650274" y="3078860"/>
                <a:ext cx="5843451" cy="1995418"/>
              </a:xfrm>
              <a:prstGeom prst="rect">
                <a:avLst/>
              </a:prstGeom>
              <a:noFill/>
            </p:spPr>
            <p:txBody>
              <a:bodyPr wrap="square" rtlCol="0">
                <a:spAutoFit/>
              </a:bodyPr>
              <a:lstStyle/>
              <a:p>
                <a:pPr marL="0" marR="0"/>
                <a:r>
                  <a:rPr lang="en-US" sz="1200" b="1" dirty="0">
                    <a:effectLst/>
                    <a:latin typeface="Times New Roman" panose="02020603050405020304" pitchFamily="18" charset="0"/>
                    <a:ea typeface="Times New Roman" panose="02020603050405020304" pitchFamily="18" charset="0"/>
                  </a:rPr>
                  <a:t>Split:</a:t>
                </a:r>
              </a:p>
              <a:p>
                <a:pPr marL="342900" marR="0" lvl="0" indent="-342900">
                  <a:spcBef>
                    <a:spcPts val="0"/>
                  </a:spcBef>
                  <a:spcAft>
                    <a:spcPts val="0"/>
                  </a:spcAft>
                  <a:buSzPts val="1000"/>
                  <a:buFont typeface="Symbol" pitchFamily="2" charset="2"/>
                  <a:buChar char=""/>
                  <a:tabLst>
                    <a:tab pos="457200" algn="l"/>
                  </a:tabLst>
                </a:pPr>
                <a:r>
                  <a:rPr lang="en-US" sz="1200" b="1" dirty="0">
                    <a:effectLst/>
                    <a:latin typeface="Times New Roman" panose="02020603050405020304" pitchFamily="18" charset="0"/>
                    <a:ea typeface="Times New Roman" panose="02020603050405020304" pitchFamily="18" charset="0"/>
                  </a:rPr>
                  <a:t>Left</a:t>
                </a:r>
                <a:r>
                  <a:rPr lang="en-US" sz="1200" dirty="0">
                    <a:effectLst/>
                    <a:latin typeface="Times New Roman" panose="02020603050405020304" pitchFamily="18" charset="0"/>
                    <a:ea typeface="Times New Roman" panose="02020603050405020304" pitchFamily="18" charset="0"/>
                  </a:rPr>
                  <a:t> (CP ≤ 0.535): indexes [0, 1, </a:t>
                </a:r>
                <a:r>
                  <a:rPr lang="en-US" sz="1200" dirty="0">
                    <a:latin typeface="Times New Roman" panose="02020603050405020304" pitchFamily="18" charset="0"/>
                    <a:ea typeface="Times New Roman" panose="02020603050405020304" pitchFamily="18" charset="0"/>
                  </a:rPr>
                  <a:t>2</a:t>
                </a:r>
                <a:r>
                  <a:rPr lang="en-US" sz="1200" dirty="0">
                    <a:effectLst/>
                    <a:latin typeface="Times New Roman" panose="02020603050405020304" pitchFamily="18" charset="0"/>
                    <a:ea typeface="Times New Roman" panose="02020603050405020304" pitchFamily="18" charset="0"/>
                  </a:rPr>
                  <a:t>] → Labels = [0, 0, 0]</a:t>
                </a:r>
              </a:p>
              <a:p>
                <a:pPr marL="342900" marR="0" lvl="0" indent="-342900">
                  <a:spcBef>
                    <a:spcPts val="0"/>
                  </a:spcBef>
                  <a:spcAft>
                    <a:spcPts val="0"/>
                  </a:spcAft>
                  <a:buSzPts val="1000"/>
                  <a:buFont typeface="Symbol" pitchFamily="2" charset="2"/>
                  <a:buChar char=""/>
                  <a:tabLst>
                    <a:tab pos="457200" algn="l"/>
                  </a:tabLst>
                </a:pPr>
                <a:r>
                  <a:rPr lang="en-US" sz="1200" b="1" dirty="0">
                    <a:effectLst/>
                    <a:latin typeface="Times New Roman" panose="02020603050405020304" pitchFamily="18" charset="0"/>
                    <a:ea typeface="Times New Roman" panose="02020603050405020304" pitchFamily="18" charset="0"/>
                  </a:rPr>
                  <a:t>Right</a:t>
                </a:r>
                <a:r>
                  <a:rPr lang="en-US" sz="1200" dirty="0">
                    <a:effectLst/>
                    <a:latin typeface="Times New Roman" panose="02020603050405020304" pitchFamily="18" charset="0"/>
                    <a:ea typeface="Times New Roman" panose="02020603050405020304" pitchFamily="18" charset="0"/>
                  </a:rPr>
                  <a:t> (CP &gt; 0.535): indexes [3, </a:t>
                </a:r>
                <a:r>
                  <a:rPr lang="en-US" sz="1200" dirty="0">
                    <a:latin typeface="Times New Roman" panose="02020603050405020304" pitchFamily="18" charset="0"/>
                    <a:ea typeface="Times New Roman" panose="02020603050405020304" pitchFamily="18" charset="0"/>
                  </a:rPr>
                  <a:t>4</a:t>
                </a:r>
                <a:r>
                  <a:rPr lang="en-US" sz="1200" dirty="0">
                    <a:effectLst/>
                    <a:latin typeface="Times New Roman" panose="02020603050405020304" pitchFamily="18" charset="0"/>
                    <a:ea typeface="Times New Roman" panose="02020603050405020304" pitchFamily="18" charset="0"/>
                  </a:rPr>
                  <a:t>] → Labels = [1, 1]</a:t>
                </a:r>
              </a:p>
              <a:p>
                <a:pPr marL="0" marR="0">
                  <a:spcBef>
                    <a:spcPts val="200"/>
                  </a:spcBef>
                  <a:spcAft>
                    <a:spcPts val="0"/>
                  </a:spcAft>
                </a:pPr>
                <a:r>
                  <a:rPr lang="en-US" sz="12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Gini Impurity Calculation:</a:t>
                </a:r>
                <a:endParaRPr lang="en-US" sz="1200" b="1" dirty="0">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marL="0" marR="0"/>
                <a:r>
                  <a:rPr lang="en-US" sz="1200" b="1" dirty="0">
                    <a:effectLst/>
                    <a:latin typeface="Times New Roman" panose="02020603050405020304" pitchFamily="18" charset="0"/>
                    <a:ea typeface="Times New Roman" panose="02020603050405020304" pitchFamily="18" charset="0"/>
                  </a:rPr>
                  <a:t>Parent Node :</a:t>
                </a:r>
              </a:p>
              <a:p>
                <a:pPr marL="0" marR="0">
                  <a:spcBef>
                    <a:spcPts val="0"/>
                  </a:spcBef>
                  <a:spcAft>
                    <a:spcPts val="0"/>
                  </a:spcAft>
                </a:pPr>
                <a:r>
                  <a:rPr lang="en-US" sz="1200" dirty="0">
                    <a:effectLst/>
                    <a:latin typeface="Times New Roman" panose="02020603050405020304" pitchFamily="18" charset="0"/>
                    <a:ea typeface="Times New Roman" panose="02020603050405020304" pitchFamily="18" charset="0"/>
                  </a:rPr>
                  <a:t>Total = 5 → Labels = [0, 0, 0, 1, 1]</a:t>
                </a:r>
              </a:p>
              <a:p>
                <a:pPr marL="342900" marR="0" lvl="0" indent="-342900">
                  <a:spcBef>
                    <a:spcPts val="0"/>
                  </a:spcBef>
                  <a:spcAft>
                    <a:spcPts val="0"/>
                  </a:spcAft>
                  <a:buSzPts val="1000"/>
                  <a:buFont typeface="Symbol" pitchFamily="2" charset="2"/>
                  <a:buChar char=""/>
                  <a:tabLst>
                    <a:tab pos="457200" algn="l"/>
                  </a:tabLst>
                </a:pPr>
                <a:r>
                  <a:rPr lang="en-US" sz="1200" dirty="0">
                    <a:effectLst/>
                    <a:latin typeface="Times New Roman" panose="02020603050405020304" pitchFamily="18" charset="0"/>
                    <a:ea typeface="Times New Roman" panose="02020603050405020304" pitchFamily="18" charset="0"/>
                  </a:rPr>
                  <a:t>p₀ = 3/5 = 0.6</a:t>
                </a:r>
              </a:p>
              <a:p>
                <a:pPr marL="342900" marR="0" lvl="0" indent="-342900">
                  <a:spcBef>
                    <a:spcPts val="0"/>
                  </a:spcBef>
                  <a:spcAft>
                    <a:spcPts val="0"/>
                  </a:spcAft>
                  <a:buSzPts val="1000"/>
                  <a:buFont typeface="Symbol" pitchFamily="2" charset="2"/>
                  <a:buChar char=""/>
                  <a:tabLst>
                    <a:tab pos="457200" algn="l"/>
                  </a:tabLst>
                </a:pPr>
                <a:r>
                  <a:rPr lang="en-US" sz="1200" dirty="0">
                    <a:effectLst/>
                    <a:latin typeface="Times New Roman" panose="02020603050405020304" pitchFamily="18" charset="0"/>
                    <a:ea typeface="Times New Roman" panose="02020603050405020304" pitchFamily="18" charset="0"/>
                  </a:rPr>
                  <a:t>p₁ = 2/5 = 0.4</a:t>
                </a:r>
              </a:p>
              <a:p>
                <a:r>
                  <a:rPr lang="en-US" sz="1200" dirty="0">
                    <a:effectLst/>
                    <a:latin typeface="Times New Roman" panose="02020603050405020304" pitchFamily="18" charset="0"/>
                    <a:ea typeface="Times New Roman" panose="02020603050405020304" pitchFamily="18" charset="0"/>
                  </a:rPr>
                  <a:t>Gini (parent)​ = </a:t>
                </a:r>
                <a14:m>
                  <m:oMath xmlns:m="http://schemas.openxmlformats.org/officeDocument/2006/math">
                    <m:r>
                      <a:rPr lang="en-US" sz="1200">
                        <a:effectLst/>
                        <a:latin typeface="Cambria Math" panose="02040503050406030204" pitchFamily="18" charset="0"/>
                        <a:ea typeface="Times New Roman" panose="02020603050405020304" pitchFamily="18" charset="0"/>
                      </a:rPr>
                      <m:t>1</m:t>
                    </m:r>
                    <m:r>
                      <a:rPr lang="en-US" sz="1200" i="1">
                        <a:effectLst/>
                        <a:latin typeface="Cambria Math" panose="02040503050406030204" pitchFamily="18" charset="0"/>
                        <a:ea typeface="Times New Roman" panose="02020603050405020304" pitchFamily="18" charset="0"/>
                      </a:rPr>
                      <m:t>−</m:t>
                    </m:r>
                    <m:sSup>
                      <m:sSupPr>
                        <m:ctrlPr>
                          <a:rPr lang="en-US" sz="1200" i="1">
                            <a:effectLst/>
                            <a:latin typeface="Cambria Math" panose="02040503050406030204" pitchFamily="18" charset="0"/>
                            <a:ea typeface="Times New Roman" panose="02020603050405020304" pitchFamily="18" charset="0"/>
                          </a:rPr>
                        </m:ctrlPr>
                      </m:sSupPr>
                      <m:e>
                        <m:d>
                          <m:dPr>
                            <m:ctrlPr>
                              <a:rPr lang="en-US" sz="1200" i="1">
                                <a:effectLst/>
                                <a:latin typeface="Cambria Math" panose="02040503050406030204" pitchFamily="18" charset="0"/>
                                <a:ea typeface="Times New Roman" panose="02020603050405020304" pitchFamily="18" charset="0"/>
                              </a:rPr>
                            </m:ctrlPr>
                          </m:dPr>
                          <m:e>
                            <m:r>
                              <a:rPr lang="en-US" sz="1200">
                                <a:effectLst/>
                                <a:latin typeface="Cambria Math" panose="02040503050406030204" pitchFamily="18" charset="0"/>
                                <a:ea typeface="Times New Roman" panose="02020603050405020304" pitchFamily="18" charset="0"/>
                              </a:rPr>
                              <m:t>0.6</m:t>
                            </m:r>
                          </m:e>
                        </m:d>
                      </m:e>
                      <m:sup>
                        <m:r>
                          <a:rPr lang="en-US" sz="1200" i="1">
                            <a:effectLst/>
                            <a:latin typeface="Cambria Math" panose="02040503050406030204" pitchFamily="18" charset="0"/>
                            <a:ea typeface="Times New Roman" panose="02020603050405020304" pitchFamily="18" charset="0"/>
                          </a:rPr>
                          <m:t>2</m:t>
                        </m:r>
                      </m:sup>
                    </m:sSup>
                    <m:sSup>
                      <m:sSupPr>
                        <m:ctrlPr>
                          <a:rPr lang="en-US" sz="1200" i="1">
                            <a:effectLst/>
                            <a:latin typeface="Cambria Math" panose="02040503050406030204" pitchFamily="18" charset="0"/>
                            <a:ea typeface="Times New Roman" panose="02020603050405020304" pitchFamily="18" charset="0"/>
                          </a:rPr>
                        </m:ctrlPr>
                      </m:sSupPr>
                      <m:e>
                        <m:r>
                          <a:rPr lang="en-US" sz="1200" i="1">
                            <a:effectLst/>
                            <a:latin typeface="Cambria Math" panose="02040503050406030204" pitchFamily="18" charset="0"/>
                            <a:ea typeface="Times New Roman" panose="02020603050405020304" pitchFamily="18" charset="0"/>
                          </a:rPr>
                          <m:t>−</m:t>
                        </m:r>
                        <m:d>
                          <m:dPr>
                            <m:ctrlPr>
                              <a:rPr lang="en-US" sz="1200" i="1">
                                <a:effectLst/>
                                <a:latin typeface="Cambria Math" panose="02040503050406030204" pitchFamily="18" charset="0"/>
                                <a:ea typeface="Times New Roman" panose="02020603050405020304" pitchFamily="18" charset="0"/>
                              </a:rPr>
                            </m:ctrlPr>
                          </m:dPr>
                          <m:e>
                            <m:r>
                              <a:rPr lang="en-US" sz="1200">
                                <a:effectLst/>
                                <a:latin typeface="Cambria Math" panose="02040503050406030204" pitchFamily="18" charset="0"/>
                                <a:ea typeface="Times New Roman" panose="02020603050405020304" pitchFamily="18" charset="0"/>
                              </a:rPr>
                              <m:t>0.4</m:t>
                            </m:r>
                          </m:e>
                        </m:d>
                      </m:e>
                      <m:sup>
                        <m:r>
                          <a:rPr lang="en-US" sz="1200" i="1">
                            <a:effectLst/>
                            <a:latin typeface="Cambria Math" panose="02040503050406030204" pitchFamily="18" charset="0"/>
                            <a:ea typeface="Times New Roman" panose="02020603050405020304" pitchFamily="18" charset="0"/>
                          </a:rPr>
                          <m:t>2</m:t>
                        </m:r>
                      </m:sup>
                    </m:sSup>
                  </m:oMath>
                </a14:m>
                <a:r>
                  <a:rPr lang="en-US" sz="1200" dirty="0"/>
                  <a:t> </a:t>
                </a:r>
                <a:r>
                  <a:rPr lang="en-US" sz="1200" dirty="0">
                    <a:latin typeface="Times New Roman" panose="02020603050405020304" pitchFamily="18" charset="0"/>
                    <a:cs typeface="Times New Roman" panose="02020603050405020304" pitchFamily="18" charset="0"/>
                  </a:rPr>
                  <a:t>=1− 0.36 − 0.16 = 0.48</a:t>
                </a:r>
              </a:p>
              <a:p>
                <a:endParaRPr lang="en-US" sz="1200" dirty="0"/>
              </a:p>
            </p:txBody>
          </p:sp>
        </mc:Choice>
        <mc:Fallback xmlns="">
          <p:sp>
            <p:nvSpPr>
              <p:cNvPr id="7" name="TextBox 6">
                <a:extLst>
                  <a:ext uri="{FF2B5EF4-FFF2-40B4-BE49-F238E27FC236}">
                    <a16:creationId xmlns:a16="http://schemas.microsoft.com/office/drawing/2014/main" id="{C91C88FF-EB39-F0B9-293E-5CC273DFD792}"/>
                  </a:ext>
                </a:extLst>
              </p:cNvPr>
              <p:cNvSpPr txBox="1">
                <a:spLocks noRot="1" noChangeAspect="1" noMove="1" noResize="1" noEditPoints="1" noAdjustHandles="1" noChangeArrowheads="1" noChangeShapeType="1" noTextEdit="1"/>
              </p:cNvSpPr>
              <p:nvPr/>
            </p:nvSpPr>
            <p:spPr>
              <a:xfrm>
                <a:off x="1650274" y="3078860"/>
                <a:ext cx="5843451" cy="1995418"/>
              </a:xfrm>
              <a:prstGeom prst="rect">
                <a:avLst/>
              </a:prstGeo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11714662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DE2C8F-DF11-0513-0A7C-B6D2BB87232E}"/>
              </a:ext>
            </a:extLst>
          </p:cNvPr>
          <p:cNvSpPr>
            <a:spLocks noGrp="1"/>
          </p:cNvSpPr>
          <p:nvPr>
            <p:ph type="title"/>
          </p:nvPr>
        </p:nvSpPr>
        <p:spPr>
          <a:xfrm>
            <a:off x="457200" y="135592"/>
            <a:ext cx="8229600" cy="371400"/>
          </a:xfrm>
        </p:spPr>
        <p:txBody>
          <a:bodyPr>
            <a:normAutofit fontScale="90000"/>
          </a:bodyPr>
          <a:lstStyle/>
          <a:p>
            <a:r>
              <a:rPr lang="en-US" dirty="0"/>
              <a:t>Random Forest Implementation</a:t>
            </a:r>
          </a:p>
        </p:txBody>
      </p:sp>
      <p:sp>
        <p:nvSpPr>
          <p:cNvPr id="13" name="Google Shape;440;p18">
            <a:extLst>
              <a:ext uri="{FF2B5EF4-FFF2-40B4-BE49-F238E27FC236}">
                <a16:creationId xmlns:a16="http://schemas.microsoft.com/office/drawing/2014/main" id="{F6D2E683-19AA-3AD6-BB98-AAB354D817E2}"/>
              </a:ext>
            </a:extLst>
          </p:cNvPr>
          <p:cNvSpPr/>
          <p:nvPr/>
        </p:nvSpPr>
        <p:spPr>
          <a:xfrm>
            <a:off x="391886" y="506992"/>
            <a:ext cx="8395063" cy="4636507"/>
          </a:xfrm>
          <a:prstGeom prst="roundRect">
            <a:avLst>
              <a:gd name="adj" fmla="val 50000"/>
            </a:avLst>
          </a:prstGeom>
          <a:solidFill>
            <a:srgbClr val="2776EA">
              <a:alpha val="12549"/>
            </a:srgbClr>
          </a:solidFill>
          <a:ln>
            <a:noFill/>
          </a:ln>
        </p:spPr>
        <p:txBody>
          <a:bodyPr spcFirstLastPara="1" wrap="square" lIns="91425" tIns="91425" rIns="91425" bIns="91425" anchor="ctr" anchorCtr="0">
            <a:noAutofit/>
          </a:bodyPr>
          <a:lstStyle/>
          <a:p>
            <a:pPr lvl="0"/>
            <a:endParaRPr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FB4FF51-FD05-5F87-8F8A-D8C587BD9316}"/>
                  </a:ext>
                </a:extLst>
              </p:cNvPr>
              <p:cNvSpPr txBox="1"/>
              <p:nvPr/>
            </p:nvSpPr>
            <p:spPr>
              <a:xfrm>
                <a:off x="2029096" y="609601"/>
                <a:ext cx="6657703" cy="4847161"/>
              </a:xfrm>
              <a:prstGeom prst="rect">
                <a:avLst/>
              </a:prstGeom>
              <a:noFill/>
            </p:spPr>
            <p:txBody>
              <a:bodyPr wrap="square" rtlCol="0">
                <a:spAutoFit/>
              </a:bodyPr>
              <a:lstStyle/>
              <a:p>
                <a:pPr marL="0" marR="0">
                  <a:spcBef>
                    <a:spcPts val="0"/>
                  </a:spcBef>
                  <a:spcAft>
                    <a:spcPts val="0"/>
                  </a:spcAft>
                </a:pPr>
                <a:r>
                  <a:rPr lang="en-US" sz="1200" b="1" dirty="0">
                    <a:effectLst/>
                    <a:latin typeface="Times New Roman" panose="02020603050405020304" pitchFamily="18" charset="0"/>
                    <a:ea typeface="Times New Roman" panose="02020603050405020304" pitchFamily="18" charset="0"/>
                  </a:rPr>
                  <a:t>Weighted Gini after split</a:t>
                </a:r>
                <a:endParaRPr lang="en-US" sz="1200" dirty="0">
                  <a:effectLst/>
                  <a:latin typeface="Times New Roman" panose="02020603050405020304" pitchFamily="18" charset="0"/>
                  <a:ea typeface="Times New Roman" panose="02020603050405020304" pitchFamily="18" charset="0"/>
                </a:endParaRPr>
              </a:p>
              <a:p>
                <a:pPr marL="0" marR="0">
                  <a:spcBef>
                    <a:spcPts val="900"/>
                  </a:spcBef>
                  <a:spcAft>
                    <a:spcPts val="900"/>
                  </a:spcAft>
                </a:pPr>
                <a:r>
                  <a:rPr lang="en-US" sz="1200" dirty="0">
                    <a:effectLst/>
                    <a:latin typeface="Times New Roman" panose="02020603050405020304" pitchFamily="18" charset="0"/>
                    <a:ea typeface="Times New Roman" panose="02020603050405020304" pitchFamily="18" charset="0"/>
                  </a:rPr>
                  <a:t>If a node is split into left and right subsets:</a:t>
                </a:r>
              </a:p>
              <a:p>
                <a:pPr marL="0" marR="0">
                  <a:spcBef>
                    <a:spcPts val="900"/>
                  </a:spcBef>
                  <a:spcAft>
                    <a:spcPts val="900"/>
                  </a:spcAft>
                </a:pPr>
                <a14:m>
                  <m:oMathPara xmlns:m="http://schemas.openxmlformats.org/officeDocument/2006/math">
                    <m:oMathParaPr>
                      <m:jc m:val="centerGroup"/>
                    </m:oMathParaPr>
                    <m:oMath xmlns:m="http://schemas.openxmlformats.org/officeDocument/2006/math">
                      <m:sSub>
                        <m:sSubPr>
                          <m:ctrlPr>
                            <a:rPr lang="en-US" sz="1200" i="1">
                              <a:effectLst/>
                              <a:latin typeface="Cambria Math" panose="02040503050406030204" pitchFamily="18" charset="0"/>
                              <a:ea typeface="Times New Roman" panose="02020603050405020304" pitchFamily="18" charset="0"/>
                            </a:rPr>
                          </m:ctrlPr>
                        </m:sSubPr>
                        <m:e>
                          <m:r>
                            <m:rPr>
                              <m:sty m:val="p"/>
                            </m:rPr>
                            <a:rPr lang="en-US" sz="1200">
                              <a:effectLst/>
                              <a:latin typeface="Cambria Math" panose="02040503050406030204" pitchFamily="18" charset="0"/>
                              <a:ea typeface="Times New Roman" panose="02020603050405020304" pitchFamily="18" charset="0"/>
                            </a:rPr>
                            <m:t>Gini</m:t>
                          </m:r>
                        </m:e>
                        <m:sub>
                          <m:r>
                            <m:rPr>
                              <m:sty m:val="p"/>
                            </m:rPr>
                            <a:rPr lang="en-US" sz="1200">
                              <a:effectLst/>
                              <a:latin typeface="Cambria Math" panose="02040503050406030204" pitchFamily="18" charset="0"/>
                              <a:ea typeface="Times New Roman" panose="02020603050405020304" pitchFamily="18" charset="0"/>
                            </a:rPr>
                            <m:t>split</m:t>
                          </m:r>
                        </m:sub>
                      </m:sSub>
                      <m:r>
                        <a:rPr lang="en-US" sz="1200">
                          <a:effectLst/>
                          <a:latin typeface="Cambria Math" panose="02040503050406030204" pitchFamily="18" charset="0"/>
                          <a:ea typeface="Times New Roman" panose="02020603050405020304" pitchFamily="18" charset="0"/>
                        </a:rPr>
                        <m:t>=</m:t>
                      </m:r>
                      <m:f>
                        <m:fPr>
                          <m:ctrlPr>
                            <a:rPr lang="en-US" sz="1200" i="1">
                              <a:effectLst/>
                              <a:latin typeface="Cambria Math" panose="02040503050406030204" pitchFamily="18" charset="0"/>
                              <a:ea typeface="Times New Roman" panose="02020603050405020304" pitchFamily="18" charset="0"/>
                            </a:rPr>
                          </m:ctrlPr>
                        </m:fPr>
                        <m:num>
                          <m:sSub>
                            <m:sSubPr>
                              <m:ctrlPr>
                                <a:rPr lang="en-US" sz="1200" i="1">
                                  <a:effectLst/>
                                  <a:latin typeface="Cambria Math" panose="02040503050406030204" pitchFamily="18" charset="0"/>
                                  <a:ea typeface="Times New Roman" panose="02020603050405020304" pitchFamily="18" charset="0"/>
                                </a:rPr>
                              </m:ctrlPr>
                            </m:sSubPr>
                            <m:e>
                              <m:r>
                                <a:rPr lang="en-US" sz="1200" i="1">
                                  <a:effectLst/>
                                  <a:latin typeface="Cambria Math" panose="02040503050406030204" pitchFamily="18" charset="0"/>
                                  <a:ea typeface="Times New Roman" panose="02020603050405020304" pitchFamily="18" charset="0"/>
                                </a:rPr>
                                <m:t>𝑛</m:t>
                              </m:r>
                            </m:e>
                            <m:sub>
                              <m:r>
                                <m:rPr>
                                  <m:sty m:val="p"/>
                                </m:rPr>
                                <a:rPr lang="en-US" sz="1200">
                                  <a:effectLst/>
                                  <a:latin typeface="Cambria Math" panose="02040503050406030204" pitchFamily="18" charset="0"/>
                                  <a:ea typeface="Times New Roman" panose="02020603050405020304" pitchFamily="18" charset="0"/>
                                </a:rPr>
                                <m:t>left</m:t>
                              </m:r>
                            </m:sub>
                          </m:sSub>
                        </m:num>
                        <m:den>
                          <m:sSub>
                            <m:sSubPr>
                              <m:ctrlPr>
                                <a:rPr lang="en-US" sz="1200" i="1">
                                  <a:effectLst/>
                                  <a:latin typeface="Cambria Math" panose="02040503050406030204" pitchFamily="18" charset="0"/>
                                  <a:ea typeface="Times New Roman" panose="02020603050405020304" pitchFamily="18" charset="0"/>
                                </a:rPr>
                              </m:ctrlPr>
                            </m:sSubPr>
                            <m:e>
                              <m:r>
                                <a:rPr lang="en-US" sz="1200" i="1">
                                  <a:effectLst/>
                                  <a:latin typeface="Cambria Math" panose="02040503050406030204" pitchFamily="18" charset="0"/>
                                  <a:ea typeface="Times New Roman" panose="02020603050405020304" pitchFamily="18" charset="0"/>
                                </a:rPr>
                                <m:t>𝑛</m:t>
                              </m:r>
                            </m:e>
                            <m:sub>
                              <m:r>
                                <m:rPr>
                                  <m:sty m:val="p"/>
                                </m:rPr>
                                <a:rPr lang="en-US" sz="1200">
                                  <a:effectLst/>
                                  <a:latin typeface="Cambria Math" panose="02040503050406030204" pitchFamily="18" charset="0"/>
                                  <a:ea typeface="Times New Roman" panose="02020603050405020304" pitchFamily="18" charset="0"/>
                                </a:rPr>
                                <m:t>total</m:t>
                              </m:r>
                            </m:sub>
                          </m:sSub>
                        </m:den>
                      </m:f>
                      <m:r>
                        <a:rPr lang="en-US" sz="1200">
                          <a:effectLst/>
                          <a:latin typeface="Cambria Math" panose="02040503050406030204" pitchFamily="18" charset="0"/>
                          <a:ea typeface="Times New Roman" panose="02020603050405020304" pitchFamily="18" charset="0"/>
                        </a:rPr>
                        <m:t>⋅</m:t>
                      </m:r>
                      <m:sSub>
                        <m:sSubPr>
                          <m:ctrlPr>
                            <a:rPr lang="en-US" sz="1200" i="1">
                              <a:effectLst/>
                              <a:latin typeface="Cambria Math" panose="02040503050406030204" pitchFamily="18" charset="0"/>
                              <a:ea typeface="Times New Roman" panose="02020603050405020304" pitchFamily="18" charset="0"/>
                            </a:rPr>
                          </m:ctrlPr>
                        </m:sSubPr>
                        <m:e>
                          <m:r>
                            <m:rPr>
                              <m:sty m:val="p"/>
                            </m:rPr>
                            <a:rPr lang="en-US" sz="1200">
                              <a:effectLst/>
                              <a:latin typeface="Cambria Math" panose="02040503050406030204" pitchFamily="18" charset="0"/>
                              <a:ea typeface="Times New Roman" panose="02020603050405020304" pitchFamily="18" charset="0"/>
                            </a:rPr>
                            <m:t>Gini</m:t>
                          </m:r>
                        </m:e>
                        <m:sub>
                          <m:r>
                            <m:rPr>
                              <m:sty m:val="p"/>
                            </m:rPr>
                            <a:rPr lang="en-US" sz="1200">
                              <a:effectLst/>
                              <a:latin typeface="Cambria Math" panose="02040503050406030204" pitchFamily="18" charset="0"/>
                              <a:ea typeface="Times New Roman" panose="02020603050405020304" pitchFamily="18" charset="0"/>
                            </a:rPr>
                            <m:t>left</m:t>
                          </m:r>
                        </m:sub>
                      </m:sSub>
                      <m:r>
                        <a:rPr lang="en-US" sz="1200">
                          <a:effectLst/>
                          <a:latin typeface="Cambria Math" panose="02040503050406030204" pitchFamily="18" charset="0"/>
                          <a:ea typeface="Times New Roman" panose="02020603050405020304" pitchFamily="18" charset="0"/>
                        </a:rPr>
                        <m:t>+</m:t>
                      </m:r>
                      <m:f>
                        <m:fPr>
                          <m:ctrlPr>
                            <a:rPr lang="en-US" sz="1200" i="1">
                              <a:effectLst/>
                              <a:latin typeface="Cambria Math" panose="02040503050406030204" pitchFamily="18" charset="0"/>
                              <a:ea typeface="Times New Roman" panose="02020603050405020304" pitchFamily="18" charset="0"/>
                            </a:rPr>
                          </m:ctrlPr>
                        </m:fPr>
                        <m:num>
                          <m:sSub>
                            <m:sSubPr>
                              <m:ctrlPr>
                                <a:rPr lang="en-US" sz="1200" i="1">
                                  <a:effectLst/>
                                  <a:latin typeface="Cambria Math" panose="02040503050406030204" pitchFamily="18" charset="0"/>
                                  <a:ea typeface="Times New Roman" panose="02020603050405020304" pitchFamily="18" charset="0"/>
                                </a:rPr>
                              </m:ctrlPr>
                            </m:sSubPr>
                            <m:e>
                              <m:r>
                                <a:rPr lang="en-US" sz="1200" i="1">
                                  <a:effectLst/>
                                  <a:latin typeface="Cambria Math" panose="02040503050406030204" pitchFamily="18" charset="0"/>
                                  <a:ea typeface="Times New Roman" panose="02020603050405020304" pitchFamily="18" charset="0"/>
                                </a:rPr>
                                <m:t>𝑛</m:t>
                              </m:r>
                            </m:e>
                            <m:sub>
                              <m:r>
                                <m:rPr>
                                  <m:sty m:val="p"/>
                                </m:rPr>
                                <a:rPr lang="en-US" sz="1200">
                                  <a:effectLst/>
                                  <a:latin typeface="Cambria Math" panose="02040503050406030204" pitchFamily="18" charset="0"/>
                                  <a:ea typeface="Times New Roman" panose="02020603050405020304" pitchFamily="18" charset="0"/>
                                </a:rPr>
                                <m:t>right</m:t>
                              </m:r>
                            </m:sub>
                          </m:sSub>
                        </m:num>
                        <m:den>
                          <m:sSub>
                            <m:sSubPr>
                              <m:ctrlPr>
                                <a:rPr lang="en-US" sz="1200" i="1">
                                  <a:effectLst/>
                                  <a:latin typeface="Cambria Math" panose="02040503050406030204" pitchFamily="18" charset="0"/>
                                  <a:ea typeface="Times New Roman" panose="02020603050405020304" pitchFamily="18" charset="0"/>
                                </a:rPr>
                              </m:ctrlPr>
                            </m:sSubPr>
                            <m:e>
                              <m:r>
                                <a:rPr lang="en-US" sz="1200" i="1">
                                  <a:effectLst/>
                                  <a:latin typeface="Cambria Math" panose="02040503050406030204" pitchFamily="18" charset="0"/>
                                  <a:ea typeface="Times New Roman" panose="02020603050405020304" pitchFamily="18" charset="0"/>
                                </a:rPr>
                                <m:t>𝑛</m:t>
                              </m:r>
                            </m:e>
                            <m:sub>
                              <m:r>
                                <m:rPr>
                                  <m:sty m:val="p"/>
                                </m:rPr>
                                <a:rPr lang="en-US" sz="1200">
                                  <a:effectLst/>
                                  <a:latin typeface="Cambria Math" panose="02040503050406030204" pitchFamily="18" charset="0"/>
                                  <a:ea typeface="Times New Roman" panose="02020603050405020304" pitchFamily="18" charset="0"/>
                                </a:rPr>
                                <m:t>total</m:t>
                              </m:r>
                            </m:sub>
                          </m:sSub>
                        </m:den>
                      </m:f>
                      <m:r>
                        <a:rPr lang="en-US" sz="1200">
                          <a:effectLst/>
                          <a:latin typeface="Cambria Math" panose="02040503050406030204" pitchFamily="18" charset="0"/>
                          <a:ea typeface="Times New Roman" panose="02020603050405020304" pitchFamily="18" charset="0"/>
                        </a:rPr>
                        <m:t>⋅</m:t>
                      </m:r>
                      <m:sSub>
                        <m:sSubPr>
                          <m:ctrlPr>
                            <a:rPr lang="en-US" sz="1200" i="1">
                              <a:effectLst/>
                              <a:latin typeface="Cambria Math" panose="02040503050406030204" pitchFamily="18" charset="0"/>
                              <a:ea typeface="Times New Roman" panose="02020603050405020304" pitchFamily="18" charset="0"/>
                            </a:rPr>
                          </m:ctrlPr>
                        </m:sSubPr>
                        <m:e>
                          <m:r>
                            <m:rPr>
                              <m:sty m:val="p"/>
                            </m:rPr>
                            <a:rPr lang="en-US" sz="1200">
                              <a:effectLst/>
                              <a:latin typeface="Cambria Math" panose="02040503050406030204" pitchFamily="18" charset="0"/>
                              <a:ea typeface="Times New Roman" panose="02020603050405020304" pitchFamily="18" charset="0"/>
                            </a:rPr>
                            <m:t>Gini</m:t>
                          </m:r>
                        </m:e>
                        <m:sub>
                          <m:r>
                            <m:rPr>
                              <m:sty m:val="p"/>
                            </m:rPr>
                            <a:rPr lang="en-US" sz="1200">
                              <a:effectLst/>
                              <a:latin typeface="Cambria Math" panose="02040503050406030204" pitchFamily="18" charset="0"/>
                              <a:ea typeface="Times New Roman" panose="02020603050405020304" pitchFamily="18" charset="0"/>
                            </a:rPr>
                            <m:t>right</m:t>
                          </m:r>
                        </m:sub>
                      </m:sSub>
                    </m:oMath>
                  </m:oMathPara>
                </a14:m>
                <a:endParaRPr lang="en-US" sz="1200" dirty="0">
                  <a:effectLst/>
                  <a:latin typeface="Times New Roman" panose="02020603050405020304" pitchFamily="18" charset="0"/>
                  <a:ea typeface="Times New Roman" panose="02020603050405020304" pitchFamily="18" charset="0"/>
                </a:endParaRPr>
              </a:p>
              <a:p>
                <a:pPr marL="0" marR="0">
                  <a:spcBef>
                    <a:spcPts val="900"/>
                  </a:spcBef>
                  <a:spcAft>
                    <a:spcPts val="900"/>
                  </a:spcAft>
                </a:pPr>
                <a:r>
                  <a:rPr lang="en-US" sz="1200" b="1" dirty="0">
                    <a:effectLst/>
                    <a:latin typeface="Times New Roman" panose="02020603050405020304" pitchFamily="18" charset="0"/>
                    <a:ea typeface="Times New Roman" panose="02020603050405020304" pitchFamily="18" charset="0"/>
                  </a:rPr>
                  <a:t>Split on CP(Z) ≤ 0.535</a:t>
                </a:r>
                <a:endParaRPr lang="en-US" sz="1200" dirty="0">
                  <a:effectLst/>
                  <a:latin typeface="Times New Roman" panose="02020603050405020304" pitchFamily="18" charset="0"/>
                  <a:ea typeface="Times New Roman" panose="02020603050405020304" pitchFamily="18" charset="0"/>
                </a:endParaRPr>
              </a:p>
              <a:p>
                <a:pPr marL="0" marR="0">
                  <a:spcBef>
                    <a:spcPts val="900"/>
                  </a:spcBef>
                  <a:spcAft>
                    <a:spcPts val="900"/>
                  </a:spcAft>
                </a:pPr>
                <a:br>
                  <a:rPr lang="en-US" sz="1200" dirty="0">
                    <a:effectLst/>
                    <a:latin typeface="Times New Roman" panose="02020603050405020304" pitchFamily="18" charset="0"/>
                    <a:ea typeface="Times New Roman" panose="02020603050405020304" pitchFamily="18" charset="0"/>
                  </a:rPr>
                </a:br>
                <a:r>
                  <a:rPr lang="en-US" sz="1200" dirty="0">
                    <a:effectLst/>
                    <a:latin typeface="Times New Roman" panose="02020603050405020304" pitchFamily="18" charset="0"/>
                    <a:ea typeface="Times New Roman" panose="02020603050405020304" pitchFamily="18" charset="0"/>
                  </a:rPr>
                  <a:t>Labels: [0, 0, 0, 1, 1]</a:t>
                </a:r>
                <a:br>
                  <a:rPr lang="en-US" sz="1200" dirty="0">
                    <a:effectLst/>
                    <a:latin typeface="Times New Roman" panose="02020603050405020304" pitchFamily="18" charset="0"/>
                    <a:ea typeface="Times New Roman" panose="02020603050405020304" pitchFamily="18" charset="0"/>
                  </a:rPr>
                </a:br>
                <a:r>
                  <a:rPr lang="en-US" sz="1200" dirty="0">
                    <a:effectLst/>
                    <a:latin typeface="Times New Roman" panose="02020603050405020304" pitchFamily="18" charset="0"/>
                    <a:ea typeface="Times New Roman" panose="02020603050405020304" pitchFamily="18" charset="0"/>
                  </a:rPr>
                  <a:t>Parent Gini:</a:t>
                </a:r>
              </a:p>
              <a:p>
                <a:pPr marL="0" marR="0">
                  <a:spcBef>
                    <a:spcPts val="900"/>
                  </a:spcBef>
                  <a:spcAft>
                    <a:spcPts val="900"/>
                  </a:spcAft>
                </a:pPr>
                <a14:m>
                  <m:oMathPara xmlns:m="http://schemas.openxmlformats.org/officeDocument/2006/math">
                    <m:oMathParaPr>
                      <m:jc m:val="centerGroup"/>
                    </m:oMathParaPr>
                    <m:oMath xmlns:m="http://schemas.openxmlformats.org/officeDocument/2006/math">
                      <m:r>
                        <a:rPr lang="en-US" sz="1200" i="1">
                          <a:effectLst/>
                          <a:latin typeface="Cambria Math" panose="02040503050406030204" pitchFamily="18" charset="0"/>
                          <a:ea typeface="Times New Roman" panose="02020603050405020304" pitchFamily="18" charset="0"/>
                        </a:rPr>
                        <m:t>𝐺</m:t>
                      </m:r>
                      <m:r>
                        <a:rPr lang="en-US" sz="1200">
                          <a:effectLst/>
                          <a:latin typeface="Cambria Math" panose="02040503050406030204" pitchFamily="18" charset="0"/>
                          <a:ea typeface="Times New Roman" panose="02020603050405020304" pitchFamily="18" charset="0"/>
                        </a:rPr>
                        <m:t>=</m:t>
                      </m:r>
                      <m:r>
                        <a:rPr lang="en-US" sz="1200" i="1">
                          <a:effectLst/>
                          <a:latin typeface="Cambria Math" panose="02040503050406030204" pitchFamily="18" charset="0"/>
                          <a:ea typeface="Times New Roman" panose="02020603050405020304" pitchFamily="18" charset="0"/>
                        </a:rPr>
                        <m:t>1−</m:t>
                      </m:r>
                      <m:sSup>
                        <m:sSupPr>
                          <m:ctrlPr>
                            <a:rPr lang="en-US" sz="1200" i="1">
                              <a:effectLst/>
                              <a:latin typeface="Cambria Math" panose="02040503050406030204" pitchFamily="18" charset="0"/>
                              <a:ea typeface="Times New Roman" panose="02020603050405020304" pitchFamily="18" charset="0"/>
                            </a:rPr>
                          </m:ctrlPr>
                        </m:sSupPr>
                        <m:e>
                          <m:d>
                            <m:dPr>
                              <m:ctrlPr>
                                <a:rPr lang="en-US" sz="1200" i="1">
                                  <a:effectLst/>
                                  <a:latin typeface="Cambria Math" panose="02040503050406030204" pitchFamily="18" charset="0"/>
                                  <a:ea typeface="Times New Roman" panose="02020603050405020304" pitchFamily="18" charset="0"/>
                                </a:rPr>
                              </m:ctrlPr>
                            </m:dPr>
                            <m:e>
                              <m:f>
                                <m:fPr>
                                  <m:ctrlPr>
                                    <a:rPr lang="en-US" sz="1200" i="1">
                                      <a:effectLst/>
                                      <a:latin typeface="Cambria Math" panose="02040503050406030204" pitchFamily="18" charset="0"/>
                                      <a:ea typeface="Times New Roman" panose="02020603050405020304" pitchFamily="18" charset="0"/>
                                    </a:rPr>
                                  </m:ctrlPr>
                                </m:fPr>
                                <m:num>
                                  <m:r>
                                    <a:rPr lang="en-US" sz="1200" i="1">
                                      <a:effectLst/>
                                      <a:latin typeface="Cambria Math" panose="02040503050406030204" pitchFamily="18" charset="0"/>
                                      <a:ea typeface="Times New Roman" panose="02020603050405020304" pitchFamily="18" charset="0"/>
                                    </a:rPr>
                                    <m:t>3</m:t>
                                  </m:r>
                                </m:num>
                                <m:den>
                                  <m:r>
                                    <a:rPr lang="en-US" sz="1200" i="1">
                                      <a:effectLst/>
                                      <a:latin typeface="Cambria Math" panose="02040503050406030204" pitchFamily="18" charset="0"/>
                                      <a:ea typeface="Times New Roman" panose="02020603050405020304" pitchFamily="18" charset="0"/>
                                    </a:rPr>
                                    <m:t>5</m:t>
                                  </m:r>
                                </m:den>
                              </m:f>
                            </m:e>
                          </m:d>
                        </m:e>
                        <m:sup>
                          <m:r>
                            <a:rPr lang="en-US" sz="1200" i="1">
                              <a:effectLst/>
                              <a:latin typeface="Cambria Math" panose="02040503050406030204" pitchFamily="18" charset="0"/>
                              <a:ea typeface="Times New Roman" panose="02020603050405020304" pitchFamily="18" charset="0"/>
                            </a:rPr>
                            <m:t>2</m:t>
                          </m:r>
                        </m:sup>
                      </m:sSup>
                      <m:r>
                        <a:rPr lang="en-US" sz="1200" i="1">
                          <a:effectLst/>
                          <a:latin typeface="Cambria Math" panose="02040503050406030204" pitchFamily="18" charset="0"/>
                          <a:ea typeface="Times New Roman" panose="02020603050405020304" pitchFamily="18" charset="0"/>
                        </a:rPr>
                        <m:t>−</m:t>
                      </m:r>
                      <m:sSup>
                        <m:sSupPr>
                          <m:ctrlPr>
                            <a:rPr lang="en-US" sz="1200" i="1">
                              <a:effectLst/>
                              <a:latin typeface="Cambria Math" panose="02040503050406030204" pitchFamily="18" charset="0"/>
                              <a:ea typeface="Times New Roman" panose="02020603050405020304" pitchFamily="18" charset="0"/>
                            </a:rPr>
                          </m:ctrlPr>
                        </m:sSupPr>
                        <m:e>
                          <m:d>
                            <m:dPr>
                              <m:ctrlPr>
                                <a:rPr lang="en-US" sz="1200" i="1">
                                  <a:effectLst/>
                                  <a:latin typeface="Cambria Math" panose="02040503050406030204" pitchFamily="18" charset="0"/>
                                  <a:ea typeface="Times New Roman" panose="02020603050405020304" pitchFamily="18" charset="0"/>
                                </a:rPr>
                              </m:ctrlPr>
                            </m:dPr>
                            <m:e>
                              <m:f>
                                <m:fPr>
                                  <m:ctrlPr>
                                    <a:rPr lang="en-US" sz="1200" i="1">
                                      <a:effectLst/>
                                      <a:latin typeface="Cambria Math" panose="02040503050406030204" pitchFamily="18" charset="0"/>
                                      <a:ea typeface="Times New Roman" panose="02020603050405020304" pitchFamily="18" charset="0"/>
                                    </a:rPr>
                                  </m:ctrlPr>
                                </m:fPr>
                                <m:num>
                                  <m:r>
                                    <a:rPr lang="en-US" sz="1200" i="1">
                                      <a:effectLst/>
                                      <a:latin typeface="Cambria Math" panose="02040503050406030204" pitchFamily="18" charset="0"/>
                                      <a:ea typeface="Times New Roman" panose="02020603050405020304" pitchFamily="18" charset="0"/>
                                    </a:rPr>
                                    <m:t>2</m:t>
                                  </m:r>
                                </m:num>
                                <m:den>
                                  <m:r>
                                    <a:rPr lang="en-US" sz="1200" i="1">
                                      <a:effectLst/>
                                      <a:latin typeface="Cambria Math" panose="02040503050406030204" pitchFamily="18" charset="0"/>
                                      <a:ea typeface="Times New Roman" panose="02020603050405020304" pitchFamily="18" charset="0"/>
                                    </a:rPr>
                                    <m:t>5</m:t>
                                  </m:r>
                                </m:den>
                              </m:f>
                            </m:e>
                          </m:d>
                        </m:e>
                        <m:sup>
                          <m:r>
                            <a:rPr lang="en-US" sz="1200" i="1">
                              <a:effectLst/>
                              <a:latin typeface="Cambria Math" panose="02040503050406030204" pitchFamily="18" charset="0"/>
                              <a:ea typeface="Times New Roman" panose="02020603050405020304" pitchFamily="18" charset="0"/>
                            </a:rPr>
                            <m:t>2</m:t>
                          </m:r>
                        </m:sup>
                      </m:sSup>
                      <m:r>
                        <a:rPr lang="en-US" sz="1200">
                          <a:effectLst/>
                          <a:latin typeface="Cambria Math" panose="02040503050406030204" pitchFamily="18" charset="0"/>
                          <a:ea typeface="Times New Roman" panose="02020603050405020304" pitchFamily="18" charset="0"/>
                        </a:rPr>
                        <m:t>=</m:t>
                      </m:r>
                      <m:r>
                        <a:rPr lang="en-US" sz="1200" i="1">
                          <a:effectLst/>
                          <a:latin typeface="Cambria Math" panose="02040503050406030204" pitchFamily="18" charset="0"/>
                          <a:ea typeface="Times New Roman" panose="02020603050405020304" pitchFamily="18" charset="0"/>
                        </a:rPr>
                        <m:t>1−0.36−0.16</m:t>
                      </m:r>
                      <m:r>
                        <a:rPr lang="en-US" sz="1200">
                          <a:effectLst/>
                          <a:latin typeface="Cambria Math" panose="02040503050406030204" pitchFamily="18" charset="0"/>
                          <a:ea typeface="Times New Roman" panose="02020603050405020304" pitchFamily="18" charset="0"/>
                        </a:rPr>
                        <m:t>=</m:t>
                      </m:r>
                      <m:r>
                        <a:rPr lang="en-US" sz="1200" i="1">
                          <a:effectLst/>
                          <a:latin typeface="Cambria Math" panose="02040503050406030204" pitchFamily="18" charset="0"/>
                          <a:ea typeface="Times New Roman" panose="02020603050405020304" pitchFamily="18" charset="0"/>
                        </a:rPr>
                        <m:t>0.48</m:t>
                      </m:r>
                    </m:oMath>
                  </m:oMathPara>
                </a14:m>
                <a:endParaRPr lang="en-US" sz="1200" dirty="0">
                  <a:effectLst/>
                  <a:latin typeface="Times New Roman" panose="02020603050405020304" pitchFamily="18" charset="0"/>
                  <a:ea typeface="Times New Roman" panose="02020603050405020304" pitchFamily="18" charset="0"/>
                </a:endParaRPr>
              </a:p>
              <a:p>
                <a:pPr marL="0" marR="0">
                  <a:spcBef>
                    <a:spcPts val="900"/>
                  </a:spcBef>
                  <a:spcAft>
                    <a:spcPts val="900"/>
                  </a:spcAft>
                </a:pPr>
                <a:r>
                  <a:rPr lang="en-US" sz="1200" dirty="0">
                    <a:effectLst/>
                    <a:latin typeface="Times New Roman" panose="02020603050405020304" pitchFamily="18" charset="0"/>
                    <a:ea typeface="Times New Roman" panose="02020603050405020304" pitchFamily="18" charset="0"/>
                  </a:rPr>
                  <a:t>After split:</a:t>
                </a:r>
              </a:p>
              <a:p>
                <a:pPr marL="342900" marR="0" lvl="0" indent="-342900">
                  <a:spcBef>
                    <a:spcPts val="180"/>
                  </a:spcBef>
                  <a:spcAft>
                    <a:spcPts val="180"/>
                  </a:spcAft>
                  <a:buFont typeface="Symbol" pitchFamily="2" charset="2"/>
                  <a:buChar char=""/>
                </a:pPr>
                <a:r>
                  <a:rPr lang="en-US" sz="1200" dirty="0">
                    <a:effectLst/>
                    <a:latin typeface="Times New Roman" panose="02020603050405020304" pitchFamily="18" charset="0"/>
                    <a:ea typeface="Times New Roman" panose="02020603050405020304" pitchFamily="18" charset="0"/>
                    <a:cs typeface="Symbol" pitchFamily="2" charset="2"/>
                  </a:rPr>
                  <a:t>Left (CP ≤ 0.535): [0, 0, 0] → Gini = 0 </a:t>
                </a:r>
                <a:r>
                  <a:rPr lang="en-US" sz="1200" b="1" dirty="0">
                    <a:effectLst/>
                    <a:latin typeface="Times New Roman" panose="02020603050405020304" pitchFamily="18" charset="0"/>
                    <a:ea typeface="Times New Roman" panose="02020603050405020304" pitchFamily="18" charset="0"/>
                    <a:cs typeface="Symbol" pitchFamily="2" charset="2"/>
                  </a:rPr>
                  <a:t>(Pure Node)</a:t>
                </a:r>
              </a:p>
              <a:p>
                <a:pPr marL="342900" indent="-342900">
                  <a:spcBef>
                    <a:spcPts val="180"/>
                  </a:spcBef>
                  <a:spcAft>
                    <a:spcPts val="180"/>
                  </a:spcAft>
                  <a:buFont typeface="Symbol" pitchFamily="2" charset="2"/>
                  <a:buChar char=""/>
                </a:pPr>
                <a:r>
                  <a:rPr lang="en-US" sz="1200" dirty="0">
                    <a:effectLst/>
                    <a:latin typeface="Times New Roman" panose="02020603050405020304" pitchFamily="18" charset="0"/>
                    <a:ea typeface="Times New Roman" panose="02020603050405020304" pitchFamily="18" charset="0"/>
                    <a:cs typeface="Symbol" pitchFamily="2" charset="2"/>
                  </a:rPr>
                  <a:t>Right (CP &gt; 0.535): [1, 1] → Gini = 0 </a:t>
                </a:r>
                <a:r>
                  <a:rPr lang="en-US" sz="1200" b="1" dirty="0">
                    <a:effectLst/>
                    <a:latin typeface="Times New Roman" panose="02020603050405020304" pitchFamily="18" charset="0"/>
                    <a:ea typeface="Times New Roman" panose="02020603050405020304" pitchFamily="18" charset="0"/>
                    <a:cs typeface="Symbol" pitchFamily="2" charset="2"/>
                  </a:rPr>
                  <a:t>(Pure Node)</a:t>
                </a:r>
                <a:endParaRPr lang="en-US" sz="1200" dirty="0">
                  <a:effectLst/>
                  <a:latin typeface="Times New Roman" panose="02020603050405020304" pitchFamily="18" charset="0"/>
                  <a:ea typeface="Times New Roman" panose="02020603050405020304" pitchFamily="18" charset="0"/>
                  <a:cs typeface="Symbol" pitchFamily="2" charset="2"/>
                </a:endParaRPr>
              </a:p>
              <a:p>
                <a:pPr marL="0" marR="0">
                  <a:spcBef>
                    <a:spcPts val="900"/>
                  </a:spcBef>
                  <a:spcAft>
                    <a:spcPts val="900"/>
                  </a:spcAft>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Weighted Gini Split =</a:t>
                </a:r>
                <a14:m>
                  <m:oMath xmlns:m="http://schemas.openxmlformats.org/officeDocument/2006/math">
                    <m:sSub>
                      <m:sSubPr>
                        <m:ctrlPr>
                          <a:rPr lang="en-US" sz="1200" i="1">
                            <a:effectLst/>
                            <a:latin typeface="Cambria Math" panose="02040503050406030204" pitchFamily="18" charset="0"/>
                            <a:ea typeface="Times New Roman" panose="02020603050405020304" pitchFamily="18" charset="0"/>
                          </a:rPr>
                        </m:ctrlPr>
                      </m:sSubPr>
                      <m:e>
                        <m:r>
                          <m:rPr>
                            <m:sty m:val="p"/>
                          </m:rPr>
                          <a:rPr lang="en-US" sz="1200">
                            <a:effectLst/>
                            <a:latin typeface="Cambria Math" panose="02040503050406030204" pitchFamily="18" charset="0"/>
                            <a:ea typeface="Times New Roman" panose="02020603050405020304" pitchFamily="18" charset="0"/>
                          </a:rPr>
                          <m:t>Gini</m:t>
                        </m:r>
                      </m:e>
                      <m:sub>
                        <m:r>
                          <m:rPr>
                            <m:sty m:val="p"/>
                          </m:rPr>
                          <a:rPr lang="en-US" sz="1200">
                            <a:effectLst/>
                            <a:latin typeface="Cambria Math" panose="02040503050406030204" pitchFamily="18" charset="0"/>
                            <a:ea typeface="Times New Roman" panose="02020603050405020304" pitchFamily="18" charset="0"/>
                          </a:rPr>
                          <m:t>split</m:t>
                        </m:r>
                      </m:sub>
                    </m:sSub>
                    <m:r>
                      <a:rPr lang="en-US" sz="1200">
                        <a:effectLst/>
                        <a:latin typeface="Cambria Math" panose="02040503050406030204" pitchFamily="18" charset="0"/>
                        <a:ea typeface="Times New Roman" panose="02020603050405020304" pitchFamily="18" charset="0"/>
                      </a:rPr>
                      <m:t>=</m:t>
                    </m:r>
                    <m:f>
                      <m:fPr>
                        <m:ctrlPr>
                          <a:rPr lang="en-US" sz="1200" i="1">
                            <a:effectLst/>
                            <a:latin typeface="Cambria Math" panose="02040503050406030204" pitchFamily="18" charset="0"/>
                            <a:ea typeface="Times New Roman" panose="02020603050405020304" pitchFamily="18" charset="0"/>
                          </a:rPr>
                        </m:ctrlPr>
                      </m:fPr>
                      <m:num>
                        <m:r>
                          <a:rPr lang="en-US" sz="1200" i="1">
                            <a:effectLst/>
                            <a:latin typeface="Cambria Math" panose="02040503050406030204" pitchFamily="18" charset="0"/>
                            <a:ea typeface="Times New Roman" panose="02020603050405020304" pitchFamily="18" charset="0"/>
                          </a:rPr>
                          <m:t>3</m:t>
                        </m:r>
                      </m:num>
                      <m:den>
                        <m:r>
                          <a:rPr lang="en-US" sz="1200" i="1">
                            <a:effectLst/>
                            <a:latin typeface="Cambria Math" panose="02040503050406030204" pitchFamily="18" charset="0"/>
                            <a:ea typeface="Times New Roman" panose="02020603050405020304" pitchFamily="18" charset="0"/>
                          </a:rPr>
                          <m:t>5</m:t>
                        </m:r>
                      </m:den>
                    </m:f>
                    <m:d>
                      <m:dPr>
                        <m:ctrlPr>
                          <a:rPr lang="en-US" sz="1200" i="1">
                            <a:effectLst/>
                            <a:latin typeface="Cambria Math" panose="02040503050406030204" pitchFamily="18" charset="0"/>
                            <a:ea typeface="Times New Roman" panose="02020603050405020304" pitchFamily="18" charset="0"/>
                          </a:rPr>
                        </m:ctrlPr>
                      </m:dPr>
                      <m:e>
                        <m:r>
                          <a:rPr lang="en-US" sz="1200" i="1">
                            <a:effectLst/>
                            <a:latin typeface="Cambria Math" panose="02040503050406030204" pitchFamily="18" charset="0"/>
                            <a:ea typeface="Times New Roman" panose="02020603050405020304" pitchFamily="18" charset="0"/>
                          </a:rPr>
                          <m:t>0</m:t>
                        </m:r>
                      </m:e>
                    </m:d>
                    <m:r>
                      <a:rPr lang="en-US" sz="1200">
                        <a:effectLst/>
                        <a:latin typeface="Cambria Math" panose="02040503050406030204" pitchFamily="18" charset="0"/>
                        <a:ea typeface="Times New Roman" panose="02020603050405020304" pitchFamily="18" charset="0"/>
                      </a:rPr>
                      <m:t>+</m:t>
                    </m:r>
                    <m:f>
                      <m:fPr>
                        <m:ctrlPr>
                          <a:rPr lang="en-US" sz="1200" i="1">
                            <a:effectLst/>
                            <a:latin typeface="Cambria Math" panose="02040503050406030204" pitchFamily="18" charset="0"/>
                            <a:ea typeface="Times New Roman" panose="02020603050405020304" pitchFamily="18" charset="0"/>
                          </a:rPr>
                        </m:ctrlPr>
                      </m:fPr>
                      <m:num>
                        <m:r>
                          <a:rPr lang="en-US" sz="1200" i="1">
                            <a:effectLst/>
                            <a:latin typeface="Cambria Math" panose="02040503050406030204" pitchFamily="18" charset="0"/>
                            <a:ea typeface="Times New Roman" panose="02020603050405020304" pitchFamily="18" charset="0"/>
                          </a:rPr>
                          <m:t>2</m:t>
                        </m:r>
                      </m:num>
                      <m:den>
                        <m:r>
                          <a:rPr lang="en-US" sz="1200" i="1">
                            <a:effectLst/>
                            <a:latin typeface="Cambria Math" panose="02040503050406030204" pitchFamily="18" charset="0"/>
                            <a:ea typeface="Times New Roman" panose="02020603050405020304" pitchFamily="18" charset="0"/>
                          </a:rPr>
                          <m:t>5</m:t>
                        </m:r>
                      </m:den>
                    </m:f>
                    <m:d>
                      <m:dPr>
                        <m:ctrlPr>
                          <a:rPr lang="en-US" sz="1200" i="1">
                            <a:effectLst/>
                            <a:latin typeface="Cambria Math" panose="02040503050406030204" pitchFamily="18" charset="0"/>
                            <a:ea typeface="Times New Roman" panose="02020603050405020304" pitchFamily="18" charset="0"/>
                          </a:rPr>
                        </m:ctrlPr>
                      </m:dPr>
                      <m:e>
                        <m:r>
                          <a:rPr lang="en-US" sz="1200" i="1">
                            <a:effectLst/>
                            <a:latin typeface="Cambria Math" panose="02040503050406030204" pitchFamily="18" charset="0"/>
                            <a:ea typeface="Times New Roman" panose="02020603050405020304" pitchFamily="18" charset="0"/>
                          </a:rPr>
                          <m:t>0</m:t>
                        </m:r>
                      </m:e>
                    </m:d>
                    <m:r>
                      <a:rPr lang="en-US" sz="1200">
                        <a:effectLst/>
                        <a:latin typeface="Cambria Math" panose="02040503050406030204" pitchFamily="18" charset="0"/>
                        <a:ea typeface="Times New Roman" panose="02020603050405020304" pitchFamily="18" charset="0"/>
                      </a:rPr>
                      <m:t>=</m:t>
                    </m:r>
                    <m:r>
                      <a:rPr lang="en-US" sz="1200" i="1">
                        <a:effectLst/>
                        <a:latin typeface="Cambria Math" panose="02040503050406030204" pitchFamily="18" charset="0"/>
                        <a:ea typeface="Times New Roman" panose="02020603050405020304" pitchFamily="18" charset="0"/>
                      </a:rPr>
                      <m:t>0</m:t>
                    </m:r>
                  </m:oMath>
                </a14:m>
                <a:endParaRPr lang="en-US" sz="1200" dirty="0">
                  <a:effectLst/>
                  <a:latin typeface="Times New Roman" panose="02020603050405020304" pitchFamily="18" charset="0"/>
                  <a:ea typeface="Times New Roman" panose="02020603050405020304" pitchFamily="18" charset="0"/>
                </a:endParaRPr>
              </a:p>
              <a:p>
                <a:pPr marL="0" marR="0">
                  <a:spcBef>
                    <a:spcPts val="900"/>
                  </a:spcBef>
                  <a:spcAft>
                    <a:spcPts val="900"/>
                  </a:spcAft>
                </a:pPr>
                <a:r>
                  <a:rPr lang="en-US" sz="1200" b="1" dirty="0">
                    <a:effectLst/>
                    <a:latin typeface="Times New Roman" panose="02020603050405020304" pitchFamily="18" charset="0"/>
                    <a:ea typeface="Times New Roman" panose="02020603050405020304" pitchFamily="18" charset="0"/>
                  </a:rPr>
                  <a:t>Gain = 0.48 - 0 = 0.48 → Best split!</a:t>
                </a:r>
                <a:endParaRPr lang="en-US" sz="1200" dirty="0">
                  <a:effectLst/>
                  <a:latin typeface="Times New Roman" panose="02020603050405020304" pitchFamily="18" charset="0"/>
                  <a:ea typeface="Times New Roman" panose="02020603050405020304" pitchFamily="18" charset="0"/>
                </a:endParaRPr>
              </a:p>
              <a:p>
                <a:endParaRPr lang="en-US" sz="1200" dirty="0"/>
              </a:p>
            </p:txBody>
          </p:sp>
        </mc:Choice>
        <mc:Fallback xmlns="">
          <p:sp>
            <p:nvSpPr>
              <p:cNvPr id="5" name="TextBox 4">
                <a:extLst>
                  <a:ext uri="{FF2B5EF4-FFF2-40B4-BE49-F238E27FC236}">
                    <a16:creationId xmlns:a16="http://schemas.microsoft.com/office/drawing/2014/main" id="{9FB4FF51-FD05-5F87-8F8A-D8C587BD9316}"/>
                  </a:ext>
                </a:extLst>
              </p:cNvPr>
              <p:cNvSpPr txBox="1">
                <a:spLocks noRot="1" noChangeAspect="1" noMove="1" noResize="1" noEditPoints="1" noAdjustHandles="1" noChangeArrowheads="1" noChangeShapeType="1" noTextEdit="1"/>
              </p:cNvSpPr>
              <p:nvPr/>
            </p:nvSpPr>
            <p:spPr>
              <a:xfrm>
                <a:off x="2029096" y="609601"/>
                <a:ext cx="6657703" cy="4847161"/>
              </a:xfrm>
              <a:prstGeom prst="rect">
                <a:avLst/>
              </a:prstGeo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20125978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DE2C8F-DF11-0513-0A7C-B6D2BB87232E}"/>
              </a:ext>
            </a:extLst>
          </p:cNvPr>
          <p:cNvSpPr>
            <a:spLocks noGrp="1"/>
          </p:cNvSpPr>
          <p:nvPr>
            <p:ph type="title"/>
          </p:nvPr>
        </p:nvSpPr>
        <p:spPr>
          <a:xfrm>
            <a:off x="457200" y="135592"/>
            <a:ext cx="8229600" cy="371400"/>
          </a:xfrm>
        </p:spPr>
        <p:txBody>
          <a:bodyPr>
            <a:normAutofit fontScale="90000"/>
          </a:bodyPr>
          <a:lstStyle/>
          <a:p>
            <a:r>
              <a:rPr lang="en-US" dirty="0"/>
              <a:t>Random Forest Implementation</a:t>
            </a:r>
          </a:p>
        </p:txBody>
      </p:sp>
      <p:sp>
        <p:nvSpPr>
          <p:cNvPr id="5" name="TextBox 4">
            <a:extLst>
              <a:ext uri="{FF2B5EF4-FFF2-40B4-BE49-F238E27FC236}">
                <a16:creationId xmlns:a16="http://schemas.microsoft.com/office/drawing/2014/main" id="{9FB4FF51-FD05-5F87-8F8A-D8C587BD9316}"/>
              </a:ext>
            </a:extLst>
          </p:cNvPr>
          <p:cNvSpPr txBox="1"/>
          <p:nvPr/>
        </p:nvSpPr>
        <p:spPr>
          <a:xfrm>
            <a:off x="2029096" y="609601"/>
            <a:ext cx="6657703" cy="738664"/>
          </a:xfrm>
          <a:prstGeom prst="rect">
            <a:avLst/>
          </a:prstGeom>
          <a:noFill/>
        </p:spPr>
        <p:txBody>
          <a:bodyPr wrap="square" rtlCol="0">
            <a:spAutoFit/>
          </a:bodyPr>
          <a:lstStyle/>
          <a:p>
            <a:r>
              <a:rPr lang="en-US" b="1" dirty="0">
                <a:effectLst/>
                <a:latin typeface="Times New Roman" panose="02020603050405020304" pitchFamily="18" charset="0"/>
                <a:ea typeface="Times New Roman" panose="02020603050405020304" pitchFamily="18" charset="0"/>
              </a:rPr>
              <a:t>Evaluating Chol (Z) </a:t>
            </a:r>
            <a:endParaRPr lang="en-US" dirty="0">
              <a:effectLst/>
              <a:latin typeface="Times New Roman" panose="02020603050405020304" pitchFamily="18" charset="0"/>
              <a:ea typeface="Times New Roman" panose="02020603050405020304" pitchFamily="18" charset="0"/>
            </a:endParaRPr>
          </a:p>
          <a:p>
            <a:endParaRPr lang="en-US" dirty="0"/>
          </a:p>
          <a:p>
            <a:endParaRPr lang="en-US" dirty="0"/>
          </a:p>
        </p:txBody>
      </p:sp>
      <p:graphicFrame>
        <p:nvGraphicFramePr>
          <p:cNvPr id="3" name="Table 2">
            <a:extLst>
              <a:ext uri="{FF2B5EF4-FFF2-40B4-BE49-F238E27FC236}">
                <a16:creationId xmlns:a16="http://schemas.microsoft.com/office/drawing/2014/main" id="{1BD47C62-8567-2A27-B0E2-D342799B813B}"/>
              </a:ext>
            </a:extLst>
          </p:cNvPr>
          <p:cNvGraphicFramePr>
            <a:graphicFrameLocks noGrp="1"/>
          </p:cNvGraphicFramePr>
          <p:nvPr>
            <p:extLst>
              <p:ext uri="{D42A27DB-BD31-4B8C-83A1-F6EECF244321}">
                <p14:modId xmlns:p14="http://schemas.microsoft.com/office/powerpoint/2010/main" val="465330526"/>
              </p:ext>
            </p:extLst>
          </p:nvPr>
        </p:nvGraphicFramePr>
        <p:xfrm>
          <a:off x="2116183" y="978933"/>
          <a:ext cx="1576252" cy="1097280"/>
        </p:xfrm>
        <a:graphic>
          <a:graphicData uri="http://schemas.openxmlformats.org/drawingml/2006/table">
            <a:tbl>
              <a:tblPr firstRow="1" bandRow="1" bandCol="1">
                <a:tableStyleId>{CAAAB887-16D1-4126-A36C-5330455EE609}</a:tableStyleId>
              </a:tblPr>
              <a:tblGrid>
                <a:gridCol w="788126">
                  <a:extLst>
                    <a:ext uri="{9D8B030D-6E8A-4147-A177-3AD203B41FA5}">
                      <a16:colId xmlns:a16="http://schemas.microsoft.com/office/drawing/2014/main" val="3210373273"/>
                    </a:ext>
                  </a:extLst>
                </a:gridCol>
                <a:gridCol w="788126">
                  <a:extLst>
                    <a:ext uri="{9D8B030D-6E8A-4147-A177-3AD203B41FA5}">
                      <a16:colId xmlns:a16="http://schemas.microsoft.com/office/drawing/2014/main" val="3081569526"/>
                    </a:ext>
                  </a:extLst>
                </a:gridCol>
              </a:tblGrid>
              <a:tr h="0">
                <a:tc>
                  <a:txBody>
                    <a:bodyPr/>
                    <a:lstStyle/>
                    <a:p>
                      <a:pPr marL="0" marR="0">
                        <a:spcBef>
                          <a:spcPts val="180"/>
                        </a:spcBef>
                        <a:spcAft>
                          <a:spcPts val="180"/>
                        </a:spcAft>
                      </a:pPr>
                      <a:r>
                        <a:rPr lang="en-US" sz="1200" dirty="0">
                          <a:effectLst/>
                          <a:latin typeface="Times New Roman" panose="02020603050405020304" pitchFamily="18" charset="0"/>
                          <a:cs typeface="Times New Roman" panose="02020603050405020304" pitchFamily="18" charset="0"/>
                        </a:rPr>
                        <a:t>Chol (Z)</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solidFill>
                      <a:schemeClr val="accent5">
                        <a:lumMod val="40000"/>
                        <a:lumOff val="60000"/>
                      </a:schemeClr>
                    </a:solidFill>
                  </a:tcPr>
                </a:tc>
                <a:tc>
                  <a:txBody>
                    <a:bodyPr/>
                    <a:lstStyle/>
                    <a:p>
                      <a:pPr marL="0" marR="0">
                        <a:spcBef>
                          <a:spcPts val="180"/>
                        </a:spcBef>
                        <a:spcAft>
                          <a:spcPts val="180"/>
                        </a:spcAft>
                      </a:pPr>
                      <a:r>
                        <a:rPr lang="en-US" sz="1200" dirty="0">
                          <a:effectLst/>
                          <a:latin typeface="Times New Roman" panose="02020603050405020304" pitchFamily="18" charset="0"/>
                          <a:cs typeface="Times New Roman" panose="02020603050405020304" pitchFamily="18" charset="0"/>
                        </a:rPr>
                        <a:t>Label</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solidFill>
                      <a:schemeClr val="accent5">
                        <a:lumMod val="40000"/>
                        <a:lumOff val="60000"/>
                      </a:schemeClr>
                    </a:solidFill>
                  </a:tcPr>
                </a:tc>
                <a:extLst>
                  <a:ext uri="{0D108BD9-81ED-4DB2-BD59-A6C34878D82A}">
                    <a16:rowId xmlns:a16="http://schemas.microsoft.com/office/drawing/2014/main" val="4171460935"/>
                  </a:ext>
                </a:extLst>
              </a:tr>
              <a:tr h="0">
                <a:tc>
                  <a:txBody>
                    <a:bodyPr/>
                    <a:lstStyle/>
                    <a:p>
                      <a:pPr marL="0" marR="0">
                        <a:spcBef>
                          <a:spcPts val="180"/>
                        </a:spcBef>
                        <a:spcAft>
                          <a:spcPts val="180"/>
                        </a:spcAft>
                      </a:pPr>
                      <a:r>
                        <a:rPr lang="en-US" sz="1200">
                          <a:effectLst/>
                          <a:latin typeface="Times New Roman" panose="02020603050405020304" pitchFamily="18" charset="0"/>
                          <a:cs typeface="Times New Roman" panose="02020603050405020304" pitchFamily="18" charset="0"/>
                        </a:rPr>
                        <a:t>-1.20</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180"/>
                        </a:spcBef>
                        <a:spcAft>
                          <a:spcPts val="180"/>
                        </a:spcAft>
                      </a:pPr>
                      <a:r>
                        <a:rPr lang="en-US" sz="1200">
                          <a:effectLst/>
                          <a:latin typeface="Times New Roman" panose="02020603050405020304" pitchFamily="18" charset="0"/>
                          <a:cs typeface="Times New Roman" panose="02020603050405020304" pitchFamily="18" charset="0"/>
                        </a:rPr>
                        <a:t>0</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219360701"/>
                  </a:ext>
                </a:extLst>
              </a:tr>
              <a:tr h="0">
                <a:tc>
                  <a:txBody>
                    <a:bodyPr/>
                    <a:lstStyle/>
                    <a:p>
                      <a:pPr marL="0" marR="0">
                        <a:spcBef>
                          <a:spcPts val="180"/>
                        </a:spcBef>
                        <a:spcAft>
                          <a:spcPts val="180"/>
                        </a:spcAft>
                      </a:pPr>
                      <a:r>
                        <a:rPr lang="en-US" sz="1200" dirty="0">
                          <a:effectLst/>
                          <a:latin typeface="Times New Roman" panose="02020603050405020304" pitchFamily="18" charset="0"/>
                          <a:cs typeface="Times New Roman" panose="02020603050405020304" pitchFamily="18" charset="0"/>
                        </a:rPr>
                        <a:t>-0.38</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180"/>
                        </a:spcBef>
                        <a:spcAft>
                          <a:spcPts val="180"/>
                        </a:spcAft>
                      </a:pPr>
                      <a:r>
                        <a:rPr lang="en-US" sz="1200">
                          <a:effectLst/>
                          <a:latin typeface="Times New Roman" panose="02020603050405020304" pitchFamily="18" charset="0"/>
                          <a:cs typeface="Times New Roman" panose="02020603050405020304" pitchFamily="18" charset="0"/>
                        </a:rPr>
                        <a:t>1</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448772993"/>
                  </a:ext>
                </a:extLst>
              </a:tr>
              <a:tr h="0">
                <a:tc>
                  <a:txBody>
                    <a:bodyPr/>
                    <a:lstStyle/>
                    <a:p>
                      <a:pPr marL="0" marR="0">
                        <a:spcBef>
                          <a:spcPts val="180"/>
                        </a:spcBef>
                        <a:spcAft>
                          <a:spcPts val="180"/>
                        </a:spcAft>
                      </a:pPr>
                      <a:r>
                        <a:rPr lang="en-US" sz="1200">
                          <a:effectLst/>
                          <a:latin typeface="Times New Roman" panose="02020603050405020304" pitchFamily="18" charset="0"/>
                          <a:cs typeface="Times New Roman" panose="02020603050405020304" pitchFamily="18" charset="0"/>
                        </a:rPr>
                        <a:t>-0.24</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180"/>
                        </a:spcBef>
                        <a:spcAft>
                          <a:spcPts val="180"/>
                        </a:spcAft>
                      </a:pPr>
                      <a:r>
                        <a:rPr lang="en-US" sz="1200" dirty="0">
                          <a:effectLst/>
                          <a:latin typeface="Times New Roman" panose="02020603050405020304" pitchFamily="18" charset="0"/>
                          <a:cs typeface="Times New Roman" panose="02020603050405020304" pitchFamily="18" charset="0"/>
                        </a:rPr>
                        <a:t>0</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227662836"/>
                  </a:ext>
                </a:extLst>
              </a:tr>
              <a:tr h="0">
                <a:tc>
                  <a:txBody>
                    <a:bodyPr/>
                    <a:lstStyle/>
                    <a:p>
                      <a:pPr marL="0" marR="0">
                        <a:spcBef>
                          <a:spcPts val="180"/>
                        </a:spcBef>
                        <a:spcAft>
                          <a:spcPts val="180"/>
                        </a:spcAft>
                      </a:pPr>
                      <a:r>
                        <a:rPr lang="en-US" sz="1200">
                          <a:effectLst/>
                          <a:latin typeface="Times New Roman" panose="02020603050405020304" pitchFamily="18" charset="0"/>
                          <a:cs typeface="Times New Roman" panose="02020603050405020304" pitchFamily="18" charset="0"/>
                        </a:rPr>
                        <a:t>0.32</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180"/>
                        </a:spcBef>
                        <a:spcAft>
                          <a:spcPts val="180"/>
                        </a:spcAft>
                      </a:pPr>
                      <a:r>
                        <a:rPr lang="en-US" sz="1200">
                          <a:effectLst/>
                          <a:latin typeface="Times New Roman" panose="02020603050405020304" pitchFamily="18" charset="0"/>
                          <a:cs typeface="Times New Roman" panose="02020603050405020304" pitchFamily="18" charset="0"/>
                        </a:rPr>
                        <a:t>0</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500352663"/>
                  </a:ext>
                </a:extLst>
              </a:tr>
              <a:tr h="0">
                <a:tc>
                  <a:txBody>
                    <a:bodyPr/>
                    <a:lstStyle/>
                    <a:p>
                      <a:pPr marL="0" marR="0">
                        <a:spcBef>
                          <a:spcPts val="180"/>
                        </a:spcBef>
                        <a:spcAft>
                          <a:spcPts val="180"/>
                        </a:spcAft>
                      </a:pPr>
                      <a:r>
                        <a:rPr lang="en-US" sz="1200">
                          <a:effectLst/>
                          <a:latin typeface="Times New Roman" panose="02020603050405020304" pitchFamily="18" charset="0"/>
                          <a:cs typeface="Times New Roman" panose="02020603050405020304" pitchFamily="18" charset="0"/>
                        </a:rPr>
                        <a:t>1.50</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180"/>
                        </a:spcBef>
                        <a:spcAft>
                          <a:spcPts val="180"/>
                        </a:spcAft>
                      </a:pPr>
                      <a:r>
                        <a:rPr lang="en-US" sz="1200" dirty="0">
                          <a:effectLst/>
                          <a:latin typeface="Times New Roman" panose="02020603050405020304" pitchFamily="18" charset="0"/>
                          <a:cs typeface="Times New Roman" panose="02020603050405020304" pitchFamily="18" charset="0"/>
                        </a:rPr>
                        <a:t>1</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925049955"/>
                  </a:ext>
                </a:extLst>
              </a:tr>
            </a:tbl>
          </a:graphicData>
        </a:graphic>
      </p:graphicFrame>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0F39524D-3486-3622-9CFC-8EDEB19FAB51}"/>
                  </a:ext>
                </a:extLst>
              </p:cNvPr>
              <p:cNvSpPr txBox="1"/>
              <p:nvPr/>
            </p:nvSpPr>
            <p:spPr>
              <a:xfrm>
                <a:off x="1045029" y="2166584"/>
                <a:ext cx="5294811" cy="2367315"/>
              </a:xfrm>
              <a:prstGeom prst="rect">
                <a:avLst/>
              </a:prstGeom>
              <a:noFill/>
            </p:spPr>
            <p:txBody>
              <a:bodyPr wrap="square" rtlCol="0">
                <a:spAutoFit/>
              </a:bodyPr>
              <a:lstStyle/>
              <a:p>
                <a:pPr marL="0" marR="0">
                  <a:spcBef>
                    <a:spcPts val="900"/>
                  </a:spcBef>
                  <a:spcAft>
                    <a:spcPts val="900"/>
                  </a:spcAft>
                </a:pPr>
                <a14:m>
                  <m:oMath xmlns:m="http://schemas.openxmlformats.org/officeDocument/2006/math">
                    <m:d>
                      <m:dPr>
                        <m:ctrlPr>
                          <a:rPr lang="ar-AE" i="1" smtClean="0">
                            <a:effectLst/>
                            <a:latin typeface="Cambria Math" panose="02040503050406030204" pitchFamily="18" charset="0"/>
                            <a:ea typeface="Times New Roman" panose="02020603050405020304" pitchFamily="18" charset="0"/>
                          </a:rPr>
                        </m:ctrlPr>
                      </m:dPr>
                      <m:e>
                        <m:r>
                          <a:rPr lang="ar-AE" i="1">
                            <a:effectLst/>
                            <a:latin typeface="Cambria Math" panose="02040503050406030204" pitchFamily="18" charset="0"/>
                            <a:ea typeface="Times New Roman" panose="02020603050405020304" pitchFamily="18" charset="0"/>
                          </a:rPr>
                          <m:t>0.32</m:t>
                        </m:r>
                        <m:r>
                          <a:rPr lang="ar-AE">
                            <a:effectLst/>
                            <a:latin typeface="Cambria Math" panose="02040503050406030204" pitchFamily="18" charset="0"/>
                            <a:ea typeface="Times New Roman" panose="02020603050405020304" pitchFamily="18" charset="0"/>
                          </a:rPr>
                          <m:t>+</m:t>
                        </m:r>
                        <m:r>
                          <a:rPr lang="ar-AE" i="1">
                            <a:effectLst/>
                            <a:latin typeface="Cambria Math" panose="02040503050406030204" pitchFamily="18" charset="0"/>
                            <a:ea typeface="Times New Roman" panose="02020603050405020304" pitchFamily="18" charset="0"/>
                          </a:rPr>
                          <m:t>1.50</m:t>
                        </m:r>
                      </m:e>
                    </m:d>
                    <m:r>
                      <a:rPr lang="ar-AE">
                        <a:effectLst/>
                        <a:latin typeface="Cambria Math" panose="02040503050406030204" pitchFamily="18" charset="0"/>
                        <a:ea typeface="Times New Roman" panose="02020603050405020304" pitchFamily="18" charset="0"/>
                      </a:rPr>
                      <m:t>/</m:t>
                    </m:r>
                    <m:r>
                      <a:rPr lang="ar-AE" i="1">
                        <a:effectLst/>
                        <a:latin typeface="Cambria Math" panose="02040503050406030204" pitchFamily="18" charset="0"/>
                        <a:ea typeface="Times New Roman" panose="02020603050405020304" pitchFamily="18" charset="0"/>
                      </a:rPr>
                      <m:t>2</m:t>
                    </m:r>
                    <m:r>
                      <a:rPr lang="ar-AE">
                        <a:effectLst/>
                        <a:latin typeface="Cambria Math" panose="02040503050406030204" pitchFamily="18" charset="0"/>
                        <a:ea typeface="Times New Roman" panose="02020603050405020304" pitchFamily="18" charset="0"/>
                      </a:rPr>
                      <m:t>=</m:t>
                    </m:r>
                    <m:r>
                      <a:rPr lang="ar-AE" i="1">
                        <a:effectLst/>
                        <a:latin typeface="Cambria Math" panose="02040503050406030204" pitchFamily="18" charset="0"/>
                        <a:ea typeface="Times New Roman" panose="02020603050405020304" pitchFamily="18" charset="0"/>
                      </a:rPr>
                      <m:t>0.91</m:t>
                    </m:r>
                  </m:oMath>
                </a14:m>
                <a:r>
                  <a:rPr lang="ar-AE" dirty="0">
                    <a:effectLst/>
                    <a:latin typeface="Times New Roman" panose="02020603050405020304" pitchFamily="18" charset="0"/>
                    <a:ea typeface="Times New Roman" panose="02020603050405020304" pitchFamily="18" charset="0"/>
                  </a:rPr>
                  <a:t>  (</a:t>
                </a:r>
                <a:r>
                  <a:rPr lang="en-US" dirty="0">
                    <a:effectLst/>
                    <a:latin typeface="Times New Roman" panose="02020603050405020304" pitchFamily="18" charset="0"/>
                    <a:ea typeface="Times New Roman" panose="02020603050405020304" pitchFamily="18" charset="0"/>
                  </a:rPr>
                  <a:t>other mid points to be added)</a:t>
                </a:r>
              </a:p>
              <a:p>
                <a:pPr marL="0" marR="0">
                  <a:spcBef>
                    <a:spcPts val="900"/>
                  </a:spcBef>
                  <a:spcAft>
                    <a:spcPts val="900"/>
                  </a:spcAft>
                </a:pPr>
                <a:r>
                  <a:rPr lang="en-US" dirty="0">
                    <a:effectLst/>
                    <a:latin typeface="Times New Roman" panose="02020603050405020304" pitchFamily="18" charset="0"/>
                    <a:ea typeface="Times New Roman" panose="02020603050405020304" pitchFamily="18" charset="0"/>
                  </a:rPr>
                  <a:t>This means:</a:t>
                </a:r>
              </a:p>
              <a:p>
                <a:pPr marL="342900" marR="0" lvl="0" indent="-342900">
                  <a:spcBef>
                    <a:spcPts val="180"/>
                  </a:spcBef>
                  <a:spcAft>
                    <a:spcPts val="180"/>
                  </a:spcAft>
                  <a:buFont typeface="Symbol" pitchFamily="2" charset="2"/>
                  <a:buChar char=""/>
                </a:pPr>
                <a:r>
                  <a:rPr lang="en-US" dirty="0">
                    <a:effectLst/>
                    <a:latin typeface="Times New Roman" panose="02020603050405020304" pitchFamily="18" charset="0"/>
                    <a:ea typeface="Times New Roman" panose="02020603050405020304" pitchFamily="18" charset="0"/>
                    <a:cs typeface="Symbol" pitchFamily="2" charset="2"/>
                  </a:rPr>
                  <a:t>Samples with Chol(Z) ≤ 0.91 go to the </a:t>
                </a:r>
                <a:r>
                  <a:rPr lang="en-US" b="1" dirty="0">
                    <a:effectLst/>
                    <a:latin typeface="Times New Roman" panose="02020603050405020304" pitchFamily="18" charset="0"/>
                    <a:ea typeface="Times New Roman" panose="02020603050405020304" pitchFamily="18" charset="0"/>
                    <a:cs typeface="Symbol" pitchFamily="2" charset="2"/>
                  </a:rPr>
                  <a:t>left node</a:t>
                </a:r>
                <a:endParaRPr lang="en-US" dirty="0">
                  <a:effectLst/>
                  <a:latin typeface="Times New Roman" panose="02020603050405020304" pitchFamily="18" charset="0"/>
                  <a:ea typeface="Times New Roman" panose="02020603050405020304" pitchFamily="18" charset="0"/>
                  <a:cs typeface="Symbol" pitchFamily="2" charset="2"/>
                </a:endParaRPr>
              </a:p>
              <a:p>
                <a:pPr marL="342900" marR="0" lvl="0" indent="-342900">
                  <a:spcBef>
                    <a:spcPts val="180"/>
                  </a:spcBef>
                  <a:spcAft>
                    <a:spcPts val="180"/>
                  </a:spcAft>
                  <a:buFont typeface="Symbol" pitchFamily="2" charset="2"/>
                  <a:buChar char=""/>
                </a:pPr>
                <a:r>
                  <a:rPr lang="en-US" dirty="0">
                    <a:effectLst/>
                    <a:latin typeface="Times New Roman" panose="02020603050405020304" pitchFamily="18" charset="0"/>
                    <a:ea typeface="Times New Roman" panose="02020603050405020304" pitchFamily="18" charset="0"/>
                    <a:cs typeface="Symbol" pitchFamily="2" charset="2"/>
                  </a:rPr>
                  <a:t>Samples with Chol(Z) &gt; 0.91 go to the </a:t>
                </a:r>
                <a:r>
                  <a:rPr lang="en-US" b="1" dirty="0">
                    <a:effectLst/>
                    <a:latin typeface="Times New Roman" panose="02020603050405020304" pitchFamily="18" charset="0"/>
                    <a:ea typeface="Times New Roman" panose="02020603050405020304" pitchFamily="18" charset="0"/>
                    <a:cs typeface="Symbol" pitchFamily="2" charset="2"/>
                  </a:rPr>
                  <a:t>right node</a:t>
                </a:r>
                <a:endParaRPr lang="en-US" dirty="0">
                  <a:effectLst/>
                  <a:latin typeface="Times New Roman" panose="02020603050405020304" pitchFamily="18" charset="0"/>
                  <a:ea typeface="Times New Roman" panose="02020603050405020304" pitchFamily="18" charset="0"/>
                  <a:cs typeface="Symbol" pitchFamily="2" charset="2"/>
                </a:endParaRPr>
              </a:p>
              <a:p>
                <a:pPr lvl="0"/>
                <a:endParaRPr lang="en-US" dirty="0"/>
              </a:p>
              <a:p>
                <a:pPr marL="342900" marR="0" lvl="0" indent="-342900">
                  <a:spcBef>
                    <a:spcPts val="180"/>
                  </a:spcBef>
                  <a:spcAft>
                    <a:spcPts val="180"/>
                  </a:spcAft>
                  <a:buFont typeface="Symbol" pitchFamily="2" charset="2"/>
                  <a:buChar char=""/>
                </a:pPr>
                <a:r>
                  <a:rPr lang="en-US" b="1" dirty="0">
                    <a:effectLst/>
                    <a:latin typeface="Times New Roman" panose="02020603050405020304" pitchFamily="18" charset="0"/>
                    <a:ea typeface="Times New Roman" panose="02020603050405020304" pitchFamily="18" charset="0"/>
                    <a:cs typeface="Symbol" pitchFamily="2" charset="2"/>
                  </a:rPr>
                  <a:t>Left (≤ 0.91)</a:t>
                </a:r>
                <a:r>
                  <a:rPr lang="en-US" dirty="0">
                    <a:effectLst/>
                    <a:latin typeface="Times New Roman" panose="02020603050405020304" pitchFamily="18" charset="0"/>
                    <a:ea typeface="Times New Roman" panose="02020603050405020304" pitchFamily="18" charset="0"/>
                    <a:cs typeface="Symbol" pitchFamily="2" charset="2"/>
                  </a:rPr>
                  <a:t>: Indexes [0, 2, 3, 4] → Labels = [0, 1, 0, 0]</a:t>
                </a:r>
              </a:p>
              <a:p>
                <a:pPr marL="342900" marR="0" lvl="0" indent="-342900">
                  <a:spcBef>
                    <a:spcPts val="180"/>
                  </a:spcBef>
                  <a:spcAft>
                    <a:spcPts val="180"/>
                  </a:spcAft>
                  <a:buFont typeface="Symbol" pitchFamily="2" charset="2"/>
                  <a:buChar char=""/>
                </a:pPr>
                <a:r>
                  <a:rPr lang="en-US" b="1" dirty="0">
                    <a:effectLst/>
                    <a:latin typeface="Times New Roman" panose="02020603050405020304" pitchFamily="18" charset="0"/>
                    <a:ea typeface="Times New Roman" panose="02020603050405020304" pitchFamily="18" charset="0"/>
                    <a:cs typeface="Symbol" pitchFamily="2" charset="2"/>
                  </a:rPr>
                  <a:t>Right (&gt; 0.91)</a:t>
                </a:r>
                <a:r>
                  <a:rPr lang="en-US" dirty="0">
                    <a:effectLst/>
                    <a:latin typeface="Times New Roman" panose="02020603050405020304" pitchFamily="18" charset="0"/>
                    <a:ea typeface="Times New Roman" panose="02020603050405020304" pitchFamily="18" charset="0"/>
                    <a:cs typeface="Symbol" pitchFamily="2" charset="2"/>
                  </a:rPr>
                  <a:t>: Index [1] → Label = [1]</a:t>
                </a:r>
              </a:p>
              <a:p>
                <a:endParaRPr lang="en-US" dirty="0"/>
              </a:p>
            </p:txBody>
          </p:sp>
        </mc:Choice>
        <mc:Fallback xmlns="">
          <p:sp>
            <p:nvSpPr>
              <p:cNvPr id="4" name="TextBox 3">
                <a:extLst>
                  <a:ext uri="{FF2B5EF4-FFF2-40B4-BE49-F238E27FC236}">
                    <a16:creationId xmlns:a16="http://schemas.microsoft.com/office/drawing/2014/main" id="{0F39524D-3486-3622-9CFC-8EDEB19FAB51}"/>
                  </a:ext>
                </a:extLst>
              </p:cNvPr>
              <p:cNvSpPr txBox="1">
                <a:spLocks noRot="1" noChangeAspect="1" noMove="1" noResize="1" noEditPoints="1" noAdjustHandles="1" noChangeArrowheads="1" noChangeShapeType="1" noTextEdit="1"/>
              </p:cNvSpPr>
              <p:nvPr/>
            </p:nvSpPr>
            <p:spPr>
              <a:xfrm>
                <a:off x="1045029" y="2166584"/>
                <a:ext cx="5294811" cy="2367315"/>
              </a:xfrm>
              <a:prstGeom prst="rect">
                <a:avLst/>
              </a:prstGeom>
              <a:blipFill>
                <a:blip r:embed="rId2"/>
                <a:stretch>
                  <a:fillRect l="-478" t="-532"/>
                </a:stretch>
              </a:blipFill>
            </p:spPr>
            <p:txBody>
              <a:bodyPr/>
              <a:lstStyle/>
              <a:p>
                <a:r>
                  <a:rPr lang="en-US">
                    <a:noFill/>
                  </a:rPr>
                  <a:t> </a:t>
                </a:r>
              </a:p>
            </p:txBody>
          </p:sp>
        </mc:Fallback>
      </mc:AlternateContent>
    </p:spTree>
    <p:extLst>
      <p:ext uri="{BB962C8B-B14F-4D97-AF65-F5344CB8AC3E}">
        <p14:creationId xmlns:p14="http://schemas.microsoft.com/office/powerpoint/2010/main" val="42609029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DE2C8F-DF11-0513-0A7C-B6D2BB87232E}"/>
              </a:ext>
            </a:extLst>
          </p:cNvPr>
          <p:cNvSpPr>
            <a:spLocks noGrp="1"/>
          </p:cNvSpPr>
          <p:nvPr>
            <p:ph type="title"/>
          </p:nvPr>
        </p:nvSpPr>
        <p:spPr/>
        <p:txBody>
          <a:bodyPr>
            <a:normAutofit fontScale="90000"/>
          </a:bodyPr>
          <a:lstStyle/>
          <a:p>
            <a:r>
              <a:rPr lang="en-US" dirty="0"/>
              <a:t>K-NN Implementation</a:t>
            </a:r>
          </a:p>
        </p:txBody>
      </p:sp>
      <p:sp>
        <p:nvSpPr>
          <p:cNvPr id="14" name="Google Shape;441;p18">
            <a:extLst>
              <a:ext uri="{FF2B5EF4-FFF2-40B4-BE49-F238E27FC236}">
                <a16:creationId xmlns:a16="http://schemas.microsoft.com/office/drawing/2014/main" id="{C8F895B4-2983-D0F5-7947-556D0AA0314F}"/>
              </a:ext>
            </a:extLst>
          </p:cNvPr>
          <p:cNvSpPr/>
          <p:nvPr/>
        </p:nvSpPr>
        <p:spPr>
          <a:xfrm>
            <a:off x="138427" y="1130265"/>
            <a:ext cx="3815951" cy="464400"/>
          </a:xfrm>
          <a:prstGeom prst="roundRect">
            <a:avLst>
              <a:gd name="adj" fmla="val 50000"/>
            </a:avLst>
          </a:prstGeom>
          <a:solidFill>
            <a:schemeClr val="accent1">
              <a:lumMod val="20000"/>
              <a:lumOff val="8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latin typeface="Times New Roman" panose="02020603050405020304" pitchFamily="18" charset="0"/>
                <a:cs typeface="Times New Roman" panose="02020603050405020304" pitchFamily="18" charset="0"/>
              </a:rPr>
              <a:t>Step 1 - Selecting the Optimal Value of K.</a:t>
            </a:r>
            <a:endParaRPr dirty="0">
              <a:latin typeface="Times New Roman" panose="02020603050405020304" pitchFamily="18" charset="0"/>
              <a:cs typeface="Times New Roman" panose="02020603050405020304" pitchFamily="18" charset="0"/>
            </a:endParaRPr>
          </a:p>
        </p:txBody>
      </p:sp>
      <p:sp>
        <p:nvSpPr>
          <p:cNvPr id="16" name="TextBox 15">
            <a:extLst>
              <a:ext uri="{FF2B5EF4-FFF2-40B4-BE49-F238E27FC236}">
                <a16:creationId xmlns:a16="http://schemas.microsoft.com/office/drawing/2014/main" id="{C755590A-02F1-5F13-4FC5-0D8216990E77}"/>
              </a:ext>
            </a:extLst>
          </p:cNvPr>
          <p:cNvSpPr txBox="1"/>
          <p:nvPr/>
        </p:nvSpPr>
        <p:spPr>
          <a:xfrm>
            <a:off x="738211" y="2022265"/>
            <a:ext cx="4453689" cy="307777"/>
          </a:xfrm>
          <a:prstGeom prst="rect">
            <a:avLst/>
          </a:prstGeom>
          <a:noFill/>
        </p:spPr>
        <p:txBody>
          <a:bodyPr wrap="square">
            <a:spAutoFit/>
          </a:bodyPr>
          <a:lstStyle/>
          <a:p>
            <a:r>
              <a:rPr lang="en-US" b="1" dirty="0">
                <a:latin typeface="Times New Roman" panose="02020603050405020304" pitchFamily="18" charset="0"/>
                <a:cs typeface="Times New Roman" panose="02020603050405020304" pitchFamily="18" charset="0"/>
              </a:rPr>
              <a:t>Elbow Method Graph</a:t>
            </a:r>
            <a:r>
              <a:rPr lang="en-US" dirty="0">
                <a:latin typeface="Times New Roman" panose="02020603050405020304" pitchFamily="18" charset="0"/>
                <a:cs typeface="Times New Roman" panose="02020603050405020304" pitchFamily="18" charset="0"/>
              </a:rPr>
              <a:t> </a:t>
            </a:r>
          </a:p>
        </p:txBody>
      </p:sp>
      <p:sp>
        <p:nvSpPr>
          <p:cNvPr id="17" name="Google Shape;440;p18">
            <a:extLst>
              <a:ext uri="{FF2B5EF4-FFF2-40B4-BE49-F238E27FC236}">
                <a16:creationId xmlns:a16="http://schemas.microsoft.com/office/drawing/2014/main" id="{67583B13-3009-74A6-3676-891EA957DC63}"/>
              </a:ext>
            </a:extLst>
          </p:cNvPr>
          <p:cNvSpPr/>
          <p:nvPr/>
        </p:nvSpPr>
        <p:spPr>
          <a:xfrm>
            <a:off x="4276726" y="2022265"/>
            <a:ext cx="4781550" cy="2865122"/>
          </a:xfrm>
          <a:prstGeom prst="roundRect">
            <a:avLst>
              <a:gd name="adj" fmla="val 50000"/>
            </a:avLst>
          </a:prstGeom>
          <a:solidFill>
            <a:srgbClr val="2776EA">
              <a:alpha val="12549"/>
            </a:srgbClr>
          </a:solidFill>
          <a:ln>
            <a:noFill/>
          </a:ln>
        </p:spPr>
        <p:txBody>
          <a:bodyPr spcFirstLastPara="1" wrap="square" lIns="91425" tIns="91425" rIns="91425" bIns="91425" anchor="ctr" anchorCtr="0">
            <a:noAutofit/>
          </a:bodyPr>
          <a:lstStyle/>
          <a:p>
            <a:r>
              <a:rPr lang="en-US" dirty="0">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Observations:</a:t>
            </a:r>
          </a:p>
          <a:p>
            <a:pPr>
              <a:lnSpc>
                <a:spcPct val="150000"/>
              </a:lnSpc>
            </a:pPr>
            <a:endParaRPr lang="en-US" b="1" dirty="0">
              <a:latin typeface="Times New Roman" panose="02020603050405020304" pitchFamily="18" charset="0"/>
              <a:cs typeface="Times New Roman" panose="02020603050405020304" pitchFamily="18" charset="0"/>
            </a:endParaRPr>
          </a:p>
          <a:p>
            <a:pPr>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Train K-NN models for </a:t>
            </a:r>
            <a:r>
              <a:rPr lang="en-US" b="1" dirty="0">
                <a:latin typeface="Times New Roman" panose="02020603050405020304" pitchFamily="18" charset="0"/>
                <a:cs typeface="Times New Roman" panose="02020603050405020304" pitchFamily="18" charset="0"/>
              </a:rPr>
              <a:t>K values from 3 to 30</a:t>
            </a:r>
            <a:r>
              <a:rPr lang="en-US" dirty="0">
                <a:latin typeface="Times New Roman" panose="02020603050405020304" pitchFamily="18" charset="0"/>
                <a:cs typeface="Times New Roman" panose="02020603050405020304" pitchFamily="18" charset="0"/>
              </a:rPr>
              <a:t>.</a:t>
            </a:r>
          </a:p>
          <a:p>
            <a:pPr>
              <a:lnSpc>
                <a:spcPct val="150000"/>
              </a:lnSpc>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Empirical Rule:</a:t>
            </a:r>
            <a:r>
              <a:rPr lang="en-US" dirty="0">
                <a:latin typeface="Times New Roman" panose="02020603050405020304" pitchFamily="18" charset="0"/>
                <a:cs typeface="Times New Roman" panose="02020603050405020304" pitchFamily="18" charset="0"/>
              </a:rPr>
              <a:t> 303/10=30.3303 / 10 = 30.3303/10=30.3 suggests maximum K = 30.</a:t>
            </a:r>
          </a:p>
          <a:p>
            <a:pPr>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Plot </a:t>
            </a:r>
            <a:r>
              <a:rPr lang="en-US" b="1" dirty="0">
                <a:latin typeface="Times New Roman" panose="02020603050405020304" pitchFamily="18" charset="0"/>
                <a:cs typeface="Times New Roman" panose="02020603050405020304" pitchFamily="18" charset="0"/>
              </a:rPr>
              <a:t>Error Rate vs. K</a:t>
            </a:r>
            <a:r>
              <a:rPr lang="en-US" dirty="0">
                <a:latin typeface="Times New Roman" panose="02020603050405020304" pitchFamily="18" charset="0"/>
                <a:cs typeface="Times New Roman" panose="02020603050405020304" pitchFamily="18" charset="0"/>
              </a:rPr>
              <a:t>.</a:t>
            </a:r>
          </a:p>
          <a:p>
            <a:pPr>
              <a:lnSpc>
                <a:spcPct val="150000"/>
              </a:lnSpc>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Find Elbow Point</a:t>
            </a:r>
            <a:r>
              <a:rPr lang="en-US" dirty="0">
                <a:latin typeface="Times New Roman" panose="02020603050405020304" pitchFamily="18" charset="0"/>
                <a:cs typeface="Times New Roman" panose="02020603050405020304" pitchFamily="18" charset="0"/>
              </a:rPr>
              <a:t> → Where error rate stabilizes.</a:t>
            </a:r>
          </a:p>
          <a:p>
            <a:pPr lvl="0"/>
            <a:endParaRPr dirty="0">
              <a:latin typeface="Times New Roman" panose="02020603050405020304" pitchFamily="18" charset="0"/>
              <a:cs typeface="Times New Roman" panose="02020603050405020304" pitchFamily="18" charset="0"/>
            </a:endParaRPr>
          </a:p>
        </p:txBody>
      </p:sp>
      <p:pic>
        <p:nvPicPr>
          <p:cNvPr id="3" name="Picture 2" descr="A graph with blue dots&#10;&#10;Description automatically generated">
            <a:extLst>
              <a:ext uri="{FF2B5EF4-FFF2-40B4-BE49-F238E27FC236}">
                <a16:creationId xmlns:a16="http://schemas.microsoft.com/office/drawing/2014/main" id="{15BF78FF-DA0A-11D0-3DAF-C3CA64D848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1932" y="2407355"/>
            <a:ext cx="3621849" cy="2094941"/>
          </a:xfrm>
          <a:prstGeom prst="rect">
            <a:avLst/>
          </a:prstGeom>
        </p:spPr>
      </p:pic>
    </p:spTree>
    <p:extLst>
      <p:ext uri="{BB962C8B-B14F-4D97-AF65-F5344CB8AC3E}">
        <p14:creationId xmlns:p14="http://schemas.microsoft.com/office/powerpoint/2010/main" val="232367171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DE2C8F-DF11-0513-0A7C-B6D2BB87232E}"/>
              </a:ext>
            </a:extLst>
          </p:cNvPr>
          <p:cNvSpPr>
            <a:spLocks noGrp="1"/>
          </p:cNvSpPr>
          <p:nvPr>
            <p:ph type="title"/>
          </p:nvPr>
        </p:nvSpPr>
        <p:spPr>
          <a:xfrm>
            <a:off x="457200" y="135592"/>
            <a:ext cx="8229600" cy="371400"/>
          </a:xfrm>
        </p:spPr>
        <p:txBody>
          <a:bodyPr>
            <a:normAutofit fontScale="90000"/>
          </a:bodyPr>
          <a:lstStyle/>
          <a:p>
            <a:r>
              <a:rPr lang="en-US" dirty="0"/>
              <a:t>Random Forest Implementation</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FB4FF51-FD05-5F87-8F8A-D8C587BD9316}"/>
                  </a:ext>
                </a:extLst>
              </p:cNvPr>
              <p:cNvSpPr txBox="1"/>
              <p:nvPr/>
            </p:nvSpPr>
            <p:spPr>
              <a:xfrm>
                <a:off x="1724298" y="731521"/>
                <a:ext cx="6962502" cy="4990277"/>
              </a:xfrm>
              <a:prstGeom prst="rect">
                <a:avLst/>
              </a:prstGeom>
              <a:noFill/>
            </p:spPr>
            <p:txBody>
              <a:bodyPr wrap="square" rtlCol="0">
                <a:spAutoFit/>
              </a:bodyPr>
              <a:lstStyle/>
              <a:p>
                <a:pPr marL="0" marR="0">
                  <a:spcBef>
                    <a:spcPts val="200"/>
                  </a:spcBef>
                  <a:spcAft>
                    <a:spcPts val="0"/>
                  </a:spcAft>
                </a:pPr>
                <a:r>
                  <a:rPr lang="en-US" sz="115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for Left Node</a:t>
                </a:r>
                <a:endParaRPr lang="en-US" sz="1150" b="1" dirty="0">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marL="0" marR="0">
                  <a:spcBef>
                    <a:spcPts val="900"/>
                  </a:spcBef>
                  <a:spcAft>
                    <a:spcPts val="900"/>
                  </a:spcAft>
                </a:pPr>
                <a:r>
                  <a:rPr lang="en-US" sz="1150" dirty="0">
                    <a:effectLst/>
                    <a:latin typeface="Times New Roman" panose="02020603050405020304" pitchFamily="18" charset="0"/>
                    <a:ea typeface="Times New Roman" panose="02020603050405020304" pitchFamily="18" charset="0"/>
                  </a:rPr>
                  <a:t>We have 4 samples: </a:t>
                </a:r>
                <a:r>
                  <a:rPr lang="en-US" sz="1150" b="1" dirty="0">
                    <a:effectLst/>
                    <a:latin typeface="Times New Roman" panose="02020603050405020304" pitchFamily="18" charset="0"/>
                    <a:ea typeface="Times New Roman" panose="02020603050405020304" pitchFamily="18" charset="0"/>
                  </a:rPr>
                  <a:t>Labels: [0, 1, 0, 0]</a:t>
                </a:r>
                <a:endParaRPr lang="en-US" sz="1150" dirty="0">
                  <a:effectLst/>
                  <a:latin typeface="Times New Roman" panose="02020603050405020304" pitchFamily="18" charset="0"/>
                  <a:ea typeface="Times New Roman" panose="02020603050405020304" pitchFamily="18" charset="0"/>
                </a:endParaRPr>
              </a:p>
              <a:p>
                <a:pPr marL="342900" marR="0" lvl="0" indent="-342900">
                  <a:spcBef>
                    <a:spcPts val="180"/>
                  </a:spcBef>
                  <a:spcAft>
                    <a:spcPts val="180"/>
                  </a:spcAft>
                  <a:buFont typeface="Symbol" pitchFamily="2" charset="2"/>
                  <a:buChar char=""/>
                </a:pPr>
                <a14:m>
                  <m:oMath xmlns:m="http://schemas.openxmlformats.org/officeDocument/2006/math">
                    <m:sSub>
                      <m:sSubPr>
                        <m:ctrlPr>
                          <a:rPr lang="en-US" sz="1150" i="1">
                            <a:effectLst/>
                            <a:latin typeface="Cambria Math" panose="02040503050406030204" pitchFamily="18" charset="0"/>
                            <a:ea typeface="Times New Roman" panose="02020603050405020304" pitchFamily="18" charset="0"/>
                            <a:cs typeface="Symbol" pitchFamily="2" charset="2"/>
                          </a:rPr>
                        </m:ctrlPr>
                      </m:sSubPr>
                      <m:e>
                        <m:r>
                          <a:rPr lang="en-US" sz="1150" i="1">
                            <a:effectLst/>
                            <a:latin typeface="Cambria Math" panose="02040503050406030204" pitchFamily="18" charset="0"/>
                            <a:ea typeface="Times New Roman" panose="02020603050405020304" pitchFamily="18" charset="0"/>
                            <a:cs typeface="Symbol" pitchFamily="2" charset="2"/>
                          </a:rPr>
                          <m:t>𝑝</m:t>
                        </m:r>
                      </m:e>
                      <m:sub>
                        <m:r>
                          <a:rPr lang="en-US" sz="1150" i="1">
                            <a:effectLst/>
                            <a:latin typeface="Cambria Math" panose="02040503050406030204" pitchFamily="18" charset="0"/>
                            <a:ea typeface="Times New Roman" panose="02020603050405020304" pitchFamily="18" charset="0"/>
                            <a:cs typeface="Symbol" pitchFamily="2" charset="2"/>
                          </a:rPr>
                          <m:t>0</m:t>
                        </m:r>
                      </m:sub>
                    </m:sSub>
                    <m:r>
                      <a:rPr lang="en-US" sz="1150">
                        <a:effectLst/>
                        <a:latin typeface="Cambria Math" panose="02040503050406030204" pitchFamily="18" charset="0"/>
                        <a:ea typeface="Times New Roman" panose="02020603050405020304" pitchFamily="18" charset="0"/>
                        <a:cs typeface="Symbol" pitchFamily="2" charset="2"/>
                      </a:rPr>
                      <m:t>=</m:t>
                    </m:r>
                    <m:f>
                      <m:fPr>
                        <m:ctrlPr>
                          <a:rPr lang="en-US" sz="1150" i="1">
                            <a:effectLst/>
                            <a:latin typeface="Cambria Math" panose="02040503050406030204" pitchFamily="18" charset="0"/>
                            <a:ea typeface="Times New Roman" panose="02020603050405020304" pitchFamily="18" charset="0"/>
                            <a:cs typeface="Symbol" pitchFamily="2" charset="2"/>
                          </a:rPr>
                        </m:ctrlPr>
                      </m:fPr>
                      <m:num>
                        <m:r>
                          <a:rPr lang="en-US" sz="1150" i="1">
                            <a:effectLst/>
                            <a:latin typeface="Cambria Math" panose="02040503050406030204" pitchFamily="18" charset="0"/>
                            <a:ea typeface="Times New Roman" panose="02020603050405020304" pitchFamily="18" charset="0"/>
                            <a:cs typeface="Symbol" pitchFamily="2" charset="2"/>
                          </a:rPr>
                          <m:t>3</m:t>
                        </m:r>
                      </m:num>
                      <m:den>
                        <m:r>
                          <a:rPr lang="en-US" sz="1150" i="1">
                            <a:effectLst/>
                            <a:latin typeface="Cambria Math" panose="02040503050406030204" pitchFamily="18" charset="0"/>
                            <a:ea typeface="Times New Roman" panose="02020603050405020304" pitchFamily="18" charset="0"/>
                            <a:cs typeface="Symbol" pitchFamily="2" charset="2"/>
                          </a:rPr>
                          <m:t>4</m:t>
                        </m:r>
                      </m:den>
                    </m:f>
                    <m:r>
                      <a:rPr lang="en-US" sz="1150">
                        <a:effectLst/>
                        <a:latin typeface="Cambria Math" panose="02040503050406030204" pitchFamily="18" charset="0"/>
                        <a:ea typeface="Times New Roman" panose="02020603050405020304" pitchFamily="18" charset="0"/>
                        <a:cs typeface="Symbol" pitchFamily="2" charset="2"/>
                      </a:rPr>
                      <m:t>=</m:t>
                    </m:r>
                    <m:r>
                      <a:rPr lang="en-US" sz="1150" i="1">
                        <a:effectLst/>
                        <a:latin typeface="Cambria Math" panose="02040503050406030204" pitchFamily="18" charset="0"/>
                        <a:ea typeface="Times New Roman" panose="02020603050405020304" pitchFamily="18" charset="0"/>
                        <a:cs typeface="Symbol" pitchFamily="2" charset="2"/>
                      </a:rPr>
                      <m:t>0.75</m:t>
                    </m:r>
                  </m:oMath>
                </a14:m>
                <a:endParaRPr lang="en-US" sz="1150" dirty="0">
                  <a:effectLst/>
                  <a:latin typeface="Times New Roman" panose="02020603050405020304" pitchFamily="18" charset="0"/>
                  <a:ea typeface="Times New Roman" panose="02020603050405020304" pitchFamily="18" charset="0"/>
                  <a:cs typeface="Symbol" pitchFamily="2" charset="2"/>
                </a:endParaRPr>
              </a:p>
              <a:p>
                <a:pPr marL="342900" marR="0" lvl="0" indent="-342900">
                  <a:spcBef>
                    <a:spcPts val="180"/>
                  </a:spcBef>
                  <a:spcAft>
                    <a:spcPts val="180"/>
                  </a:spcAft>
                  <a:buFont typeface="Symbol" pitchFamily="2" charset="2"/>
                  <a:buChar char=""/>
                </a:pPr>
                <a14:m>
                  <m:oMath xmlns:m="http://schemas.openxmlformats.org/officeDocument/2006/math">
                    <m:sSub>
                      <m:sSubPr>
                        <m:ctrlPr>
                          <a:rPr lang="en-US" sz="1150" i="1">
                            <a:effectLst/>
                            <a:latin typeface="Cambria Math" panose="02040503050406030204" pitchFamily="18" charset="0"/>
                            <a:ea typeface="Times New Roman" panose="02020603050405020304" pitchFamily="18" charset="0"/>
                            <a:cs typeface="Symbol" pitchFamily="2" charset="2"/>
                          </a:rPr>
                        </m:ctrlPr>
                      </m:sSubPr>
                      <m:e>
                        <m:r>
                          <a:rPr lang="en-US" sz="1150" i="1">
                            <a:effectLst/>
                            <a:latin typeface="Cambria Math" panose="02040503050406030204" pitchFamily="18" charset="0"/>
                            <a:ea typeface="Times New Roman" panose="02020603050405020304" pitchFamily="18" charset="0"/>
                            <a:cs typeface="Symbol" pitchFamily="2" charset="2"/>
                          </a:rPr>
                          <m:t>𝑝</m:t>
                        </m:r>
                      </m:e>
                      <m:sub>
                        <m:r>
                          <a:rPr lang="en-US" sz="1150" i="1">
                            <a:effectLst/>
                            <a:latin typeface="Cambria Math" panose="02040503050406030204" pitchFamily="18" charset="0"/>
                            <a:ea typeface="Times New Roman" panose="02020603050405020304" pitchFamily="18" charset="0"/>
                            <a:cs typeface="Symbol" pitchFamily="2" charset="2"/>
                          </a:rPr>
                          <m:t>1</m:t>
                        </m:r>
                      </m:sub>
                    </m:sSub>
                    <m:r>
                      <a:rPr lang="en-US" sz="1150">
                        <a:effectLst/>
                        <a:latin typeface="Cambria Math" panose="02040503050406030204" pitchFamily="18" charset="0"/>
                        <a:ea typeface="Times New Roman" panose="02020603050405020304" pitchFamily="18" charset="0"/>
                        <a:cs typeface="Symbol" pitchFamily="2" charset="2"/>
                      </a:rPr>
                      <m:t>=</m:t>
                    </m:r>
                    <m:f>
                      <m:fPr>
                        <m:ctrlPr>
                          <a:rPr lang="en-US" sz="1150" i="1">
                            <a:effectLst/>
                            <a:latin typeface="Cambria Math" panose="02040503050406030204" pitchFamily="18" charset="0"/>
                            <a:ea typeface="Times New Roman" panose="02020603050405020304" pitchFamily="18" charset="0"/>
                            <a:cs typeface="Symbol" pitchFamily="2" charset="2"/>
                          </a:rPr>
                        </m:ctrlPr>
                      </m:fPr>
                      <m:num>
                        <m:r>
                          <a:rPr lang="en-US" sz="1150" i="1">
                            <a:effectLst/>
                            <a:latin typeface="Cambria Math" panose="02040503050406030204" pitchFamily="18" charset="0"/>
                            <a:ea typeface="Times New Roman" panose="02020603050405020304" pitchFamily="18" charset="0"/>
                            <a:cs typeface="Symbol" pitchFamily="2" charset="2"/>
                          </a:rPr>
                          <m:t>1</m:t>
                        </m:r>
                      </m:num>
                      <m:den>
                        <m:r>
                          <a:rPr lang="en-US" sz="1150" i="1">
                            <a:effectLst/>
                            <a:latin typeface="Cambria Math" panose="02040503050406030204" pitchFamily="18" charset="0"/>
                            <a:ea typeface="Times New Roman" panose="02020603050405020304" pitchFamily="18" charset="0"/>
                            <a:cs typeface="Symbol" pitchFamily="2" charset="2"/>
                          </a:rPr>
                          <m:t>4</m:t>
                        </m:r>
                      </m:den>
                    </m:f>
                    <m:r>
                      <a:rPr lang="en-US" sz="1150">
                        <a:effectLst/>
                        <a:latin typeface="Cambria Math" panose="02040503050406030204" pitchFamily="18" charset="0"/>
                        <a:ea typeface="Times New Roman" panose="02020603050405020304" pitchFamily="18" charset="0"/>
                        <a:cs typeface="Symbol" pitchFamily="2" charset="2"/>
                      </a:rPr>
                      <m:t>=</m:t>
                    </m:r>
                    <m:r>
                      <a:rPr lang="en-US" sz="1150" i="1">
                        <a:effectLst/>
                        <a:latin typeface="Cambria Math" panose="02040503050406030204" pitchFamily="18" charset="0"/>
                        <a:ea typeface="Times New Roman" panose="02020603050405020304" pitchFamily="18" charset="0"/>
                        <a:cs typeface="Symbol" pitchFamily="2" charset="2"/>
                      </a:rPr>
                      <m:t>0.25</m:t>
                    </m:r>
                  </m:oMath>
                </a14:m>
                <a:endParaRPr lang="en-US" sz="1150" dirty="0">
                  <a:effectLst/>
                  <a:latin typeface="Times New Roman" panose="02020603050405020304" pitchFamily="18" charset="0"/>
                  <a:ea typeface="Times New Roman" panose="02020603050405020304" pitchFamily="18" charset="0"/>
                  <a:cs typeface="Symbol" pitchFamily="2" charset="2"/>
                </a:endParaRPr>
              </a:p>
              <a:p>
                <a:pPr marL="0" marR="0">
                  <a:spcBef>
                    <a:spcPts val="900"/>
                  </a:spcBef>
                  <a:spcAft>
                    <a:spcPts val="900"/>
                  </a:spcAft>
                </a:pPr>
                <a:r>
                  <a:rPr lang="en-US" sz="1150" dirty="0">
                    <a:effectLst/>
                    <a:latin typeface="Times New Roman" panose="02020603050405020304" pitchFamily="18" charset="0"/>
                    <a:ea typeface="Times New Roman" panose="02020603050405020304" pitchFamily="18" charset="0"/>
                  </a:rPr>
                  <a:t>Now plug into the Gini formula:</a:t>
                </a:r>
              </a:p>
              <a:p>
                <a:pPr marL="0" marR="0">
                  <a:spcBef>
                    <a:spcPts val="900"/>
                  </a:spcBef>
                  <a:spcAft>
                    <a:spcPts val="900"/>
                  </a:spcAft>
                </a:pPr>
                <a14:m>
                  <m:oMathPara xmlns:m="http://schemas.openxmlformats.org/officeDocument/2006/math">
                    <m:oMathParaPr>
                      <m:jc m:val="centerGroup"/>
                    </m:oMathParaPr>
                    <m:oMath xmlns:m="http://schemas.openxmlformats.org/officeDocument/2006/math">
                      <m:sSub>
                        <m:sSubPr>
                          <m:ctrlPr>
                            <a:rPr lang="en-US" sz="1150" i="1">
                              <a:effectLst/>
                              <a:latin typeface="Cambria Math" panose="02040503050406030204" pitchFamily="18" charset="0"/>
                              <a:ea typeface="Times New Roman" panose="02020603050405020304" pitchFamily="18" charset="0"/>
                            </a:rPr>
                          </m:ctrlPr>
                        </m:sSubPr>
                        <m:e>
                          <m:r>
                            <m:rPr>
                              <m:sty m:val="p"/>
                            </m:rPr>
                            <a:rPr lang="en-US" sz="1150">
                              <a:effectLst/>
                              <a:latin typeface="Cambria Math" panose="02040503050406030204" pitchFamily="18" charset="0"/>
                              <a:ea typeface="Times New Roman" panose="02020603050405020304" pitchFamily="18" charset="0"/>
                            </a:rPr>
                            <m:t>Gini</m:t>
                          </m:r>
                        </m:e>
                        <m:sub>
                          <m:r>
                            <m:rPr>
                              <m:sty m:val="p"/>
                            </m:rPr>
                            <a:rPr lang="en-US" sz="1150">
                              <a:effectLst/>
                              <a:latin typeface="Cambria Math" panose="02040503050406030204" pitchFamily="18" charset="0"/>
                              <a:ea typeface="Times New Roman" panose="02020603050405020304" pitchFamily="18" charset="0"/>
                            </a:rPr>
                            <m:t>left</m:t>
                          </m:r>
                        </m:sub>
                      </m:sSub>
                      <m:r>
                        <a:rPr lang="en-US" sz="1150">
                          <a:effectLst/>
                          <a:latin typeface="Cambria Math" panose="02040503050406030204" pitchFamily="18" charset="0"/>
                          <a:ea typeface="Times New Roman" panose="02020603050405020304" pitchFamily="18" charset="0"/>
                        </a:rPr>
                        <m:t>=</m:t>
                      </m:r>
                      <m:r>
                        <a:rPr lang="en-US" sz="1150" i="1">
                          <a:effectLst/>
                          <a:latin typeface="Cambria Math" panose="02040503050406030204" pitchFamily="18" charset="0"/>
                          <a:ea typeface="Times New Roman" panose="02020603050405020304" pitchFamily="18" charset="0"/>
                        </a:rPr>
                        <m:t>1−</m:t>
                      </m:r>
                      <m:sSup>
                        <m:sSupPr>
                          <m:ctrlPr>
                            <a:rPr lang="en-US" sz="1150" i="1">
                              <a:effectLst/>
                              <a:latin typeface="Cambria Math" panose="02040503050406030204" pitchFamily="18" charset="0"/>
                              <a:ea typeface="Times New Roman" panose="02020603050405020304" pitchFamily="18" charset="0"/>
                            </a:rPr>
                          </m:ctrlPr>
                        </m:sSupPr>
                        <m:e>
                          <m:d>
                            <m:dPr>
                              <m:ctrlPr>
                                <a:rPr lang="en-US" sz="1150" i="1">
                                  <a:effectLst/>
                                  <a:latin typeface="Cambria Math" panose="02040503050406030204" pitchFamily="18" charset="0"/>
                                  <a:ea typeface="Times New Roman" panose="02020603050405020304" pitchFamily="18" charset="0"/>
                                </a:rPr>
                              </m:ctrlPr>
                            </m:dPr>
                            <m:e>
                              <m:r>
                                <a:rPr lang="en-US" sz="1150" i="1">
                                  <a:effectLst/>
                                  <a:latin typeface="Cambria Math" panose="02040503050406030204" pitchFamily="18" charset="0"/>
                                  <a:ea typeface="Times New Roman" panose="02020603050405020304" pitchFamily="18" charset="0"/>
                                </a:rPr>
                                <m:t>0.75</m:t>
                              </m:r>
                            </m:e>
                          </m:d>
                        </m:e>
                        <m:sup>
                          <m:r>
                            <a:rPr lang="en-US" sz="1150" i="1">
                              <a:effectLst/>
                              <a:latin typeface="Cambria Math" panose="02040503050406030204" pitchFamily="18" charset="0"/>
                              <a:ea typeface="Times New Roman" panose="02020603050405020304" pitchFamily="18" charset="0"/>
                            </a:rPr>
                            <m:t>2</m:t>
                          </m:r>
                        </m:sup>
                      </m:sSup>
                      <m:r>
                        <a:rPr lang="en-US" sz="1150" i="1">
                          <a:effectLst/>
                          <a:latin typeface="Cambria Math" panose="02040503050406030204" pitchFamily="18" charset="0"/>
                          <a:ea typeface="Times New Roman" panose="02020603050405020304" pitchFamily="18" charset="0"/>
                        </a:rPr>
                        <m:t>−</m:t>
                      </m:r>
                      <m:sSup>
                        <m:sSupPr>
                          <m:ctrlPr>
                            <a:rPr lang="en-US" sz="1150" i="1">
                              <a:effectLst/>
                              <a:latin typeface="Cambria Math" panose="02040503050406030204" pitchFamily="18" charset="0"/>
                              <a:ea typeface="Times New Roman" panose="02020603050405020304" pitchFamily="18" charset="0"/>
                            </a:rPr>
                          </m:ctrlPr>
                        </m:sSupPr>
                        <m:e>
                          <m:d>
                            <m:dPr>
                              <m:ctrlPr>
                                <a:rPr lang="en-US" sz="1150" i="1">
                                  <a:effectLst/>
                                  <a:latin typeface="Cambria Math" panose="02040503050406030204" pitchFamily="18" charset="0"/>
                                  <a:ea typeface="Times New Roman" panose="02020603050405020304" pitchFamily="18" charset="0"/>
                                </a:rPr>
                              </m:ctrlPr>
                            </m:dPr>
                            <m:e>
                              <m:r>
                                <a:rPr lang="en-US" sz="1150" i="1">
                                  <a:effectLst/>
                                  <a:latin typeface="Cambria Math" panose="02040503050406030204" pitchFamily="18" charset="0"/>
                                  <a:ea typeface="Times New Roman" panose="02020603050405020304" pitchFamily="18" charset="0"/>
                                </a:rPr>
                                <m:t>0.25</m:t>
                              </m:r>
                            </m:e>
                          </m:d>
                        </m:e>
                        <m:sup>
                          <m:r>
                            <a:rPr lang="en-US" sz="1150" i="1">
                              <a:effectLst/>
                              <a:latin typeface="Cambria Math" panose="02040503050406030204" pitchFamily="18" charset="0"/>
                              <a:ea typeface="Times New Roman" panose="02020603050405020304" pitchFamily="18" charset="0"/>
                            </a:rPr>
                            <m:t>2</m:t>
                          </m:r>
                        </m:sup>
                      </m:sSup>
                      <m:r>
                        <a:rPr lang="en-US" sz="1150">
                          <a:effectLst/>
                          <a:latin typeface="Cambria Math" panose="02040503050406030204" pitchFamily="18" charset="0"/>
                          <a:ea typeface="Times New Roman" panose="02020603050405020304" pitchFamily="18" charset="0"/>
                        </a:rPr>
                        <m:t>=</m:t>
                      </m:r>
                      <m:r>
                        <a:rPr lang="en-US" sz="1150" i="1">
                          <a:effectLst/>
                          <a:latin typeface="Cambria Math" panose="02040503050406030204" pitchFamily="18" charset="0"/>
                          <a:ea typeface="Times New Roman" panose="02020603050405020304" pitchFamily="18" charset="0"/>
                        </a:rPr>
                        <m:t>1−0.5625−0.0625</m:t>
                      </m:r>
                      <m:r>
                        <a:rPr lang="en-US" sz="1150">
                          <a:effectLst/>
                          <a:latin typeface="Cambria Math" panose="02040503050406030204" pitchFamily="18" charset="0"/>
                          <a:ea typeface="Times New Roman" panose="02020603050405020304" pitchFamily="18" charset="0"/>
                        </a:rPr>
                        <m:t>=</m:t>
                      </m:r>
                      <m:r>
                        <a:rPr lang="en-US" sz="1150" i="1">
                          <a:effectLst/>
                          <a:latin typeface="Cambria Math" panose="02040503050406030204" pitchFamily="18" charset="0"/>
                          <a:ea typeface="Times New Roman" panose="02020603050405020304" pitchFamily="18" charset="0"/>
                        </a:rPr>
                        <m:t>0.375</m:t>
                      </m:r>
                    </m:oMath>
                  </m:oMathPara>
                </a14:m>
                <a:endParaRPr lang="en-US" sz="1150" dirty="0">
                  <a:effectLst/>
                  <a:latin typeface="Times New Roman" panose="02020603050405020304" pitchFamily="18" charset="0"/>
                  <a:ea typeface="Times New Roman" panose="02020603050405020304" pitchFamily="18" charset="0"/>
                </a:endParaRPr>
              </a:p>
              <a:p>
                <a:pPr marL="0" marR="0">
                  <a:spcBef>
                    <a:spcPts val="200"/>
                  </a:spcBef>
                  <a:spcAft>
                    <a:spcPts val="0"/>
                  </a:spcAft>
                </a:pPr>
                <a:r>
                  <a:rPr lang="en-US" sz="115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for Right Node</a:t>
                </a:r>
                <a:endParaRPr lang="en-US" sz="1150" b="1" dirty="0">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marL="0" marR="0">
                  <a:spcBef>
                    <a:spcPts val="900"/>
                  </a:spcBef>
                  <a:spcAft>
                    <a:spcPts val="900"/>
                  </a:spcAft>
                </a:pPr>
                <a:r>
                  <a:rPr lang="en-US" sz="1150" dirty="0">
                    <a:effectLst/>
                    <a:latin typeface="Times New Roman" panose="02020603050405020304" pitchFamily="18" charset="0"/>
                    <a:ea typeface="Times New Roman" panose="02020603050405020304" pitchFamily="18" charset="0"/>
                  </a:rPr>
                  <a:t>Only one sample and it's label 1 → </a:t>
                </a:r>
                <a:r>
                  <a:rPr lang="en-US" sz="1150" b="1" dirty="0">
                    <a:effectLst/>
                    <a:latin typeface="Times New Roman" panose="02020603050405020304" pitchFamily="18" charset="0"/>
                    <a:ea typeface="Times New Roman" panose="02020603050405020304" pitchFamily="18" charset="0"/>
                  </a:rPr>
                  <a:t>Pure node</a:t>
                </a:r>
                <a:endParaRPr lang="en-US" sz="1150" dirty="0">
                  <a:effectLst/>
                  <a:latin typeface="Times New Roman" panose="02020603050405020304" pitchFamily="18" charset="0"/>
                  <a:ea typeface="Times New Roman" panose="02020603050405020304" pitchFamily="18" charset="0"/>
                </a:endParaRPr>
              </a:p>
              <a:p>
                <a:pPr marL="0" marR="0">
                  <a:spcBef>
                    <a:spcPts val="900"/>
                  </a:spcBef>
                  <a:spcAft>
                    <a:spcPts val="900"/>
                  </a:spcAft>
                </a:pPr>
                <a14:m>
                  <m:oMathPara xmlns:m="http://schemas.openxmlformats.org/officeDocument/2006/math">
                    <m:oMathParaPr>
                      <m:jc m:val="centerGroup"/>
                    </m:oMathParaPr>
                    <m:oMath xmlns:m="http://schemas.openxmlformats.org/officeDocument/2006/math">
                      <m:sSub>
                        <m:sSubPr>
                          <m:ctrlPr>
                            <a:rPr lang="en-US" sz="1150" i="1">
                              <a:effectLst/>
                              <a:latin typeface="Cambria Math" panose="02040503050406030204" pitchFamily="18" charset="0"/>
                              <a:ea typeface="Times New Roman" panose="02020603050405020304" pitchFamily="18" charset="0"/>
                            </a:rPr>
                          </m:ctrlPr>
                        </m:sSubPr>
                        <m:e>
                          <m:r>
                            <m:rPr>
                              <m:sty m:val="p"/>
                            </m:rPr>
                            <a:rPr lang="en-US" sz="1150">
                              <a:effectLst/>
                              <a:latin typeface="Cambria Math" panose="02040503050406030204" pitchFamily="18" charset="0"/>
                              <a:ea typeface="Times New Roman" panose="02020603050405020304" pitchFamily="18" charset="0"/>
                            </a:rPr>
                            <m:t>Gini</m:t>
                          </m:r>
                        </m:e>
                        <m:sub>
                          <m:r>
                            <m:rPr>
                              <m:sty m:val="p"/>
                            </m:rPr>
                            <a:rPr lang="en-US" sz="1150">
                              <a:effectLst/>
                              <a:latin typeface="Cambria Math" panose="02040503050406030204" pitchFamily="18" charset="0"/>
                              <a:ea typeface="Times New Roman" panose="02020603050405020304" pitchFamily="18" charset="0"/>
                            </a:rPr>
                            <m:t>right</m:t>
                          </m:r>
                        </m:sub>
                      </m:sSub>
                      <m:r>
                        <a:rPr lang="en-US" sz="1150">
                          <a:effectLst/>
                          <a:latin typeface="Cambria Math" panose="02040503050406030204" pitchFamily="18" charset="0"/>
                          <a:ea typeface="Times New Roman" panose="02020603050405020304" pitchFamily="18" charset="0"/>
                        </a:rPr>
                        <m:t>=</m:t>
                      </m:r>
                      <m:r>
                        <a:rPr lang="en-US" sz="1150" i="1">
                          <a:effectLst/>
                          <a:latin typeface="Cambria Math" panose="02040503050406030204" pitchFamily="18" charset="0"/>
                          <a:ea typeface="Times New Roman" panose="02020603050405020304" pitchFamily="18" charset="0"/>
                        </a:rPr>
                        <m:t>0</m:t>
                      </m:r>
                    </m:oMath>
                  </m:oMathPara>
                </a14:m>
                <a:endParaRPr lang="en-US" sz="1150" dirty="0">
                  <a:effectLst/>
                  <a:latin typeface="Times New Roman" panose="02020603050405020304" pitchFamily="18" charset="0"/>
                  <a:ea typeface="Times New Roman" panose="02020603050405020304" pitchFamily="18" charset="0"/>
                </a:endParaRPr>
              </a:p>
              <a:p>
                <a:pPr marL="0" marR="0">
                  <a:spcBef>
                    <a:spcPts val="200"/>
                  </a:spcBef>
                  <a:spcAft>
                    <a:spcPts val="0"/>
                  </a:spcAft>
                </a:pPr>
                <a:r>
                  <a:rPr lang="en-US" sz="115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Weighted Gini for the Split</a:t>
                </a:r>
                <a:endParaRPr lang="en-US" sz="1150" b="1" dirty="0">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marL="0" marR="0">
                  <a:spcBef>
                    <a:spcPts val="900"/>
                  </a:spcBef>
                  <a:spcAft>
                    <a:spcPts val="900"/>
                  </a:spcAft>
                </a:pPr>
                <a:r>
                  <a:rPr lang="en-US" sz="1150" dirty="0">
                    <a:effectLst/>
                    <a:latin typeface="Times New Roman" panose="02020603050405020304" pitchFamily="18" charset="0"/>
                    <a:ea typeface="Times New Roman" panose="02020603050405020304" pitchFamily="18" charset="0"/>
                  </a:rPr>
                  <a:t>We combine the impurity of both nodes based on their sizes:</a:t>
                </a:r>
              </a:p>
              <a:p>
                <a:pPr marL="342900" marR="0" lvl="0" indent="-342900">
                  <a:spcBef>
                    <a:spcPts val="180"/>
                  </a:spcBef>
                  <a:spcAft>
                    <a:spcPts val="180"/>
                  </a:spcAft>
                  <a:buFont typeface="Symbol" pitchFamily="2" charset="2"/>
                  <a:buChar char=""/>
                </a:pPr>
                <a:r>
                  <a:rPr lang="en-US" sz="1150" dirty="0">
                    <a:effectLst/>
                    <a:latin typeface="Times New Roman" panose="02020603050405020304" pitchFamily="18" charset="0"/>
                    <a:ea typeface="Times New Roman" panose="02020603050405020304" pitchFamily="18" charset="0"/>
                    <a:cs typeface="Symbol" pitchFamily="2" charset="2"/>
                  </a:rPr>
                  <a:t>Left node has 4 samples → </a:t>
                </a:r>
                <a14:m>
                  <m:oMath xmlns:m="http://schemas.openxmlformats.org/officeDocument/2006/math">
                    <m:f>
                      <m:fPr>
                        <m:ctrlPr>
                          <a:rPr lang="en-US" sz="1150" i="1">
                            <a:effectLst/>
                            <a:latin typeface="Cambria Math" panose="02040503050406030204" pitchFamily="18" charset="0"/>
                            <a:ea typeface="Times New Roman" panose="02020603050405020304" pitchFamily="18" charset="0"/>
                            <a:cs typeface="Symbol" pitchFamily="2" charset="2"/>
                          </a:rPr>
                        </m:ctrlPr>
                      </m:fPr>
                      <m:num>
                        <m:r>
                          <a:rPr lang="en-US" sz="1150" i="1">
                            <a:effectLst/>
                            <a:latin typeface="Cambria Math" panose="02040503050406030204" pitchFamily="18" charset="0"/>
                            <a:ea typeface="Times New Roman" panose="02020603050405020304" pitchFamily="18" charset="0"/>
                            <a:cs typeface="Symbol" pitchFamily="2" charset="2"/>
                          </a:rPr>
                          <m:t>4</m:t>
                        </m:r>
                      </m:num>
                      <m:den>
                        <m:r>
                          <a:rPr lang="en-US" sz="1150" i="1">
                            <a:effectLst/>
                            <a:latin typeface="Cambria Math" panose="02040503050406030204" pitchFamily="18" charset="0"/>
                            <a:ea typeface="Times New Roman" panose="02020603050405020304" pitchFamily="18" charset="0"/>
                            <a:cs typeface="Symbol" pitchFamily="2" charset="2"/>
                          </a:rPr>
                          <m:t>5</m:t>
                        </m:r>
                      </m:den>
                    </m:f>
                  </m:oMath>
                </a14:m>
                <a:endParaRPr lang="en-US" sz="1150" dirty="0">
                  <a:effectLst/>
                  <a:latin typeface="Times New Roman" panose="02020603050405020304" pitchFamily="18" charset="0"/>
                  <a:ea typeface="Times New Roman" panose="02020603050405020304" pitchFamily="18" charset="0"/>
                  <a:cs typeface="Symbol" pitchFamily="2" charset="2"/>
                </a:endParaRPr>
              </a:p>
              <a:p>
                <a:pPr marL="342900" marR="0" lvl="0" indent="-342900">
                  <a:spcBef>
                    <a:spcPts val="180"/>
                  </a:spcBef>
                  <a:spcAft>
                    <a:spcPts val="180"/>
                  </a:spcAft>
                  <a:buFont typeface="Symbol" pitchFamily="2" charset="2"/>
                  <a:buChar char=""/>
                </a:pPr>
                <a:r>
                  <a:rPr lang="en-US" sz="1150" dirty="0">
                    <a:effectLst/>
                    <a:latin typeface="Times New Roman" panose="02020603050405020304" pitchFamily="18" charset="0"/>
                    <a:ea typeface="Times New Roman" panose="02020603050405020304" pitchFamily="18" charset="0"/>
                    <a:cs typeface="Symbol" pitchFamily="2" charset="2"/>
                  </a:rPr>
                  <a:t>Right node has 1 sample → </a:t>
                </a:r>
                <a14:m>
                  <m:oMath xmlns:m="http://schemas.openxmlformats.org/officeDocument/2006/math">
                    <m:f>
                      <m:fPr>
                        <m:ctrlPr>
                          <a:rPr lang="en-US" sz="1150" i="1">
                            <a:effectLst/>
                            <a:latin typeface="Cambria Math" panose="02040503050406030204" pitchFamily="18" charset="0"/>
                            <a:ea typeface="Times New Roman" panose="02020603050405020304" pitchFamily="18" charset="0"/>
                            <a:cs typeface="Symbol" pitchFamily="2" charset="2"/>
                          </a:rPr>
                        </m:ctrlPr>
                      </m:fPr>
                      <m:num>
                        <m:r>
                          <a:rPr lang="en-US" sz="1150" i="1">
                            <a:effectLst/>
                            <a:latin typeface="Cambria Math" panose="02040503050406030204" pitchFamily="18" charset="0"/>
                            <a:ea typeface="Times New Roman" panose="02020603050405020304" pitchFamily="18" charset="0"/>
                            <a:cs typeface="Symbol" pitchFamily="2" charset="2"/>
                          </a:rPr>
                          <m:t>1</m:t>
                        </m:r>
                      </m:num>
                      <m:den>
                        <m:r>
                          <a:rPr lang="en-US" sz="1150" i="1">
                            <a:effectLst/>
                            <a:latin typeface="Cambria Math" panose="02040503050406030204" pitchFamily="18" charset="0"/>
                            <a:ea typeface="Times New Roman" panose="02020603050405020304" pitchFamily="18" charset="0"/>
                            <a:cs typeface="Symbol" pitchFamily="2" charset="2"/>
                          </a:rPr>
                          <m:t>5</m:t>
                        </m:r>
                      </m:den>
                    </m:f>
                  </m:oMath>
                </a14:m>
                <a:endParaRPr lang="en-US" sz="1150" dirty="0">
                  <a:effectLst/>
                  <a:latin typeface="Times New Roman" panose="02020603050405020304" pitchFamily="18" charset="0"/>
                  <a:ea typeface="Times New Roman" panose="02020603050405020304" pitchFamily="18" charset="0"/>
                  <a:cs typeface="Symbol" pitchFamily="2" charset="2"/>
                </a:endParaRPr>
              </a:p>
              <a:p>
                <a:pPr marL="0" marR="0">
                  <a:spcBef>
                    <a:spcPts val="900"/>
                  </a:spcBef>
                  <a:spcAft>
                    <a:spcPts val="900"/>
                  </a:spcAft>
                </a:pPr>
                <a14:m>
                  <m:oMathPara xmlns:m="http://schemas.openxmlformats.org/officeDocument/2006/math">
                    <m:oMathParaPr>
                      <m:jc m:val="centerGroup"/>
                    </m:oMathParaPr>
                    <m:oMath xmlns:m="http://schemas.openxmlformats.org/officeDocument/2006/math">
                      <m:sSub>
                        <m:sSubPr>
                          <m:ctrlPr>
                            <a:rPr lang="en-US" sz="1150" i="1">
                              <a:effectLst/>
                              <a:latin typeface="Cambria Math" panose="02040503050406030204" pitchFamily="18" charset="0"/>
                              <a:ea typeface="Times New Roman" panose="02020603050405020304" pitchFamily="18" charset="0"/>
                            </a:rPr>
                          </m:ctrlPr>
                        </m:sSubPr>
                        <m:e>
                          <m:r>
                            <m:rPr>
                              <m:sty m:val="p"/>
                            </m:rPr>
                            <a:rPr lang="en-US" sz="1150">
                              <a:effectLst/>
                              <a:latin typeface="Cambria Math" panose="02040503050406030204" pitchFamily="18" charset="0"/>
                              <a:ea typeface="Times New Roman" panose="02020603050405020304" pitchFamily="18" charset="0"/>
                            </a:rPr>
                            <m:t>Gini</m:t>
                          </m:r>
                        </m:e>
                        <m:sub>
                          <m:r>
                            <m:rPr>
                              <m:sty m:val="p"/>
                            </m:rPr>
                            <a:rPr lang="en-US" sz="1150">
                              <a:effectLst/>
                              <a:latin typeface="Cambria Math" panose="02040503050406030204" pitchFamily="18" charset="0"/>
                              <a:ea typeface="Times New Roman" panose="02020603050405020304" pitchFamily="18" charset="0"/>
                            </a:rPr>
                            <m:t>split</m:t>
                          </m:r>
                        </m:sub>
                      </m:sSub>
                      <m:r>
                        <a:rPr lang="en-US" sz="1150">
                          <a:effectLst/>
                          <a:latin typeface="Cambria Math" panose="02040503050406030204" pitchFamily="18" charset="0"/>
                          <a:ea typeface="Times New Roman" panose="02020603050405020304" pitchFamily="18" charset="0"/>
                        </a:rPr>
                        <m:t>=</m:t>
                      </m:r>
                      <m:f>
                        <m:fPr>
                          <m:ctrlPr>
                            <a:rPr lang="en-US" sz="1150" i="1">
                              <a:effectLst/>
                              <a:latin typeface="Cambria Math" panose="02040503050406030204" pitchFamily="18" charset="0"/>
                              <a:ea typeface="Times New Roman" panose="02020603050405020304" pitchFamily="18" charset="0"/>
                            </a:rPr>
                          </m:ctrlPr>
                        </m:fPr>
                        <m:num>
                          <m:r>
                            <a:rPr lang="en-US" sz="1150" i="1">
                              <a:effectLst/>
                              <a:latin typeface="Cambria Math" panose="02040503050406030204" pitchFamily="18" charset="0"/>
                              <a:ea typeface="Times New Roman" panose="02020603050405020304" pitchFamily="18" charset="0"/>
                            </a:rPr>
                            <m:t>4</m:t>
                          </m:r>
                        </m:num>
                        <m:den>
                          <m:r>
                            <a:rPr lang="en-US" sz="1150" i="1">
                              <a:effectLst/>
                              <a:latin typeface="Cambria Math" panose="02040503050406030204" pitchFamily="18" charset="0"/>
                              <a:ea typeface="Times New Roman" panose="02020603050405020304" pitchFamily="18" charset="0"/>
                            </a:rPr>
                            <m:t>5</m:t>
                          </m:r>
                        </m:den>
                      </m:f>
                      <m:r>
                        <a:rPr lang="en-US" sz="1150">
                          <a:effectLst/>
                          <a:latin typeface="Cambria Math" panose="02040503050406030204" pitchFamily="18" charset="0"/>
                          <a:ea typeface="Times New Roman" panose="02020603050405020304" pitchFamily="18" charset="0"/>
                        </a:rPr>
                        <m:t>⋅</m:t>
                      </m:r>
                      <m:r>
                        <a:rPr lang="en-US" sz="1150" i="1">
                          <a:effectLst/>
                          <a:latin typeface="Cambria Math" panose="02040503050406030204" pitchFamily="18" charset="0"/>
                          <a:ea typeface="Times New Roman" panose="02020603050405020304" pitchFamily="18" charset="0"/>
                        </a:rPr>
                        <m:t>0.375</m:t>
                      </m:r>
                      <m:r>
                        <a:rPr lang="en-US" sz="1150">
                          <a:effectLst/>
                          <a:latin typeface="Cambria Math" panose="02040503050406030204" pitchFamily="18" charset="0"/>
                          <a:ea typeface="Times New Roman" panose="02020603050405020304" pitchFamily="18" charset="0"/>
                        </a:rPr>
                        <m:t>+</m:t>
                      </m:r>
                      <m:f>
                        <m:fPr>
                          <m:ctrlPr>
                            <a:rPr lang="en-US" sz="1150" i="1">
                              <a:effectLst/>
                              <a:latin typeface="Cambria Math" panose="02040503050406030204" pitchFamily="18" charset="0"/>
                              <a:ea typeface="Times New Roman" panose="02020603050405020304" pitchFamily="18" charset="0"/>
                            </a:rPr>
                          </m:ctrlPr>
                        </m:fPr>
                        <m:num>
                          <m:r>
                            <a:rPr lang="en-US" sz="1150" i="1">
                              <a:effectLst/>
                              <a:latin typeface="Cambria Math" panose="02040503050406030204" pitchFamily="18" charset="0"/>
                              <a:ea typeface="Times New Roman" panose="02020603050405020304" pitchFamily="18" charset="0"/>
                            </a:rPr>
                            <m:t>1</m:t>
                          </m:r>
                        </m:num>
                        <m:den>
                          <m:r>
                            <a:rPr lang="en-US" sz="1150" i="1">
                              <a:effectLst/>
                              <a:latin typeface="Cambria Math" panose="02040503050406030204" pitchFamily="18" charset="0"/>
                              <a:ea typeface="Times New Roman" panose="02020603050405020304" pitchFamily="18" charset="0"/>
                            </a:rPr>
                            <m:t>5</m:t>
                          </m:r>
                        </m:den>
                      </m:f>
                      <m:r>
                        <a:rPr lang="en-US" sz="1150">
                          <a:effectLst/>
                          <a:latin typeface="Cambria Math" panose="02040503050406030204" pitchFamily="18" charset="0"/>
                          <a:ea typeface="Times New Roman" panose="02020603050405020304" pitchFamily="18" charset="0"/>
                        </a:rPr>
                        <m:t>⋅</m:t>
                      </m:r>
                      <m:r>
                        <a:rPr lang="en-US" sz="1150" i="1">
                          <a:effectLst/>
                          <a:latin typeface="Cambria Math" panose="02040503050406030204" pitchFamily="18" charset="0"/>
                          <a:ea typeface="Times New Roman" panose="02020603050405020304" pitchFamily="18" charset="0"/>
                        </a:rPr>
                        <m:t>0</m:t>
                      </m:r>
                      <m:r>
                        <a:rPr lang="en-US" sz="1150">
                          <a:effectLst/>
                          <a:latin typeface="Cambria Math" panose="02040503050406030204" pitchFamily="18" charset="0"/>
                          <a:ea typeface="Times New Roman" panose="02020603050405020304" pitchFamily="18" charset="0"/>
                        </a:rPr>
                        <m:t>=</m:t>
                      </m:r>
                      <m:r>
                        <a:rPr lang="en-US" sz="1150" i="1">
                          <a:effectLst/>
                          <a:latin typeface="Cambria Math" panose="02040503050406030204" pitchFamily="18" charset="0"/>
                          <a:ea typeface="Times New Roman" panose="02020603050405020304" pitchFamily="18" charset="0"/>
                        </a:rPr>
                        <m:t>0.3</m:t>
                      </m:r>
                    </m:oMath>
                  </m:oMathPara>
                </a14:m>
                <a:endParaRPr lang="en-US" sz="1150" dirty="0">
                  <a:effectLst/>
                  <a:latin typeface="Times New Roman" panose="02020603050405020304" pitchFamily="18" charset="0"/>
                  <a:ea typeface="Times New Roman" panose="02020603050405020304" pitchFamily="18" charset="0"/>
                </a:endParaRPr>
              </a:p>
              <a:p>
                <a:pPr marL="0" marR="0">
                  <a:spcBef>
                    <a:spcPts val="900"/>
                  </a:spcBef>
                  <a:spcAft>
                    <a:spcPts val="900"/>
                  </a:spcAft>
                </a:pPr>
                <a:endParaRPr lang="en-US" sz="1150" dirty="0">
                  <a:effectLst/>
                  <a:latin typeface="Times New Roman" panose="02020603050405020304" pitchFamily="18" charset="0"/>
                  <a:ea typeface="Times New Roman" panose="02020603050405020304" pitchFamily="18" charset="0"/>
                </a:endParaRPr>
              </a:p>
            </p:txBody>
          </p:sp>
        </mc:Choice>
        <mc:Fallback xmlns="">
          <p:sp>
            <p:nvSpPr>
              <p:cNvPr id="5" name="TextBox 4">
                <a:extLst>
                  <a:ext uri="{FF2B5EF4-FFF2-40B4-BE49-F238E27FC236}">
                    <a16:creationId xmlns:a16="http://schemas.microsoft.com/office/drawing/2014/main" id="{9FB4FF51-FD05-5F87-8F8A-D8C587BD9316}"/>
                  </a:ext>
                </a:extLst>
              </p:cNvPr>
              <p:cNvSpPr txBox="1">
                <a:spLocks noRot="1" noChangeAspect="1" noMove="1" noResize="1" noEditPoints="1" noAdjustHandles="1" noChangeArrowheads="1" noChangeShapeType="1" noTextEdit="1"/>
              </p:cNvSpPr>
              <p:nvPr/>
            </p:nvSpPr>
            <p:spPr>
              <a:xfrm>
                <a:off x="1724298" y="731521"/>
                <a:ext cx="6962502" cy="4990277"/>
              </a:xfrm>
              <a:prstGeom prst="rect">
                <a:avLst/>
              </a:prstGeo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04526159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DE2C8F-DF11-0513-0A7C-B6D2BB87232E}"/>
              </a:ext>
            </a:extLst>
          </p:cNvPr>
          <p:cNvSpPr>
            <a:spLocks noGrp="1"/>
          </p:cNvSpPr>
          <p:nvPr>
            <p:ph type="title"/>
          </p:nvPr>
        </p:nvSpPr>
        <p:spPr>
          <a:xfrm>
            <a:off x="457200" y="135592"/>
            <a:ext cx="8229600" cy="371400"/>
          </a:xfrm>
        </p:spPr>
        <p:txBody>
          <a:bodyPr>
            <a:normAutofit fontScale="90000"/>
          </a:bodyPr>
          <a:lstStyle/>
          <a:p>
            <a:r>
              <a:rPr lang="en-US" dirty="0"/>
              <a:t>Random Forest Implementation</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FB4FF51-FD05-5F87-8F8A-D8C587BD9316}"/>
                  </a:ext>
                </a:extLst>
              </p:cNvPr>
              <p:cNvSpPr txBox="1"/>
              <p:nvPr/>
            </p:nvSpPr>
            <p:spPr>
              <a:xfrm>
                <a:off x="1724298" y="731521"/>
                <a:ext cx="6962502" cy="3185487"/>
              </a:xfrm>
              <a:prstGeom prst="rect">
                <a:avLst/>
              </a:prstGeom>
              <a:noFill/>
            </p:spPr>
            <p:txBody>
              <a:bodyPr wrap="square" rtlCol="0">
                <a:spAutoFit/>
              </a:bodyPr>
              <a:lstStyle/>
              <a:p>
                <a:pPr marL="342900" marR="0" lvl="0" indent="-342900">
                  <a:spcBef>
                    <a:spcPts val="180"/>
                  </a:spcBef>
                  <a:spcAft>
                    <a:spcPts val="180"/>
                  </a:spcAft>
                  <a:buFont typeface="Symbol" pitchFamily="2" charset="2"/>
                  <a:buChar char=""/>
                </a:pPr>
                <a:r>
                  <a:rPr lang="en-US" sz="1200" b="1" dirty="0">
                    <a:effectLst/>
                    <a:latin typeface="Times New Roman" panose="02020603050405020304" pitchFamily="18" charset="0"/>
                    <a:ea typeface="Times New Roman" panose="02020603050405020304" pitchFamily="18" charset="0"/>
                    <a:cs typeface="Symbol" pitchFamily="2" charset="2"/>
                  </a:rPr>
                  <a:t>Root Gini = 0.48</a:t>
                </a:r>
                <a:endParaRPr lang="en-US" sz="1200" dirty="0">
                  <a:effectLst/>
                  <a:latin typeface="Times New Roman" panose="02020603050405020304" pitchFamily="18" charset="0"/>
                  <a:ea typeface="Times New Roman" panose="02020603050405020304" pitchFamily="18" charset="0"/>
                  <a:cs typeface="Symbol" pitchFamily="2" charset="2"/>
                </a:endParaRPr>
              </a:p>
              <a:p>
                <a:pPr marL="0" marR="0">
                  <a:spcBef>
                    <a:spcPts val="900"/>
                  </a:spcBef>
                  <a:spcAft>
                    <a:spcPts val="900"/>
                  </a:spcAft>
                </a:pPr>
                <a14:m>
                  <m:oMathPara xmlns:m="http://schemas.openxmlformats.org/officeDocument/2006/math">
                    <m:oMathParaPr>
                      <m:jc m:val="centerGroup"/>
                    </m:oMathParaPr>
                    <m:oMath xmlns:m="http://schemas.openxmlformats.org/officeDocument/2006/math">
                      <m:r>
                        <m:rPr>
                          <m:sty m:val="p"/>
                        </m:rPr>
                        <a:rPr lang="en-US" sz="1200">
                          <a:effectLst/>
                          <a:latin typeface="Cambria Math" panose="02040503050406030204" pitchFamily="18" charset="0"/>
                          <a:ea typeface="Times New Roman" panose="02020603050405020304" pitchFamily="18" charset="0"/>
                        </a:rPr>
                        <m:t>Gini</m:t>
                      </m:r>
                      <m:r>
                        <a:rPr lang="en-US" sz="1200" i="1">
                          <a:effectLst/>
                          <a:latin typeface="Cambria Math" panose="02040503050406030204" pitchFamily="18" charset="0"/>
                          <a:ea typeface="Times New Roman" panose="02020603050405020304" pitchFamily="18" charset="0"/>
                        </a:rPr>
                        <m:t> </m:t>
                      </m:r>
                      <m:r>
                        <m:rPr>
                          <m:sty m:val="p"/>
                        </m:rPr>
                        <a:rPr lang="en-US" sz="1200">
                          <a:effectLst/>
                          <a:latin typeface="Cambria Math" panose="02040503050406030204" pitchFamily="18" charset="0"/>
                          <a:ea typeface="Times New Roman" panose="02020603050405020304" pitchFamily="18" charset="0"/>
                        </a:rPr>
                        <m:t>Gain</m:t>
                      </m:r>
                      <m:r>
                        <a:rPr lang="en-US" sz="1200">
                          <a:effectLst/>
                          <a:latin typeface="Cambria Math" panose="02040503050406030204" pitchFamily="18" charset="0"/>
                          <a:ea typeface="Times New Roman" panose="02020603050405020304" pitchFamily="18" charset="0"/>
                        </a:rPr>
                        <m:t>=</m:t>
                      </m:r>
                      <m:r>
                        <a:rPr lang="en-US" sz="1200" i="1">
                          <a:effectLst/>
                          <a:latin typeface="Cambria Math" panose="02040503050406030204" pitchFamily="18" charset="0"/>
                          <a:ea typeface="Times New Roman" panose="02020603050405020304" pitchFamily="18" charset="0"/>
                        </a:rPr>
                        <m:t>0.48−0.3</m:t>
                      </m:r>
                      <m:r>
                        <a:rPr lang="en-US" sz="1200">
                          <a:effectLst/>
                          <a:latin typeface="Cambria Math" panose="02040503050406030204" pitchFamily="18" charset="0"/>
                          <a:ea typeface="Times New Roman" panose="02020603050405020304" pitchFamily="18" charset="0"/>
                        </a:rPr>
                        <m:t>=</m:t>
                      </m:r>
                      <m:r>
                        <a:rPr lang="en-US" sz="1200" i="1">
                          <a:effectLst/>
                          <a:latin typeface="Cambria Math" panose="02040503050406030204" pitchFamily="18" charset="0"/>
                          <a:ea typeface="Times New Roman" panose="02020603050405020304" pitchFamily="18" charset="0"/>
                        </a:rPr>
                        <m:t>0.18</m:t>
                      </m:r>
                    </m:oMath>
                  </m:oMathPara>
                </a14:m>
                <a:endParaRPr lang="en-US" sz="1200" dirty="0">
                  <a:effectLst/>
                  <a:latin typeface="Times New Roman" panose="02020603050405020304" pitchFamily="18" charset="0"/>
                  <a:ea typeface="Times New Roman" panose="02020603050405020304" pitchFamily="18" charset="0"/>
                </a:endParaRPr>
              </a:p>
              <a:p>
                <a:pPr marL="0" marR="0">
                  <a:spcBef>
                    <a:spcPts val="900"/>
                  </a:spcBef>
                  <a:spcAft>
                    <a:spcPts val="900"/>
                  </a:spcAft>
                </a:pPr>
                <a:r>
                  <a:rPr lang="en-US" sz="1200" b="1" dirty="0">
                    <a:effectLst/>
                    <a:latin typeface="Times New Roman" panose="02020603050405020304" pitchFamily="18" charset="0"/>
                    <a:ea typeface="Times New Roman" panose="02020603050405020304" pitchFamily="18" charset="0"/>
                  </a:rPr>
                  <a:t>Not the best split</a:t>
                </a:r>
                <a:r>
                  <a:rPr lang="en-US" sz="1200" dirty="0">
                    <a:effectLst/>
                    <a:latin typeface="Times New Roman" panose="02020603050405020304" pitchFamily="18" charset="0"/>
                    <a:ea typeface="Times New Roman" panose="02020603050405020304" pitchFamily="18" charset="0"/>
                  </a:rPr>
                  <a:t>.</a:t>
                </a:r>
              </a:p>
              <a:p>
                <a:pPr marL="342900" marR="0" lvl="0" indent="-342900">
                  <a:spcBef>
                    <a:spcPts val="180"/>
                  </a:spcBef>
                  <a:spcAft>
                    <a:spcPts val="180"/>
                  </a:spcAft>
                  <a:buFont typeface="Symbol" pitchFamily="2" charset="2"/>
                  <a:buChar char=""/>
                </a:pPr>
                <a:r>
                  <a:rPr lang="en-US" sz="1200" b="1" dirty="0">
                    <a:effectLst/>
                    <a:latin typeface="Times New Roman" panose="02020603050405020304" pitchFamily="18" charset="0"/>
                    <a:ea typeface="Times New Roman" panose="02020603050405020304" pitchFamily="18" charset="0"/>
                    <a:cs typeface="Symbol" pitchFamily="2" charset="2"/>
                  </a:rPr>
                  <a:t>Chol(Z) split leads to partial impurity</a:t>
                </a:r>
                <a:r>
                  <a:rPr lang="en-US" sz="1200" dirty="0">
                    <a:effectLst/>
                    <a:latin typeface="Times New Roman" panose="02020603050405020304" pitchFamily="18" charset="0"/>
                    <a:ea typeface="Times New Roman" panose="02020603050405020304" pitchFamily="18" charset="0"/>
                    <a:cs typeface="Symbol" pitchFamily="2" charset="2"/>
                  </a:rPr>
                  <a:t> (Gini = 0.3).</a:t>
                </a:r>
              </a:p>
              <a:p>
                <a:pPr marL="342900" marR="0" lvl="0" indent="-342900">
                  <a:spcBef>
                    <a:spcPts val="180"/>
                  </a:spcBef>
                  <a:spcAft>
                    <a:spcPts val="180"/>
                  </a:spcAft>
                  <a:buFont typeface="Symbol" pitchFamily="2" charset="2"/>
                  <a:buChar char=""/>
                </a:pPr>
                <a:r>
                  <a:rPr lang="en-US" sz="1200" b="1" dirty="0">
                    <a:effectLst/>
                    <a:latin typeface="Times New Roman" panose="02020603050405020304" pitchFamily="18" charset="0"/>
                    <a:ea typeface="Times New Roman" panose="02020603050405020304" pitchFamily="18" charset="0"/>
                    <a:cs typeface="Symbol" pitchFamily="2" charset="2"/>
                  </a:rPr>
                  <a:t>CP(Z)</a:t>
                </a:r>
                <a:r>
                  <a:rPr lang="en-US" sz="1200" dirty="0">
                    <a:effectLst/>
                    <a:latin typeface="Times New Roman" panose="02020603050405020304" pitchFamily="18" charset="0"/>
                    <a:ea typeface="Times New Roman" panose="02020603050405020304" pitchFamily="18" charset="0"/>
                    <a:cs typeface="Symbol" pitchFamily="2" charset="2"/>
                  </a:rPr>
                  <a:t> (when we tested earlier with threshold 0.535) gave:</a:t>
                </a:r>
              </a:p>
              <a:p>
                <a:pPr marL="742950" marR="0" lvl="1" indent="-285750">
                  <a:spcBef>
                    <a:spcPts val="180"/>
                  </a:spcBef>
                  <a:spcAft>
                    <a:spcPts val="180"/>
                  </a:spcAft>
                  <a:buFont typeface="Courier New" panose="02070309020205020404" pitchFamily="49" charset="0"/>
                  <a:buChar char="o"/>
                </a:pPr>
                <a:r>
                  <a:rPr lang="en-US" sz="1200" dirty="0">
                    <a:effectLst/>
                    <a:latin typeface="Times New Roman" panose="02020603050405020304" pitchFamily="18" charset="0"/>
                    <a:ea typeface="Times New Roman" panose="02020603050405020304" pitchFamily="18" charset="0"/>
                  </a:rPr>
                  <a:t>Left = [0, 0, 0], Right = [1, 1] → both perfectly pure.</a:t>
                </a:r>
              </a:p>
              <a:p>
                <a:pPr marL="742950" marR="0" lvl="1" indent="-285750">
                  <a:spcBef>
                    <a:spcPts val="180"/>
                  </a:spcBef>
                  <a:spcAft>
                    <a:spcPts val="180"/>
                  </a:spcAft>
                  <a:buFont typeface="Courier New" panose="02070309020205020404" pitchFamily="49" charset="0"/>
                  <a:buChar char="o"/>
                </a:pPr>
                <a:r>
                  <a:rPr lang="en-US" sz="1200" dirty="0">
                    <a:effectLst/>
                    <a:latin typeface="Times New Roman" panose="02020603050405020304" pitchFamily="18" charset="0"/>
                    <a:ea typeface="Times New Roman" panose="02020603050405020304" pitchFamily="18" charset="0"/>
                  </a:rPr>
                  <a:t>Gini = 0</a:t>
                </a:r>
              </a:p>
              <a:p>
                <a:pPr marL="0" marR="0">
                  <a:spcBef>
                    <a:spcPts val="900"/>
                  </a:spcBef>
                  <a:spcAft>
                    <a:spcPts val="900"/>
                  </a:spcAft>
                </a:pPr>
                <a:r>
                  <a:rPr lang="en-US" sz="1200" dirty="0">
                    <a:effectLst/>
                    <a:latin typeface="Times New Roman" panose="02020603050405020304" pitchFamily="18" charset="0"/>
                    <a:ea typeface="Times New Roman" panose="02020603050405020304" pitchFamily="18" charset="0"/>
                  </a:rPr>
                  <a:t>Chol(Z) does not achieve perfect class separation at this threshold. It still separates data, just not purely.</a:t>
                </a:r>
              </a:p>
              <a:p>
                <a:pPr>
                  <a:spcBef>
                    <a:spcPts val="900"/>
                  </a:spcBef>
                  <a:spcAft>
                    <a:spcPts val="900"/>
                  </a:spcAft>
                </a:pPr>
                <a:r>
                  <a:rPr lang="en-US" sz="1200" dirty="0">
                    <a:effectLst/>
                    <a:latin typeface="Times New Roman" panose="02020603050405020304" pitchFamily="18" charset="0"/>
                    <a:ea typeface="Times New Roman" panose="02020603050405020304" pitchFamily="18" charset="0"/>
                  </a:rPr>
                  <a:t>Between the two features:</a:t>
                </a:r>
              </a:p>
              <a:p>
                <a:pPr marL="0" marR="0">
                  <a:spcBef>
                    <a:spcPts val="900"/>
                  </a:spcBef>
                  <a:spcAft>
                    <a:spcPts val="900"/>
                  </a:spcAft>
                </a:pPr>
                <a:endParaRPr lang="en-US" sz="1200" dirty="0">
                  <a:effectLst/>
                  <a:latin typeface="Times New Roman" panose="02020603050405020304" pitchFamily="18" charset="0"/>
                  <a:ea typeface="Times New Roman" panose="02020603050405020304" pitchFamily="18" charset="0"/>
                </a:endParaRPr>
              </a:p>
            </p:txBody>
          </p:sp>
        </mc:Choice>
        <mc:Fallback xmlns="">
          <p:sp>
            <p:nvSpPr>
              <p:cNvPr id="5" name="TextBox 4">
                <a:extLst>
                  <a:ext uri="{FF2B5EF4-FFF2-40B4-BE49-F238E27FC236}">
                    <a16:creationId xmlns:a16="http://schemas.microsoft.com/office/drawing/2014/main" id="{9FB4FF51-FD05-5F87-8F8A-D8C587BD9316}"/>
                  </a:ext>
                </a:extLst>
              </p:cNvPr>
              <p:cNvSpPr txBox="1">
                <a:spLocks noRot="1" noChangeAspect="1" noMove="1" noResize="1" noEditPoints="1" noAdjustHandles="1" noChangeArrowheads="1" noChangeShapeType="1" noTextEdit="1"/>
              </p:cNvSpPr>
              <p:nvPr/>
            </p:nvSpPr>
            <p:spPr>
              <a:xfrm>
                <a:off x="1724298" y="731521"/>
                <a:ext cx="6962502" cy="3185487"/>
              </a:xfrm>
              <a:prstGeom prst="rect">
                <a:avLst/>
              </a:prstGeom>
              <a:blipFill>
                <a:blip r:embed="rId2"/>
                <a:stretch>
                  <a:fillRect/>
                </a:stretch>
              </a:blipFill>
            </p:spPr>
            <p:txBody>
              <a:bodyPr/>
              <a:lstStyle/>
              <a:p>
                <a:r>
                  <a:rPr lang="en-US">
                    <a:noFill/>
                  </a:rPr>
                  <a:t> </a:t>
                </a:r>
              </a:p>
            </p:txBody>
          </p:sp>
        </mc:Fallback>
      </mc:AlternateContent>
      <p:graphicFrame>
        <p:nvGraphicFramePr>
          <p:cNvPr id="6" name="Table 5">
            <a:extLst>
              <a:ext uri="{FF2B5EF4-FFF2-40B4-BE49-F238E27FC236}">
                <a16:creationId xmlns:a16="http://schemas.microsoft.com/office/drawing/2014/main" id="{1B7FFE8D-5AD9-D48C-49CD-92DAC9338F3C}"/>
              </a:ext>
            </a:extLst>
          </p:cNvPr>
          <p:cNvGraphicFramePr>
            <a:graphicFrameLocks noGrp="1"/>
          </p:cNvGraphicFramePr>
          <p:nvPr>
            <p:extLst>
              <p:ext uri="{D42A27DB-BD31-4B8C-83A1-F6EECF244321}">
                <p14:modId xmlns:p14="http://schemas.microsoft.com/office/powerpoint/2010/main" val="35900508"/>
              </p:ext>
            </p:extLst>
          </p:nvPr>
        </p:nvGraphicFramePr>
        <p:xfrm>
          <a:off x="1589314" y="3427151"/>
          <a:ext cx="5689312" cy="609600"/>
        </p:xfrm>
        <a:graphic>
          <a:graphicData uri="http://schemas.openxmlformats.org/drawingml/2006/table">
            <a:tbl>
              <a:tblPr firstRow="1" bandRow="1" bandCol="1">
                <a:tableStyleId>{CAAAB887-16D1-4126-A36C-5330455EE609}</a:tableStyleId>
              </a:tblPr>
              <a:tblGrid>
                <a:gridCol w="1422328">
                  <a:extLst>
                    <a:ext uri="{9D8B030D-6E8A-4147-A177-3AD203B41FA5}">
                      <a16:colId xmlns:a16="http://schemas.microsoft.com/office/drawing/2014/main" val="2175038922"/>
                    </a:ext>
                  </a:extLst>
                </a:gridCol>
                <a:gridCol w="1422328">
                  <a:extLst>
                    <a:ext uri="{9D8B030D-6E8A-4147-A177-3AD203B41FA5}">
                      <a16:colId xmlns:a16="http://schemas.microsoft.com/office/drawing/2014/main" val="834985716"/>
                    </a:ext>
                  </a:extLst>
                </a:gridCol>
                <a:gridCol w="1422328">
                  <a:extLst>
                    <a:ext uri="{9D8B030D-6E8A-4147-A177-3AD203B41FA5}">
                      <a16:colId xmlns:a16="http://schemas.microsoft.com/office/drawing/2014/main" val="3383756001"/>
                    </a:ext>
                  </a:extLst>
                </a:gridCol>
                <a:gridCol w="1422328">
                  <a:extLst>
                    <a:ext uri="{9D8B030D-6E8A-4147-A177-3AD203B41FA5}">
                      <a16:colId xmlns:a16="http://schemas.microsoft.com/office/drawing/2014/main" val="2644389571"/>
                    </a:ext>
                  </a:extLst>
                </a:gridCol>
              </a:tblGrid>
              <a:tr h="0">
                <a:tc>
                  <a:txBody>
                    <a:bodyPr/>
                    <a:lstStyle/>
                    <a:p>
                      <a:pPr marL="0" marR="0">
                        <a:spcBef>
                          <a:spcPts val="180"/>
                        </a:spcBef>
                        <a:spcAft>
                          <a:spcPts val="180"/>
                        </a:spcAft>
                      </a:pPr>
                      <a:r>
                        <a:rPr lang="en-US" sz="1000" dirty="0">
                          <a:effectLst/>
                          <a:latin typeface="Times New Roman" panose="02020603050405020304" pitchFamily="18" charset="0"/>
                          <a:cs typeface="Times New Roman" panose="02020603050405020304" pitchFamily="18" charset="0"/>
                        </a:rPr>
                        <a:t>Feature</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solidFill>
                      <a:schemeClr val="accent5">
                        <a:lumMod val="40000"/>
                        <a:lumOff val="60000"/>
                      </a:schemeClr>
                    </a:solidFill>
                  </a:tcPr>
                </a:tc>
                <a:tc>
                  <a:txBody>
                    <a:bodyPr/>
                    <a:lstStyle/>
                    <a:p>
                      <a:pPr marL="0" marR="0">
                        <a:spcBef>
                          <a:spcPts val="180"/>
                        </a:spcBef>
                        <a:spcAft>
                          <a:spcPts val="180"/>
                        </a:spcAft>
                      </a:pPr>
                      <a:r>
                        <a:rPr lang="en-US" sz="1000" dirty="0">
                          <a:effectLst/>
                          <a:latin typeface="Times New Roman" panose="02020603050405020304" pitchFamily="18" charset="0"/>
                          <a:cs typeface="Times New Roman" panose="02020603050405020304" pitchFamily="18" charset="0"/>
                        </a:rPr>
                        <a:t>Threshold</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solidFill>
                      <a:schemeClr val="accent5">
                        <a:lumMod val="40000"/>
                        <a:lumOff val="60000"/>
                      </a:schemeClr>
                    </a:solidFill>
                  </a:tcPr>
                </a:tc>
                <a:tc>
                  <a:txBody>
                    <a:bodyPr/>
                    <a:lstStyle/>
                    <a:p>
                      <a:pPr marL="0" marR="0">
                        <a:spcBef>
                          <a:spcPts val="180"/>
                        </a:spcBef>
                        <a:spcAft>
                          <a:spcPts val="180"/>
                        </a:spcAft>
                      </a:pPr>
                      <a:r>
                        <a:rPr lang="en-US" sz="1000" dirty="0">
                          <a:effectLst/>
                          <a:latin typeface="Times New Roman" panose="02020603050405020304" pitchFamily="18" charset="0"/>
                          <a:cs typeface="Times New Roman" panose="02020603050405020304" pitchFamily="18" charset="0"/>
                        </a:rPr>
                        <a:t>Weighted Gini (impurity)</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solidFill>
                      <a:schemeClr val="accent5">
                        <a:lumMod val="40000"/>
                        <a:lumOff val="60000"/>
                      </a:schemeClr>
                    </a:solidFill>
                  </a:tcPr>
                </a:tc>
                <a:tc>
                  <a:txBody>
                    <a:bodyPr/>
                    <a:lstStyle/>
                    <a:p>
                      <a:pPr marL="0" marR="0">
                        <a:spcBef>
                          <a:spcPts val="180"/>
                        </a:spcBef>
                        <a:spcAft>
                          <a:spcPts val="180"/>
                        </a:spcAft>
                      </a:pPr>
                      <a:r>
                        <a:rPr lang="en-US" sz="1000" dirty="0">
                          <a:effectLst/>
                          <a:latin typeface="Times New Roman" panose="02020603050405020304" pitchFamily="18" charset="0"/>
                          <a:cs typeface="Times New Roman" panose="02020603050405020304" pitchFamily="18" charset="0"/>
                        </a:rPr>
                        <a:t>Gini Gain</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solidFill>
                      <a:schemeClr val="accent5">
                        <a:lumMod val="40000"/>
                        <a:lumOff val="60000"/>
                      </a:schemeClr>
                    </a:solidFill>
                  </a:tcPr>
                </a:tc>
                <a:extLst>
                  <a:ext uri="{0D108BD9-81ED-4DB2-BD59-A6C34878D82A}">
                    <a16:rowId xmlns:a16="http://schemas.microsoft.com/office/drawing/2014/main" val="4061759062"/>
                  </a:ext>
                </a:extLst>
              </a:tr>
              <a:tr h="0">
                <a:tc>
                  <a:txBody>
                    <a:bodyPr/>
                    <a:lstStyle/>
                    <a:p>
                      <a:pPr marL="0" marR="0">
                        <a:spcBef>
                          <a:spcPts val="180"/>
                        </a:spcBef>
                        <a:spcAft>
                          <a:spcPts val="180"/>
                        </a:spcAft>
                      </a:pPr>
                      <a:r>
                        <a:rPr lang="en-US" sz="1000" dirty="0">
                          <a:effectLst/>
                          <a:latin typeface="Times New Roman" panose="02020603050405020304" pitchFamily="18" charset="0"/>
                          <a:cs typeface="Times New Roman" panose="02020603050405020304" pitchFamily="18" charset="0"/>
                        </a:rPr>
                        <a:t>CP (Z)</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solidFill>
                      <a:srgbClr val="92D050"/>
                    </a:solidFill>
                  </a:tcPr>
                </a:tc>
                <a:tc>
                  <a:txBody>
                    <a:bodyPr/>
                    <a:lstStyle/>
                    <a:p>
                      <a:pPr marL="0" marR="0">
                        <a:spcBef>
                          <a:spcPts val="180"/>
                        </a:spcBef>
                        <a:spcAft>
                          <a:spcPts val="180"/>
                        </a:spcAft>
                      </a:pPr>
                      <a:r>
                        <a:rPr lang="en-US" sz="1000" dirty="0">
                          <a:effectLst/>
                          <a:latin typeface="Times New Roman" panose="02020603050405020304" pitchFamily="18" charset="0"/>
                          <a:cs typeface="Times New Roman" panose="02020603050405020304" pitchFamily="18" charset="0"/>
                        </a:rPr>
                        <a:t>0.535</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solidFill>
                      <a:srgbClr val="92D050"/>
                    </a:solidFill>
                  </a:tcPr>
                </a:tc>
                <a:tc>
                  <a:txBody>
                    <a:bodyPr/>
                    <a:lstStyle/>
                    <a:p>
                      <a:pPr marL="0" marR="0">
                        <a:spcBef>
                          <a:spcPts val="180"/>
                        </a:spcBef>
                        <a:spcAft>
                          <a:spcPts val="180"/>
                        </a:spcAft>
                      </a:pPr>
                      <a:r>
                        <a:rPr lang="en-US" sz="1000" dirty="0">
                          <a:effectLst/>
                          <a:latin typeface="Times New Roman" panose="02020603050405020304" pitchFamily="18" charset="0"/>
                          <a:cs typeface="Times New Roman" panose="02020603050405020304" pitchFamily="18" charset="0"/>
                        </a:rPr>
                        <a:t>0.000 </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solidFill>
                      <a:srgbClr val="92D050"/>
                    </a:solidFill>
                  </a:tcPr>
                </a:tc>
                <a:tc>
                  <a:txBody>
                    <a:bodyPr/>
                    <a:lstStyle/>
                    <a:p>
                      <a:pPr marL="0" marR="0">
                        <a:spcBef>
                          <a:spcPts val="180"/>
                        </a:spcBef>
                        <a:spcAft>
                          <a:spcPts val="180"/>
                        </a:spcAft>
                      </a:pPr>
                      <a:r>
                        <a:rPr lang="en-US" sz="1000" dirty="0">
                          <a:effectLst/>
                          <a:latin typeface="Times New Roman" panose="02020603050405020304" pitchFamily="18" charset="0"/>
                          <a:cs typeface="Times New Roman" panose="02020603050405020304" pitchFamily="18" charset="0"/>
                        </a:rPr>
                        <a:t>0.48</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solidFill>
                      <a:srgbClr val="92D050"/>
                    </a:solidFill>
                  </a:tcPr>
                </a:tc>
                <a:extLst>
                  <a:ext uri="{0D108BD9-81ED-4DB2-BD59-A6C34878D82A}">
                    <a16:rowId xmlns:a16="http://schemas.microsoft.com/office/drawing/2014/main" val="2887715808"/>
                  </a:ext>
                </a:extLst>
              </a:tr>
              <a:tr h="0">
                <a:tc>
                  <a:txBody>
                    <a:bodyPr/>
                    <a:lstStyle/>
                    <a:p>
                      <a:pPr marL="0" marR="0">
                        <a:spcBef>
                          <a:spcPts val="180"/>
                        </a:spcBef>
                        <a:spcAft>
                          <a:spcPts val="180"/>
                        </a:spcAft>
                      </a:pPr>
                      <a:r>
                        <a:rPr lang="en-US" sz="1000">
                          <a:effectLst/>
                          <a:latin typeface="Times New Roman" panose="02020603050405020304" pitchFamily="18" charset="0"/>
                          <a:cs typeface="Times New Roman" panose="02020603050405020304" pitchFamily="18" charset="0"/>
                        </a:rPr>
                        <a:t>Chol (Z)</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180"/>
                        </a:spcBef>
                        <a:spcAft>
                          <a:spcPts val="180"/>
                        </a:spcAft>
                      </a:pPr>
                      <a:r>
                        <a:rPr lang="en-US" sz="1000" dirty="0">
                          <a:effectLst/>
                          <a:latin typeface="Times New Roman" panose="02020603050405020304" pitchFamily="18" charset="0"/>
                          <a:cs typeface="Times New Roman" panose="02020603050405020304" pitchFamily="18" charset="0"/>
                        </a:rPr>
                        <a:t>0.91</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180"/>
                        </a:spcBef>
                        <a:spcAft>
                          <a:spcPts val="180"/>
                        </a:spcAft>
                      </a:pPr>
                      <a:r>
                        <a:rPr lang="en-US" sz="1000">
                          <a:effectLst/>
                          <a:latin typeface="Times New Roman" panose="02020603050405020304" pitchFamily="18" charset="0"/>
                          <a:cs typeface="Times New Roman" panose="02020603050405020304" pitchFamily="18" charset="0"/>
                        </a:rPr>
                        <a:t>0.300</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180"/>
                        </a:spcBef>
                        <a:spcAft>
                          <a:spcPts val="180"/>
                        </a:spcAft>
                      </a:pPr>
                      <a:r>
                        <a:rPr lang="en-US" sz="1000" dirty="0">
                          <a:effectLst/>
                          <a:latin typeface="Times New Roman" panose="02020603050405020304" pitchFamily="18" charset="0"/>
                          <a:cs typeface="Times New Roman" panose="02020603050405020304" pitchFamily="18" charset="0"/>
                        </a:rPr>
                        <a:t>0.18</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170926768"/>
                  </a:ext>
                </a:extLst>
              </a:tr>
            </a:tbl>
          </a:graphicData>
        </a:graphic>
      </p:graphicFrame>
      <p:sp>
        <p:nvSpPr>
          <p:cNvPr id="7" name="TextBox 6">
            <a:extLst>
              <a:ext uri="{FF2B5EF4-FFF2-40B4-BE49-F238E27FC236}">
                <a16:creationId xmlns:a16="http://schemas.microsoft.com/office/drawing/2014/main" id="{EF2377C4-DFB7-9F5A-F9FA-E2BA9F18D7FE}"/>
              </a:ext>
            </a:extLst>
          </p:cNvPr>
          <p:cNvSpPr txBox="1"/>
          <p:nvPr/>
        </p:nvSpPr>
        <p:spPr>
          <a:xfrm>
            <a:off x="2037806" y="4223657"/>
            <a:ext cx="3997234" cy="646331"/>
          </a:xfrm>
          <a:prstGeom prst="rect">
            <a:avLst/>
          </a:prstGeom>
          <a:noFill/>
        </p:spPr>
        <p:txBody>
          <a:bodyPr wrap="square" rtlCol="0">
            <a:spAutoFit/>
          </a:bodyPr>
          <a:lstStyle/>
          <a:p>
            <a:r>
              <a:rPr lang="en-US" sz="1200" dirty="0">
                <a:effectLst/>
                <a:latin typeface="Times New Roman" panose="02020603050405020304" pitchFamily="18" charset="0"/>
                <a:ea typeface="Times New Roman" panose="02020603050405020304" pitchFamily="18" charset="0"/>
              </a:rPr>
              <a:t>So, CP(Z) gives the best (purest) split → It is </a:t>
            </a:r>
            <a:r>
              <a:rPr lang="en-US" sz="1200" b="1" dirty="0">
                <a:effectLst/>
                <a:latin typeface="Times New Roman" panose="02020603050405020304" pitchFamily="18" charset="0"/>
                <a:ea typeface="Times New Roman" panose="02020603050405020304" pitchFamily="18" charset="0"/>
              </a:rPr>
              <a:t>selected</a:t>
            </a:r>
            <a:r>
              <a:rPr lang="en-US" sz="1200" dirty="0">
                <a:effectLst/>
                <a:latin typeface="Times New Roman" panose="02020603050405020304" pitchFamily="18" charset="0"/>
                <a:ea typeface="Times New Roman" panose="02020603050405020304" pitchFamily="18" charset="0"/>
              </a:rPr>
              <a:t> at this node.</a:t>
            </a:r>
          </a:p>
          <a:p>
            <a:endParaRPr lang="en-US" sz="1200" dirty="0"/>
          </a:p>
        </p:txBody>
      </p:sp>
    </p:spTree>
    <p:extLst>
      <p:ext uri="{BB962C8B-B14F-4D97-AF65-F5344CB8AC3E}">
        <p14:creationId xmlns:p14="http://schemas.microsoft.com/office/powerpoint/2010/main" val="108828093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DE2C8F-DF11-0513-0A7C-B6D2BB87232E}"/>
              </a:ext>
            </a:extLst>
          </p:cNvPr>
          <p:cNvSpPr>
            <a:spLocks noGrp="1"/>
          </p:cNvSpPr>
          <p:nvPr>
            <p:ph type="title"/>
          </p:nvPr>
        </p:nvSpPr>
        <p:spPr>
          <a:xfrm>
            <a:off x="457200" y="135592"/>
            <a:ext cx="8229600" cy="371400"/>
          </a:xfrm>
        </p:spPr>
        <p:txBody>
          <a:bodyPr>
            <a:normAutofit fontScale="90000"/>
          </a:bodyPr>
          <a:lstStyle/>
          <a:p>
            <a:r>
              <a:rPr lang="en-US" dirty="0"/>
              <a:t>Random Forest Implementation</a:t>
            </a:r>
          </a:p>
        </p:txBody>
      </p:sp>
      <p:sp>
        <p:nvSpPr>
          <p:cNvPr id="13" name="Google Shape;440;p18">
            <a:extLst>
              <a:ext uri="{FF2B5EF4-FFF2-40B4-BE49-F238E27FC236}">
                <a16:creationId xmlns:a16="http://schemas.microsoft.com/office/drawing/2014/main" id="{F6D2E683-19AA-3AD6-BB98-AAB354D817E2}"/>
              </a:ext>
            </a:extLst>
          </p:cNvPr>
          <p:cNvSpPr/>
          <p:nvPr/>
        </p:nvSpPr>
        <p:spPr>
          <a:xfrm>
            <a:off x="391886" y="506992"/>
            <a:ext cx="8395063" cy="4636507"/>
          </a:xfrm>
          <a:prstGeom prst="roundRect">
            <a:avLst>
              <a:gd name="adj" fmla="val 50000"/>
            </a:avLst>
          </a:prstGeom>
          <a:solidFill>
            <a:srgbClr val="2776EA">
              <a:alpha val="12549"/>
            </a:srgbClr>
          </a:solidFill>
          <a:ln>
            <a:noFill/>
          </a:ln>
        </p:spPr>
        <p:txBody>
          <a:bodyPr spcFirstLastPara="1" wrap="square" lIns="91425" tIns="91425" rIns="91425" bIns="91425" anchor="ctr" anchorCtr="0">
            <a:noAutofit/>
          </a:bodyPr>
          <a:lstStyle/>
          <a:p>
            <a:pPr lvl="0"/>
            <a:endParaRPr dirty="0"/>
          </a:p>
        </p:txBody>
      </p:sp>
      <p:sp>
        <p:nvSpPr>
          <p:cNvPr id="5" name="TextBox 4">
            <a:extLst>
              <a:ext uri="{FF2B5EF4-FFF2-40B4-BE49-F238E27FC236}">
                <a16:creationId xmlns:a16="http://schemas.microsoft.com/office/drawing/2014/main" id="{9FB4FF51-FD05-5F87-8F8A-D8C587BD9316}"/>
              </a:ext>
            </a:extLst>
          </p:cNvPr>
          <p:cNvSpPr txBox="1"/>
          <p:nvPr/>
        </p:nvSpPr>
        <p:spPr>
          <a:xfrm>
            <a:off x="1724298" y="731521"/>
            <a:ext cx="6962502" cy="3888244"/>
          </a:xfrm>
          <a:prstGeom prst="rect">
            <a:avLst/>
          </a:prstGeom>
          <a:noFill/>
        </p:spPr>
        <p:txBody>
          <a:bodyPr wrap="square" rtlCol="0">
            <a:spAutoFit/>
          </a:bodyPr>
          <a:lstStyle/>
          <a:p>
            <a:pPr marL="0" marR="0">
              <a:spcBef>
                <a:spcPts val="200"/>
              </a:spcBef>
              <a:spcAft>
                <a:spcPts val="0"/>
              </a:spcAft>
            </a:pPr>
            <a:r>
              <a:rPr lang="en-US" sz="12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New Data Point</a:t>
            </a:r>
            <a:endParaRPr lang="en-US" sz="1200" b="1" dirty="0">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marL="342900" marR="0" lvl="0" indent="-342900">
              <a:spcBef>
                <a:spcPts val="180"/>
              </a:spcBef>
              <a:spcAft>
                <a:spcPts val="180"/>
              </a:spcAft>
              <a:buFont typeface="Symbol" pitchFamily="2" charset="2"/>
              <a:buChar char=""/>
            </a:pPr>
            <a:r>
              <a:rPr lang="en-US" sz="1200" dirty="0">
                <a:effectLst/>
                <a:latin typeface="Times New Roman" panose="02020603050405020304" pitchFamily="18" charset="0"/>
                <a:ea typeface="Times New Roman" panose="02020603050405020304" pitchFamily="18" charset="0"/>
                <a:cs typeface="Symbol" pitchFamily="2" charset="2"/>
              </a:rPr>
              <a:t>Age (Z) = </a:t>
            </a:r>
            <a:r>
              <a:rPr lang="en-US" sz="1200" b="1" dirty="0">
                <a:effectLst/>
                <a:latin typeface="Times New Roman" panose="02020603050405020304" pitchFamily="18" charset="0"/>
                <a:ea typeface="Times New Roman" panose="02020603050405020304" pitchFamily="18" charset="0"/>
                <a:cs typeface="Symbol" pitchFamily="2" charset="2"/>
              </a:rPr>
              <a:t>-0.79</a:t>
            </a:r>
            <a:endParaRPr lang="en-US" sz="1200" dirty="0">
              <a:effectLst/>
              <a:latin typeface="Times New Roman" panose="02020603050405020304" pitchFamily="18" charset="0"/>
              <a:ea typeface="Times New Roman" panose="02020603050405020304" pitchFamily="18" charset="0"/>
              <a:cs typeface="Symbol" pitchFamily="2" charset="2"/>
            </a:endParaRPr>
          </a:p>
          <a:p>
            <a:pPr marL="342900" marR="0" lvl="0" indent="-342900">
              <a:spcBef>
                <a:spcPts val="180"/>
              </a:spcBef>
              <a:spcAft>
                <a:spcPts val="180"/>
              </a:spcAft>
              <a:buFont typeface="Symbol" pitchFamily="2" charset="2"/>
              <a:buChar char=""/>
            </a:pPr>
            <a:r>
              <a:rPr lang="en-US" sz="1200" dirty="0">
                <a:effectLst/>
                <a:latin typeface="Times New Roman" panose="02020603050405020304" pitchFamily="18" charset="0"/>
                <a:ea typeface="Times New Roman" panose="02020603050405020304" pitchFamily="18" charset="0"/>
                <a:cs typeface="Symbol" pitchFamily="2" charset="2"/>
              </a:rPr>
              <a:t>CP (Z) = </a:t>
            </a:r>
            <a:r>
              <a:rPr lang="en-US" sz="1200" b="1" dirty="0">
                <a:effectLst/>
                <a:latin typeface="Times New Roman" panose="02020603050405020304" pitchFamily="18" charset="0"/>
                <a:ea typeface="Times New Roman" panose="02020603050405020304" pitchFamily="18" charset="0"/>
                <a:cs typeface="Symbol" pitchFamily="2" charset="2"/>
              </a:rPr>
              <a:t>0.15</a:t>
            </a:r>
            <a:endParaRPr lang="en-US" sz="1200" dirty="0">
              <a:effectLst/>
              <a:latin typeface="Times New Roman" panose="02020603050405020304" pitchFamily="18" charset="0"/>
              <a:ea typeface="Times New Roman" panose="02020603050405020304" pitchFamily="18" charset="0"/>
              <a:cs typeface="Symbol" pitchFamily="2" charset="2"/>
            </a:endParaRPr>
          </a:p>
          <a:p>
            <a:pPr marL="342900" marR="0" lvl="0" indent="-342900">
              <a:spcBef>
                <a:spcPts val="180"/>
              </a:spcBef>
              <a:spcAft>
                <a:spcPts val="180"/>
              </a:spcAft>
              <a:buFont typeface="Symbol" pitchFamily="2" charset="2"/>
              <a:buChar char=""/>
            </a:pPr>
            <a:r>
              <a:rPr lang="en-US" sz="1200" dirty="0">
                <a:effectLst/>
                <a:latin typeface="Times New Roman" panose="02020603050405020304" pitchFamily="18" charset="0"/>
                <a:ea typeface="Times New Roman" panose="02020603050405020304" pitchFamily="18" charset="0"/>
                <a:cs typeface="Symbol" pitchFamily="2" charset="2"/>
              </a:rPr>
              <a:t>Chol (Z) = </a:t>
            </a:r>
            <a:r>
              <a:rPr lang="en-US" sz="1200" b="1" dirty="0">
                <a:effectLst/>
                <a:latin typeface="Times New Roman" panose="02020603050405020304" pitchFamily="18" charset="0"/>
                <a:ea typeface="Times New Roman" panose="02020603050405020304" pitchFamily="18" charset="0"/>
                <a:cs typeface="Symbol" pitchFamily="2" charset="2"/>
              </a:rPr>
              <a:t>-0.67</a:t>
            </a:r>
            <a:endParaRPr lang="en-US" sz="1200" dirty="0">
              <a:effectLst/>
              <a:latin typeface="Times New Roman" panose="02020603050405020304" pitchFamily="18" charset="0"/>
              <a:ea typeface="Times New Roman" panose="02020603050405020304" pitchFamily="18" charset="0"/>
              <a:cs typeface="Symbol" pitchFamily="2" charset="2"/>
            </a:endParaRPr>
          </a:p>
          <a:p>
            <a:pPr marL="0" marR="0">
              <a:spcBef>
                <a:spcPts val="900"/>
              </a:spcBef>
              <a:spcAft>
                <a:spcPts val="900"/>
              </a:spcAft>
            </a:pPr>
            <a:r>
              <a:rPr lang="en-US" sz="1200" dirty="0">
                <a:effectLst/>
                <a:latin typeface="Times New Roman" panose="02020603050405020304" pitchFamily="18" charset="0"/>
                <a:ea typeface="Times New Roman" panose="02020603050405020304" pitchFamily="18" charset="0"/>
              </a:rPr>
              <a:t>From the previously computed best split at the root of Tree 1:</a:t>
            </a:r>
          </a:p>
          <a:p>
            <a:pPr marL="342900" marR="0" lvl="0" indent="-342900">
              <a:spcBef>
                <a:spcPts val="180"/>
              </a:spcBef>
              <a:spcAft>
                <a:spcPts val="180"/>
              </a:spcAft>
              <a:buFont typeface="Symbol" pitchFamily="2" charset="2"/>
              <a:buChar char=""/>
            </a:pPr>
            <a:r>
              <a:rPr lang="en-US" sz="1200" b="1" dirty="0">
                <a:effectLst/>
                <a:latin typeface="Times New Roman" panose="02020603050405020304" pitchFamily="18" charset="0"/>
                <a:ea typeface="Times New Roman" panose="02020603050405020304" pitchFamily="18" charset="0"/>
                <a:cs typeface="Symbol" pitchFamily="2" charset="2"/>
              </a:rPr>
              <a:t>Feature chosen</a:t>
            </a:r>
            <a:r>
              <a:rPr lang="en-US" sz="1200" dirty="0">
                <a:effectLst/>
                <a:latin typeface="Times New Roman" panose="02020603050405020304" pitchFamily="18" charset="0"/>
                <a:ea typeface="Times New Roman" panose="02020603050405020304" pitchFamily="18" charset="0"/>
                <a:cs typeface="Symbol" pitchFamily="2" charset="2"/>
              </a:rPr>
              <a:t>: CP (Z)</a:t>
            </a:r>
          </a:p>
          <a:p>
            <a:pPr marL="342900" marR="0" lvl="0" indent="-342900">
              <a:spcBef>
                <a:spcPts val="180"/>
              </a:spcBef>
              <a:spcAft>
                <a:spcPts val="180"/>
              </a:spcAft>
              <a:buFont typeface="Symbol" pitchFamily="2" charset="2"/>
              <a:buChar char=""/>
            </a:pPr>
            <a:r>
              <a:rPr lang="en-US" sz="1200" b="1" dirty="0">
                <a:effectLst/>
                <a:latin typeface="Times New Roman" panose="02020603050405020304" pitchFamily="18" charset="0"/>
                <a:ea typeface="Times New Roman" panose="02020603050405020304" pitchFamily="18" charset="0"/>
                <a:cs typeface="Symbol" pitchFamily="2" charset="2"/>
              </a:rPr>
              <a:t>Threshold</a:t>
            </a:r>
            <a:r>
              <a:rPr lang="en-US" sz="1200" dirty="0">
                <a:effectLst/>
                <a:latin typeface="Times New Roman" panose="02020603050405020304" pitchFamily="18" charset="0"/>
                <a:ea typeface="Times New Roman" panose="02020603050405020304" pitchFamily="18" charset="0"/>
                <a:cs typeface="Symbol" pitchFamily="2" charset="2"/>
              </a:rPr>
              <a:t>: 0.535</a:t>
            </a:r>
          </a:p>
          <a:p>
            <a:pPr marL="342900" marR="0" lvl="0" indent="-342900">
              <a:spcBef>
                <a:spcPts val="180"/>
              </a:spcBef>
              <a:spcAft>
                <a:spcPts val="180"/>
              </a:spcAft>
              <a:buFont typeface="Symbol" pitchFamily="2" charset="2"/>
              <a:buChar char=""/>
            </a:pPr>
            <a:r>
              <a:rPr lang="en-US" sz="1200" b="1" dirty="0">
                <a:effectLst/>
                <a:latin typeface="Times New Roman" panose="02020603050405020304" pitchFamily="18" charset="0"/>
                <a:ea typeface="Times New Roman" panose="02020603050405020304" pitchFamily="18" charset="0"/>
                <a:cs typeface="Symbol" pitchFamily="2" charset="2"/>
              </a:rPr>
              <a:t>Split logic</a:t>
            </a:r>
            <a:r>
              <a:rPr lang="en-US" sz="1200" dirty="0">
                <a:effectLst/>
                <a:latin typeface="Times New Roman" panose="02020603050405020304" pitchFamily="18" charset="0"/>
                <a:ea typeface="Times New Roman" panose="02020603050405020304" pitchFamily="18" charset="0"/>
                <a:cs typeface="Symbol" pitchFamily="2" charset="2"/>
              </a:rPr>
              <a:t>:</a:t>
            </a:r>
          </a:p>
          <a:p>
            <a:pPr marL="742950" marR="0" lvl="1" indent="-285750">
              <a:spcBef>
                <a:spcPts val="180"/>
              </a:spcBef>
              <a:spcAft>
                <a:spcPts val="180"/>
              </a:spcAft>
              <a:buFont typeface="Courier New" panose="02070309020205020404" pitchFamily="49" charset="0"/>
              <a:buChar char="o"/>
            </a:pPr>
            <a:r>
              <a:rPr lang="en-US" sz="1200" dirty="0">
                <a:effectLst/>
                <a:latin typeface="Times New Roman" panose="02020603050405020304" pitchFamily="18" charset="0"/>
                <a:ea typeface="Times New Roman" panose="02020603050405020304" pitchFamily="18" charset="0"/>
              </a:rPr>
              <a:t>If CP (Z) ≤ 0.535 → go </a:t>
            </a:r>
            <a:r>
              <a:rPr lang="en-US" sz="1200" b="1" dirty="0">
                <a:effectLst/>
                <a:latin typeface="Times New Roman" panose="02020603050405020304" pitchFamily="18" charset="0"/>
                <a:ea typeface="Times New Roman" panose="02020603050405020304" pitchFamily="18" charset="0"/>
              </a:rPr>
              <a:t>left</a:t>
            </a:r>
            <a:endParaRPr lang="en-US" sz="1200" dirty="0">
              <a:effectLst/>
              <a:latin typeface="Times New Roman" panose="02020603050405020304" pitchFamily="18" charset="0"/>
              <a:ea typeface="Times New Roman" panose="02020603050405020304" pitchFamily="18" charset="0"/>
            </a:endParaRPr>
          </a:p>
          <a:p>
            <a:pPr marL="742950" marR="0" lvl="1" indent="-285750">
              <a:spcBef>
                <a:spcPts val="180"/>
              </a:spcBef>
              <a:spcAft>
                <a:spcPts val="180"/>
              </a:spcAft>
              <a:buFont typeface="Courier New" panose="02070309020205020404" pitchFamily="49" charset="0"/>
              <a:buChar char="o"/>
            </a:pPr>
            <a:r>
              <a:rPr lang="en-US" sz="1200" dirty="0">
                <a:effectLst/>
                <a:latin typeface="Times New Roman" panose="02020603050405020304" pitchFamily="18" charset="0"/>
                <a:ea typeface="Times New Roman" panose="02020603050405020304" pitchFamily="18" charset="0"/>
              </a:rPr>
              <a:t>If CP (Z) &gt; 0.535 → go </a:t>
            </a:r>
            <a:r>
              <a:rPr lang="en-US" sz="1200" b="1" dirty="0">
                <a:effectLst/>
                <a:latin typeface="Times New Roman" panose="02020603050405020304" pitchFamily="18" charset="0"/>
                <a:ea typeface="Times New Roman" panose="02020603050405020304" pitchFamily="18" charset="0"/>
              </a:rPr>
              <a:t>right</a:t>
            </a:r>
            <a:endParaRPr lang="en-US" sz="1200" dirty="0">
              <a:effectLst/>
              <a:latin typeface="Times New Roman" panose="02020603050405020304" pitchFamily="18" charset="0"/>
              <a:ea typeface="Times New Roman" panose="02020603050405020304" pitchFamily="18" charset="0"/>
            </a:endParaRPr>
          </a:p>
          <a:p>
            <a:pPr marL="914400" marR="0">
              <a:spcBef>
                <a:spcPts val="180"/>
              </a:spcBef>
              <a:spcAft>
                <a:spcPts val="180"/>
              </a:spcAft>
            </a:pPr>
            <a:r>
              <a:rPr lang="en-US" sz="1200" dirty="0">
                <a:effectLst/>
                <a:latin typeface="Times New Roman" panose="02020603050405020304" pitchFamily="18" charset="0"/>
                <a:ea typeface="Times New Roman" panose="02020603050405020304" pitchFamily="18" charset="0"/>
              </a:rPr>
              <a:t> </a:t>
            </a:r>
          </a:p>
          <a:p>
            <a:pPr marL="0" marR="0">
              <a:spcBef>
                <a:spcPts val="200"/>
              </a:spcBef>
              <a:spcAft>
                <a:spcPts val="0"/>
              </a:spcAft>
            </a:pPr>
            <a:r>
              <a:rPr lang="en-US" sz="12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Navigating the Tree</a:t>
            </a:r>
            <a:endParaRPr lang="en-US" sz="1200" b="1" dirty="0">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marL="0" marR="0">
              <a:spcBef>
                <a:spcPts val="900"/>
              </a:spcBef>
              <a:spcAft>
                <a:spcPts val="900"/>
              </a:spcAft>
            </a:pPr>
            <a:r>
              <a:rPr lang="en-US" sz="1200" dirty="0">
                <a:effectLst/>
                <a:latin typeface="Times New Roman" panose="02020603050405020304" pitchFamily="18" charset="0"/>
                <a:ea typeface="Times New Roman" panose="02020603050405020304" pitchFamily="18" charset="0"/>
              </a:rPr>
              <a:t>The new sample’s CP (Z) value:</a:t>
            </a:r>
          </a:p>
          <a:p>
            <a:pPr marL="342900" marR="0" lvl="0" indent="-342900">
              <a:spcBef>
                <a:spcPts val="180"/>
              </a:spcBef>
              <a:spcAft>
                <a:spcPts val="180"/>
              </a:spcAft>
              <a:buFont typeface="Symbol" pitchFamily="2" charset="2"/>
              <a:buChar char=""/>
            </a:pPr>
            <a:r>
              <a:rPr lang="en-US" sz="1200" dirty="0">
                <a:effectLst/>
                <a:latin typeface="Times New Roman" panose="02020603050405020304" pitchFamily="18" charset="0"/>
                <a:ea typeface="Times New Roman" panose="02020603050405020304" pitchFamily="18" charset="0"/>
                <a:cs typeface="Symbol" pitchFamily="2" charset="2"/>
              </a:rPr>
              <a:t>CP (Z) = </a:t>
            </a:r>
            <a:r>
              <a:rPr lang="en-US" sz="1200" b="1" dirty="0">
                <a:effectLst/>
                <a:latin typeface="Times New Roman" panose="02020603050405020304" pitchFamily="18" charset="0"/>
                <a:ea typeface="Times New Roman" panose="02020603050405020304" pitchFamily="18" charset="0"/>
                <a:cs typeface="Symbol" pitchFamily="2" charset="2"/>
              </a:rPr>
              <a:t>0.15</a:t>
            </a:r>
            <a:endParaRPr lang="en-US" sz="1200" dirty="0">
              <a:effectLst/>
              <a:latin typeface="Times New Roman" panose="02020603050405020304" pitchFamily="18" charset="0"/>
              <a:ea typeface="Times New Roman" panose="02020603050405020304" pitchFamily="18" charset="0"/>
              <a:cs typeface="Symbol" pitchFamily="2" charset="2"/>
            </a:endParaRPr>
          </a:p>
          <a:p>
            <a:pPr marL="342900" marR="0" lvl="0" indent="-342900">
              <a:spcBef>
                <a:spcPts val="180"/>
              </a:spcBef>
              <a:spcAft>
                <a:spcPts val="180"/>
              </a:spcAft>
              <a:buFont typeface="Symbol" pitchFamily="2" charset="2"/>
              <a:buChar char=""/>
            </a:pPr>
            <a:r>
              <a:rPr lang="en-US" sz="1200" dirty="0">
                <a:effectLst/>
                <a:latin typeface="Times New Roman" panose="02020603050405020304" pitchFamily="18" charset="0"/>
                <a:ea typeface="Times New Roman" panose="02020603050405020304" pitchFamily="18" charset="0"/>
                <a:cs typeface="Symbol" pitchFamily="2" charset="2"/>
              </a:rPr>
              <a:t>Since </a:t>
            </a:r>
            <a:r>
              <a:rPr lang="en-US" sz="1200" b="1" dirty="0">
                <a:effectLst/>
                <a:latin typeface="Times New Roman" panose="02020603050405020304" pitchFamily="18" charset="0"/>
                <a:ea typeface="Times New Roman" panose="02020603050405020304" pitchFamily="18" charset="0"/>
                <a:cs typeface="Symbol" pitchFamily="2" charset="2"/>
              </a:rPr>
              <a:t>0.15 ≤ 0.535</a:t>
            </a:r>
            <a:r>
              <a:rPr lang="en-US" sz="1200" dirty="0">
                <a:effectLst/>
                <a:latin typeface="Times New Roman" panose="02020603050405020304" pitchFamily="18" charset="0"/>
                <a:ea typeface="Times New Roman" panose="02020603050405020304" pitchFamily="18" charset="0"/>
                <a:cs typeface="Symbol" pitchFamily="2" charset="2"/>
              </a:rPr>
              <a:t>, the new data point follows the </a:t>
            </a:r>
            <a:r>
              <a:rPr lang="en-US" sz="1200" b="1" dirty="0">
                <a:effectLst/>
                <a:latin typeface="Times New Roman" panose="02020603050405020304" pitchFamily="18" charset="0"/>
                <a:ea typeface="Times New Roman" panose="02020603050405020304" pitchFamily="18" charset="0"/>
                <a:cs typeface="Symbol" pitchFamily="2" charset="2"/>
              </a:rPr>
              <a:t>left branch</a:t>
            </a:r>
            <a:r>
              <a:rPr lang="en-US" sz="1200" dirty="0">
                <a:effectLst/>
                <a:latin typeface="Times New Roman" panose="02020603050405020304" pitchFamily="18" charset="0"/>
                <a:ea typeface="Times New Roman" panose="02020603050405020304" pitchFamily="18" charset="0"/>
                <a:cs typeface="Symbol" pitchFamily="2" charset="2"/>
              </a:rPr>
              <a:t>.</a:t>
            </a:r>
          </a:p>
        </p:txBody>
      </p:sp>
    </p:spTree>
    <p:extLst>
      <p:ext uri="{BB962C8B-B14F-4D97-AF65-F5344CB8AC3E}">
        <p14:creationId xmlns:p14="http://schemas.microsoft.com/office/powerpoint/2010/main" val="174976910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DE2C8F-DF11-0513-0A7C-B6D2BB87232E}"/>
              </a:ext>
            </a:extLst>
          </p:cNvPr>
          <p:cNvSpPr>
            <a:spLocks noGrp="1"/>
          </p:cNvSpPr>
          <p:nvPr>
            <p:ph type="title"/>
          </p:nvPr>
        </p:nvSpPr>
        <p:spPr>
          <a:xfrm>
            <a:off x="457200" y="135592"/>
            <a:ext cx="8229600" cy="371400"/>
          </a:xfrm>
        </p:spPr>
        <p:txBody>
          <a:bodyPr>
            <a:normAutofit fontScale="90000"/>
          </a:bodyPr>
          <a:lstStyle/>
          <a:p>
            <a:r>
              <a:rPr lang="en-US" dirty="0"/>
              <a:t>Random Forest Implementation</a:t>
            </a:r>
          </a:p>
        </p:txBody>
      </p:sp>
      <p:sp>
        <p:nvSpPr>
          <p:cNvPr id="8" name="TextBox 7">
            <a:extLst>
              <a:ext uri="{FF2B5EF4-FFF2-40B4-BE49-F238E27FC236}">
                <a16:creationId xmlns:a16="http://schemas.microsoft.com/office/drawing/2014/main" id="{4901CA70-E6AE-6B51-2615-6E8023B117C1}"/>
              </a:ext>
            </a:extLst>
          </p:cNvPr>
          <p:cNvSpPr txBox="1"/>
          <p:nvPr/>
        </p:nvSpPr>
        <p:spPr>
          <a:xfrm>
            <a:off x="1645920" y="878392"/>
            <a:ext cx="4711337" cy="738664"/>
          </a:xfrm>
          <a:prstGeom prst="rect">
            <a:avLst/>
          </a:prstGeom>
          <a:noFill/>
        </p:spPr>
        <p:txBody>
          <a:bodyPr wrap="square" rtlCol="0">
            <a:spAutoFit/>
          </a:bodyPr>
          <a:lstStyle/>
          <a:p>
            <a:pPr marL="0" marR="0">
              <a:spcBef>
                <a:spcPts val="200"/>
              </a:spcBef>
              <a:spcAft>
                <a:spcPts val="0"/>
              </a:spcAft>
            </a:pPr>
            <a:r>
              <a:rPr lang="en-US"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Left Leaf Node Details</a:t>
            </a:r>
            <a:endParaRPr lang="en-US" b="1" dirty="0">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endParaRPr>
          </a:p>
          <a:p>
            <a:r>
              <a:rPr lang="en-US" kern="0" dirty="0">
                <a:effectLst/>
                <a:latin typeface="Times New Roman" panose="02020603050405020304" pitchFamily="18" charset="0"/>
                <a:ea typeface="Times New Roman" panose="02020603050405020304" pitchFamily="18" charset="0"/>
              </a:rPr>
              <a:t>The left branch contains the following training samples </a:t>
            </a:r>
          </a:p>
          <a:p>
            <a:endParaRPr lang="en-US" dirty="0"/>
          </a:p>
        </p:txBody>
      </p:sp>
      <p:graphicFrame>
        <p:nvGraphicFramePr>
          <p:cNvPr id="9" name="Table 8">
            <a:extLst>
              <a:ext uri="{FF2B5EF4-FFF2-40B4-BE49-F238E27FC236}">
                <a16:creationId xmlns:a16="http://schemas.microsoft.com/office/drawing/2014/main" id="{74655E89-8781-364B-F796-0F99B47D61F8}"/>
              </a:ext>
            </a:extLst>
          </p:cNvPr>
          <p:cNvGraphicFramePr>
            <a:graphicFrameLocks noGrp="1"/>
          </p:cNvGraphicFramePr>
          <p:nvPr>
            <p:extLst>
              <p:ext uri="{D42A27DB-BD31-4B8C-83A1-F6EECF244321}">
                <p14:modId xmlns:p14="http://schemas.microsoft.com/office/powerpoint/2010/main" val="3844160962"/>
              </p:ext>
            </p:extLst>
          </p:nvPr>
        </p:nvGraphicFramePr>
        <p:xfrm>
          <a:off x="1645920" y="1588192"/>
          <a:ext cx="1828800" cy="609600"/>
        </p:xfrm>
        <a:graphic>
          <a:graphicData uri="http://schemas.openxmlformats.org/drawingml/2006/table">
            <a:tbl>
              <a:tblPr firstRow="1" bandRow="1" bandCol="1">
                <a:tableStyleId>{CAAAB887-16D1-4126-A36C-5330455EE609}</a:tableStyleId>
              </a:tblPr>
              <a:tblGrid>
                <a:gridCol w="914400">
                  <a:extLst>
                    <a:ext uri="{9D8B030D-6E8A-4147-A177-3AD203B41FA5}">
                      <a16:colId xmlns:a16="http://schemas.microsoft.com/office/drawing/2014/main" val="2554488295"/>
                    </a:ext>
                  </a:extLst>
                </a:gridCol>
                <a:gridCol w="914400">
                  <a:extLst>
                    <a:ext uri="{9D8B030D-6E8A-4147-A177-3AD203B41FA5}">
                      <a16:colId xmlns:a16="http://schemas.microsoft.com/office/drawing/2014/main" val="1885633158"/>
                    </a:ext>
                  </a:extLst>
                </a:gridCol>
              </a:tblGrid>
              <a:tr h="0">
                <a:tc>
                  <a:txBody>
                    <a:bodyPr/>
                    <a:lstStyle/>
                    <a:p>
                      <a:pPr marL="0" marR="0">
                        <a:spcBef>
                          <a:spcPts val="180"/>
                        </a:spcBef>
                        <a:spcAft>
                          <a:spcPts val="180"/>
                        </a:spcAft>
                      </a:pPr>
                      <a:r>
                        <a:rPr lang="en-US" sz="1000" dirty="0">
                          <a:effectLst/>
                          <a:latin typeface="Times New Roman" panose="02020603050405020304" pitchFamily="18" charset="0"/>
                          <a:cs typeface="Times New Roman" panose="02020603050405020304" pitchFamily="18" charset="0"/>
                        </a:rPr>
                        <a:t>Index</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solidFill>
                      <a:schemeClr val="accent5">
                        <a:lumMod val="40000"/>
                        <a:lumOff val="60000"/>
                      </a:schemeClr>
                    </a:solidFill>
                  </a:tcPr>
                </a:tc>
                <a:tc>
                  <a:txBody>
                    <a:bodyPr/>
                    <a:lstStyle/>
                    <a:p>
                      <a:pPr marL="0" marR="0">
                        <a:spcBef>
                          <a:spcPts val="180"/>
                        </a:spcBef>
                        <a:spcAft>
                          <a:spcPts val="180"/>
                        </a:spcAft>
                      </a:pPr>
                      <a:r>
                        <a:rPr lang="en-US" sz="1000" dirty="0">
                          <a:effectLst/>
                          <a:latin typeface="Times New Roman" panose="02020603050405020304" pitchFamily="18" charset="0"/>
                          <a:cs typeface="Times New Roman" panose="02020603050405020304" pitchFamily="18" charset="0"/>
                        </a:rPr>
                        <a:t>Label</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solidFill>
                      <a:schemeClr val="accent5">
                        <a:lumMod val="40000"/>
                        <a:lumOff val="60000"/>
                      </a:schemeClr>
                    </a:solidFill>
                  </a:tcPr>
                </a:tc>
                <a:extLst>
                  <a:ext uri="{0D108BD9-81ED-4DB2-BD59-A6C34878D82A}">
                    <a16:rowId xmlns:a16="http://schemas.microsoft.com/office/drawing/2014/main" val="3071391267"/>
                  </a:ext>
                </a:extLst>
              </a:tr>
              <a:tr h="0">
                <a:tc>
                  <a:txBody>
                    <a:bodyPr/>
                    <a:lstStyle/>
                    <a:p>
                      <a:pPr marL="0" marR="0">
                        <a:spcBef>
                          <a:spcPts val="180"/>
                        </a:spcBef>
                        <a:spcAft>
                          <a:spcPts val="180"/>
                        </a:spcAft>
                      </a:pPr>
                      <a:r>
                        <a:rPr lang="en-US" sz="1000" dirty="0">
                          <a:effectLst/>
                          <a:latin typeface="Times New Roman" panose="02020603050405020304" pitchFamily="18" charset="0"/>
                          <a:cs typeface="Times New Roman" panose="02020603050405020304" pitchFamily="18" charset="0"/>
                        </a:rPr>
                        <a:t>0</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180"/>
                        </a:spcBef>
                        <a:spcAft>
                          <a:spcPts val="180"/>
                        </a:spcAft>
                      </a:pPr>
                      <a:r>
                        <a:rPr lang="en-US" sz="1000">
                          <a:effectLst/>
                          <a:latin typeface="Times New Roman" panose="02020603050405020304" pitchFamily="18" charset="0"/>
                          <a:cs typeface="Times New Roman" panose="02020603050405020304" pitchFamily="18" charset="0"/>
                        </a:rPr>
                        <a:t>0</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4252191011"/>
                  </a:ext>
                </a:extLst>
              </a:tr>
              <a:tr h="0">
                <a:tc>
                  <a:txBody>
                    <a:bodyPr/>
                    <a:lstStyle/>
                    <a:p>
                      <a:pPr marL="0" marR="0">
                        <a:spcBef>
                          <a:spcPts val="180"/>
                        </a:spcBef>
                        <a:spcAft>
                          <a:spcPts val="180"/>
                        </a:spcAft>
                      </a:pPr>
                      <a:r>
                        <a:rPr lang="en-US" sz="1000" dirty="0">
                          <a:effectLst/>
                          <a:latin typeface="Times New Roman" panose="02020603050405020304" pitchFamily="18" charset="0"/>
                          <a:cs typeface="Times New Roman" panose="02020603050405020304" pitchFamily="18" charset="0"/>
                        </a:rPr>
                        <a:t>3</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180"/>
                        </a:spcBef>
                        <a:spcAft>
                          <a:spcPts val="180"/>
                        </a:spcAft>
                      </a:pPr>
                      <a:r>
                        <a:rPr lang="en-US" sz="1000">
                          <a:effectLst/>
                          <a:latin typeface="Times New Roman" panose="02020603050405020304" pitchFamily="18" charset="0"/>
                          <a:cs typeface="Times New Roman" panose="02020603050405020304" pitchFamily="18" charset="0"/>
                        </a:rPr>
                        <a:t>0</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399611852"/>
                  </a:ext>
                </a:extLst>
              </a:tr>
              <a:tr h="0">
                <a:tc>
                  <a:txBody>
                    <a:bodyPr/>
                    <a:lstStyle/>
                    <a:p>
                      <a:pPr marL="0" marR="0">
                        <a:spcBef>
                          <a:spcPts val="180"/>
                        </a:spcBef>
                        <a:spcAft>
                          <a:spcPts val="180"/>
                        </a:spcAft>
                      </a:pPr>
                      <a:r>
                        <a:rPr lang="en-US" sz="1000">
                          <a:effectLst/>
                          <a:latin typeface="Times New Roman" panose="02020603050405020304" pitchFamily="18" charset="0"/>
                          <a:cs typeface="Times New Roman" panose="02020603050405020304" pitchFamily="18" charset="0"/>
                        </a:rPr>
                        <a:t>4</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180"/>
                        </a:spcBef>
                        <a:spcAft>
                          <a:spcPts val="180"/>
                        </a:spcAft>
                      </a:pPr>
                      <a:r>
                        <a:rPr lang="en-US" sz="1000" dirty="0">
                          <a:effectLst/>
                          <a:latin typeface="Times New Roman" panose="02020603050405020304" pitchFamily="18" charset="0"/>
                          <a:cs typeface="Times New Roman" panose="02020603050405020304" pitchFamily="18" charset="0"/>
                        </a:rPr>
                        <a:t>0</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785600990"/>
                  </a:ext>
                </a:extLst>
              </a:tr>
            </a:tbl>
          </a:graphicData>
        </a:graphic>
      </p:graphicFrame>
      <p:sp>
        <p:nvSpPr>
          <p:cNvPr id="10" name="TextBox 9">
            <a:extLst>
              <a:ext uri="{FF2B5EF4-FFF2-40B4-BE49-F238E27FC236}">
                <a16:creationId xmlns:a16="http://schemas.microsoft.com/office/drawing/2014/main" id="{937983E9-A401-F399-2185-EDFC70FF622F}"/>
              </a:ext>
            </a:extLst>
          </p:cNvPr>
          <p:cNvSpPr txBox="1"/>
          <p:nvPr/>
        </p:nvSpPr>
        <p:spPr>
          <a:xfrm>
            <a:off x="1132113" y="2326856"/>
            <a:ext cx="5826035" cy="2113399"/>
          </a:xfrm>
          <a:prstGeom prst="rect">
            <a:avLst/>
          </a:prstGeom>
          <a:noFill/>
        </p:spPr>
        <p:txBody>
          <a:bodyPr wrap="square" rtlCol="0">
            <a:spAutoFit/>
          </a:bodyPr>
          <a:lstStyle/>
          <a:p>
            <a:pPr marL="342900" marR="0" lvl="0" indent="-342900">
              <a:spcBef>
                <a:spcPts val="180"/>
              </a:spcBef>
              <a:spcAft>
                <a:spcPts val="180"/>
              </a:spcAft>
              <a:buFont typeface="Symbol" pitchFamily="2" charset="2"/>
              <a:buChar char=""/>
            </a:pPr>
            <a:r>
              <a:rPr lang="en-US" dirty="0">
                <a:effectLst/>
                <a:latin typeface="Times New Roman" panose="02020603050405020304" pitchFamily="18" charset="0"/>
                <a:ea typeface="Times New Roman" panose="02020603050405020304" pitchFamily="18" charset="0"/>
                <a:cs typeface="Symbol" pitchFamily="2" charset="2"/>
              </a:rPr>
              <a:t>All samples in this node are of </a:t>
            </a:r>
            <a:r>
              <a:rPr lang="en-US" b="1" dirty="0">
                <a:effectLst/>
                <a:latin typeface="Times New Roman" panose="02020603050405020304" pitchFamily="18" charset="0"/>
                <a:ea typeface="Times New Roman" panose="02020603050405020304" pitchFamily="18" charset="0"/>
                <a:cs typeface="Symbol" pitchFamily="2" charset="2"/>
              </a:rPr>
              <a:t>Class 0</a:t>
            </a:r>
            <a:r>
              <a:rPr lang="en-US" dirty="0">
                <a:effectLst/>
                <a:latin typeface="Times New Roman" panose="02020603050405020304" pitchFamily="18" charset="0"/>
                <a:ea typeface="Times New Roman" panose="02020603050405020304" pitchFamily="18" charset="0"/>
                <a:cs typeface="Symbol" pitchFamily="2" charset="2"/>
              </a:rPr>
              <a:t> (No Heart Disease).</a:t>
            </a:r>
          </a:p>
          <a:p>
            <a:pPr marL="342900" marR="0" lvl="0" indent="-342900">
              <a:spcBef>
                <a:spcPts val="180"/>
              </a:spcBef>
              <a:spcAft>
                <a:spcPts val="180"/>
              </a:spcAft>
              <a:buFont typeface="Symbol" pitchFamily="2" charset="2"/>
              <a:buChar char=""/>
            </a:pPr>
            <a:r>
              <a:rPr lang="en-US" dirty="0">
                <a:effectLst/>
                <a:latin typeface="Times New Roman" panose="02020603050405020304" pitchFamily="18" charset="0"/>
                <a:ea typeface="Times New Roman" panose="02020603050405020304" pitchFamily="18" charset="0"/>
                <a:cs typeface="Symbol" pitchFamily="2" charset="2"/>
              </a:rPr>
              <a:t>Thus, this is a </a:t>
            </a:r>
            <a:r>
              <a:rPr lang="en-US" b="1" dirty="0">
                <a:effectLst/>
                <a:latin typeface="Times New Roman" panose="02020603050405020304" pitchFamily="18" charset="0"/>
                <a:ea typeface="Times New Roman" panose="02020603050405020304" pitchFamily="18" charset="0"/>
                <a:cs typeface="Symbol" pitchFamily="2" charset="2"/>
              </a:rPr>
              <a:t>pure node</a:t>
            </a:r>
            <a:r>
              <a:rPr lang="en-US" dirty="0">
                <a:effectLst/>
                <a:latin typeface="Times New Roman" panose="02020603050405020304" pitchFamily="18" charset="0"/>
                <a:ea typeface="Times New Roman" panose="02020603050405020304" pitchFamily="18" charset="0"/>
                <a:cs typeface="Symbol" pitchFamily="2" charset="2"/>
              </a:rPr>
              <a:t>.</a:t>
            </a:r>
          </a:p>
          <a:p>
            <a:pPr marL="457200" marR="0">
              <a:spcBef>
                <a:spcPts val="180"/>
              </a:spcBef>
              <a:spcAft>
                <a:spcPts val="180"/>
              </a:spcAft>
            </a:pPr>
            <a:r>
              <a:rPr lang="en-US" dirty="0">
                <a:effectLst/>
                <a:latin typeface="Times New Roman" panose="02020603050405020304" pitchFamily="18" charset="0"/>
                <a:ea typeface="Times New Roman" panose="02020603050405020304" pitchFamily="18" charset="0"/>
              </a:rPr>
              <a:t> </a:t>
            </a:r>
          </a:p>
          <a:p>
            <a:pPr marL="0" marR="0">
              <a:spcBef>
                <a:spcPts val="200"/>
              </a:spcBef>
              <a:spcAft>
                <a:spcPts val="0"/>
              </a:spcAft>
            </a:pPr>
            <a:r>
              <a:rPr lang="en-US"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Final Prediction by Tree 1</a:t>
            </a:r>
            <a:endParaRPr lang="en-US" b="1" dirty="0">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marL="0" marR="0">
              <a:spcBef>
                <a:spcPts val="900"/>
              </a:spcBef>
              <a:spcAft>
                <a:spcPts val="900"/>
              </a:spcAft>
            </a:pPr>
            <a:r>
              <a:rPr lang="en-US" dirty="0">
                <a:effectLst/>
                <a:latin typeface="Times New Roman" panose="02020603050405020304" pitchFamily="18" charset="0"/>
                <a:ea typeface="Times New Roman" panose="02020603050405020304" pitchFamily="18" charset="0"/>
              </a:rPr>
              <a:t>The new data point reaches a pure leaf node labeled </a:t>
            </a:r>
            <a:r>
              <a:rPr lang="en-US" b="1" dirty="0">
                <a:effectLst/>
                <a:latin typeface="Times New Roman" panose="02020603050405020304" pitchFamily="18" charset="0"/>
                <a:ea typeface="Times New Roman" panose="02020603050405020304" pitchFamily="18" charset="0"/>
              </a:rPr>
              <a:t>0</a:t>
            </a:r>
            <a:r>
              <a:rPr lang="en-US" dirty="0">
                <a:effectLst/>
                <a:latin typeface="Times New Roman" panose="02020603050405020304" pitchFamily="18" charset="0"/>
                <a:ea typeface="Times New Roman" panose="02020603050405020304" pitchFamily="18" charset="0"/>
              </a:rPr>
              <a:t>.</a:t>
            </a:r>
          </a:p>
          <a:p>
            <a:pPr marL="304800" marR="304800">
              <a:spcBef>
                <a:spcPts val="500"/>
              </a:spcBef>
              <a:spcAft>
                <a:spcPts val="500"/>
              </a:spcAft>
            </a:pPr>
            <a:r>
              <a:rPr lang="en-US" b="1" dirty="0">
                <a:effectLst/>
                <a:latin typeface="Times New Roman" panose="02020603050405020304" pitchFamily="18" charset="0"/>
                <a:ea typeface="Calibri" panose="020F0502020204030204" pitchFamily="34" charset="0"/>
                <a:cs typeface="Times New Roman" panose="02020603050405020304" pitchFamily="18" charset="0"/>
              </a:rPr>
              <a:t>Tree 1’s prediction: Class 0 (No Heart Disease)</a:t>
            </a:r>
            <a:endParaRPr lang="en-US"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318202134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DE2C8F-DF11-0513-0A7C-B6D2BB87232E}"/>
              </a:ext>
            </a:extLst>
          </p:cNvPr>
          <p:cNvSpPr>
            <a:spLocks noGrp="1"/>
          </p:cNvSpPr>
          <p:nvPr>
            <p:ph type="title"/>
          </p:nvPr>
        </p:nvSpPr>
        <p:spPr>
          <a:xfrm>
            <a:off x="457200" y="135592"/>
            <a:ext cx="8229600" cy="371400"/>
          </a:xfrm>
        </p:spPr>
        <p:txBody>
          <a:bodyPr>
            <a:normAutofit fontScale="90000"/>
          </a:bodyPr>
          <a:lstStyle/>
          <a:p>
            <a:r>
              <a:rPr lang="en-US" dirty="0"/>
              <a:t>Random Forest Implementation</a:t>
            </a:r>
          </a:p>
        </p:txBody>
      </p:sp>
      <p:pic>
        <p:nvPicPr>
          <p:cNvPr id="4" name="Picture 3" descr="A diagram of a scientific experiment&#10;&#10;Description automatically generated with medium confidence">
            <a:extLst>
              <a:ext uri="{FF2B5EF4-FFF2-40B4-BE49-F238E27FC236}">
                <a16:creationId xmlns:a16="http://schemas.microsoft.com/office/drawing/2014/main" id="{593631BF-E21D-A706-D947-F80E6E310A0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061845" y="1014730"/>
            <a:ext cx="5020310" cy="3114040"/>
          </a:xfrm>
          <a:prstGeom prst="rect">
            <a:avLst/>
          </a:prstGeom>
          <a:noFill/>
          <a:ln>
            <a:noFill/>
          </a:ln>
        </p:spPr>
      </p:pic>
      <p:sp>
        <p:nvSpPr>
          <p:cNvPr id="5" name="TextBox 4">
            <a:extLst>
              <a:ext uri="{FF2B5EF4-FFF2-40B4-BE49-F238E27FC236}">
                <a16:creationId xmlns:a16="http://schemas.microsoft.com/office/drawing/2014/main" id="{F9518BE4-EA86-FD2C-3114-DEC7FA4447B4}"/>
              </a:ext>
            </a:extLst>
          </p:cNvPr>
          <p:cNvSpPr txBox="1"/>
          <p:nvPr/>
        </p:nvSpPr>
        <p:spPr>
          <a:xfrm>
            <a:off x="3538728" y="4374524"/>
            <a:ext cx="2249424" cy="523220"/>
          </a:xfrm>
          <a:prstGeom prst="rect">
            <a:avLst/>
          </a:prstGeom>
          <a:noFill/>
        </p:spPr>
        <p:txBody>
          <a:bodyPr wrap="square" rtlCol="0">
            <a:spAutoFit/>
          </a:bodyPr>
          <a:lstStyle/>
          <a:p>
            <a:pPr algn="ctr"/>
            <a:r>
              <a:rPr lang="en-US" b="1" dirty="0">
                <a:effectLst/>
                <a:latin typeface="Times New Roman" panose="02020603050405020304" pitchFamily="18" charset="0"/>
                <a:ea typeface="Times New Roman" panose="02020603050405020304" pitchFamily="18" charset="0"/>
              </a:rPr>
              <a:t>RF Tree 1</a:t>
            </a:r>
            <a:endParaRPr lang="en-US" dirty="0">
              <a:effectLst/>
              <a:latin typeface="Times New Roman" panose="02020603050405020304" pitchFamily="18" charset="0"/>
              <a:ea typeface="Times New Roman" panose="02020603050405020304" pitchFamily="18" charset="0"/>
            </a:endParaRPr>
          </a:p>
          <a:p>
            <a:endParaRPr lang="en-US" dirty="0"/>
          </a:p>
        </p:txBody>
      </p:sp>
    </p:spTree>
    <p:extLst>
      <p:ext uri="{BB962C8B-B14F-4D97-AF65-F5344CB8AC3E}">
        <p14:creationId xmlns:p14="http://schemas.microsoft.com/office/powerpoint/2010/main" val="304820965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DE2C8F-DF11-0513-0A7C-B6D2BB87232E}"/>
              </a:ext>
            </a:extLst>
          </p:cNvPr>
          <p:cNvSpPr>
            <a:spLocks noGrp="1"/>
          </p:cNvSpPr>
          <p:nvPr>
            <p:ph type="title"/>
          </p:nvPr>
        </p:nvSpPr>
        <p:spPr>
          <a:xfrm>
            <a:off x="457200" y="135592"/>
            <a:ext cx="8229600" cy="371400"/>
          </a:xfrm>
        </p:spPr>
        <p:txBody>
          <a:bodyPr>
            <a:normAutofit fontScale="90000"/>
          </a:bodyPr>
          <a:lstStyle/>
          <a:p>
            <a:r>
              <a:rPr lang="en-US" dirty="0"/>
              <a:t>Random Forest Implementation</a:t>
            </a:r>
          </a:p>
        </p:txBody>
      </p:sp>
      <p:sp>
        <p:nvSpPr>
          <p:cNvPr id="8" name="TextBox 7">
            <a:extLst>
              <a:ext uri="{FF2B5EF4-FFF2-40B4-BE49-F238E27FC236}">
                <a16:creationId xmlns:a16="http://schemas.microsoft.com/office/drawing/2014/main" id="{4901CA70-E6AE-6B51-2615-6E8023B117C1}"/>
              </a:ext>
            </a:extLst>
          </p:cNvPr>
          <p:cNvSpPr txBox="1"/>
          <p:nvPr/>
        </p:nvSpPr>
        <p:spPr>
          <a:xfrm>
            <a:off x="1645920" y="878392"/>
            <a:ext cx="4711337" cy="646331"/>
          </a:xfrm>
          <a:prstGeom prst="rect">
            <a:avLst/>
          </a:prstGeom>
          <a:noFill/>
        </p:spPr>
        <p:txBody>
          <a:bodyPr wrap="square" rtlCol="0">
            <a:spAutoFit/>
          </a:bodyPr>
          <a:lstStyle/>
          <a:p>
            <a:pPr marL="0" marR="0">
              <a:spcBef>
                <a:spcPts val="0"/>
              </a:spcBef>
              <a:spcAft>
                <a:spcPts val="0"/>
              </a:spcAft>
            </a:pPr>
            <a:r>
              <a:rPr lang="en-US" sz="1200" b="1" dirty="0">
                <a:effectLst/>
                <a:latin typeface="Times New Roman" panose="02020603050405020304" pitchFamily="18" charset="0"/>
                <a:ea typeface="Times New Roman" panose="02020603050405020304" pitchFamily="18" charset="0"/>
              </a:rPr>
              <a:t>Scenario 2 (Node in Tree 2):</a:t>
            </a:r>
            <a:endParaRPr lang="en-US" sz="1200" dirty="0">
              <a:effectLst/>
              <a:latin typeface="Times New Roman" panose="02020603050405020304" pitchFamily="18" charset="0"/>
              <a:ea typeface="Times New Roman" panose="02020603050405020304" pitchFamily="18" charset="0"/>
            </a:endParaRPr>
          </a:p>
          <a:p>
            <a:pPr marL="0" marR="0">
              <a:spcBef>
                <a:spcPts val="0"/>
              </a:spcBef>
              <a:spcAft>
                <a:spcPts val="0"/>
              </a:spcAft>
            </a:pPr>
            <a:r>
              <a:rPr lang="en-US" sz="1200" dirty="0">
                <a:effectLst/>
                <a:latin typeface="Times New Roman" panose="02020603050405020304" pitchFamily="18" charset="0"/>
                <a:ea typeface="Times New Roman" panose="02020603050405020304" pitchFamily="18" charset="0"/>
              </a:rPr>
              <a:t>Randomly picks: </a:t>
            </a:r>
            <a:r>
              <a:rPr lang="en-US" sz="1200" b="1" dirty="0">
                <a:effectLst/>
                <a:latin typeface="Times New Roman" panose="02020603050405020304" pitchFamily="18" charset="0"/>
                <a:ea typeface="Times New Roman" panose="02020603050405020304" pitchFamily="18" charset="0"/>
              </a:rPr>
              <a:t>[Age (Z), Chol (Z)]</a:t>
            </a:r>
            <a:endParaRPr lang="en-US" sz="1200" dirty="0">
              <a:effectLst/>
              <a:latin typeface="Times New Roman" panose="02020603050405020304" pitchFamily="18" charset="0"/>
              <a:ea typeface="Times New Roman" panose="02020603050405020304" pitchFamily="18" charset="0"/>
            </a:endParaRPr>
          </a:p>
          <a:p>
            <a:pPr marL="0" marR="0">
              <a:spcBef>
                <a:spcPts val="0"/>
              </a:spcBef>
              <a:spcAft>
                <a:spcPts val="0"/>
              </a:spcAft>
            </a:pPr>
            <a:r>
              <a:rPr lang="en-US" sz="1200" dirty="0">
                <a:effectLst/>
                <a:latin typeface="Times New Roman" panose="02020603050405020304" pitchFamily="18" charset="0"/>
                <a:ea typeface="Times New Roman" panose="02020603050405020304" pitchFamily="18" charset="0"/>
              </a:rPr>
              <a:t>It </a:t>
            </a:r>
            <a:r>
              <a:rPr lang="en-US" sz="1200" b="1" dirty="0">
                <a:effectLst/>
                <a:latin typeface="Times New Roman" panose="02020603050405020304" pitchFamily="18" charset="0"/>
                <a:ea typeface="Times New Roman" panose="02020603050405020304" pitchFamily="18" charset="0"/>
              </a:rPr>
              <a:t>ignores CP (Z)</a:t>
            </a:r>
            <a:r>
              <a:rPr lang="en-US" sz="1200" dirty="0">
                <a:effectLst/>
                <a:latin typeface="Times New Roman" panose="02020603050405020304" pitchFamily="18" charset="0"/>
                <a:ea typeface="Times New Roman" panose="02020603050405020304" pitchFamily="18" charset="0"/>
              </a:rPr>
              <a:t> at this node.</a:t>
            </a:r>
          </a:p>
        </p:txBody>
      </p:sp>
      <p:sp>
        <p:nvSpPr>
          <p:cNvPr id="10" name="TextBox 9">
            <a:extLst>
              <a:ext uri="{FF2B5EF4-FFF2-40B4-BE49-F238E27FC236}">
                <a16:creationId xmlns:a16="http://schemas.microsoft.com/office/drawing/2014/main" id="{937983E9-A401-F399-2185-EDFC70FF622F}"/>
              </a:ext>
            </a:extLst>
          </p:cNvPr>
          <p:cNvSpPr txBox="1"/>
          <p:nvPr/>
        </p:nvSpPr>
        <p:spPr>
          <a:xfrm>
            <a:off x="1088570" y="1630170"/>
            <a:ext cx="5826035" cy="2215991"/>
          </a:xfrm>
          <a:prstGeom prst="rect">
            <a:avLst/>
          </a:prstGeom>
          <a:noFill/>
        </p:spPr>
        <p:txBody>
          <a:bodyPr wrap="square" rtlCol="0">
            <a:spAutoFit/>
          </a:bodyPr>
          <a:lstStyle/>
          <a:p>
            <a:pPr marR="0" lvl="0">
              <a:spcBef>
                <a:spcPts val="180"/>
              </a:spcBef>
              <a:spcAft>
                <a:spcPts val="180"/>
              </a:spcAft>
            </a:pPr>
            <a:r>
              <a:rPr lang="en-US" sz="1200" b="1" dirty="0">
                <a:effectLst/>
                <a:latin typeface="Times New Roman" panose="02020603050405020304" pitchFamily="18" charset="0"/>
                <a:ea typeface="Times New Roman" panose="02020603050405020304" pitchFamily="18" charset="0"/>
                <a:cs typeface="Symbol" pitchFamily="2" charset="2"/>
              </a:rPr>
              <a:t>Calculations were made similar to the Scenario 1 and the results:</a:t>
            </a:r>
          </a:p>
          <a:p>
            <a:pPr marL="342900" marR="0" lvl="0" indent="-342900">
              <a:spcBef>
                <a:spcPts val="180"/>
              </a:spcBef>
              <a:spcAft>
                <a:spcPts val="180"/>
              </a:spcAft>
              <a:buFont typeface="Symbol" pitchFamily="2" charset="2"/>
              <a:buChar char=""/>
            </a:pPr>
            <a:r>
              <a:rPr lang="en-US" sz="1200" b="1" dirty="0">
                <a:effectLst/>
                <a:latin typeface="Times New Roman" panose="02020603050405020304" pitchFamily="18" charset="0"/>
                <a:ea typeface="Times New Roman" panose="02020603050405020304" pitchFamily="18" charset="0"/>
                <a:cs typeface="Symbol" pitchFamily="2" charset="2"/>
              </a:rPr>
              <a:t>Chol(Z) split leads to partial impurity</a:t>
            </a:r>
            <a:r>
              <a:rPr lang="en-US" sz="1200" dirty="0">
                <a:effectLst/>
                <a:latin typeface="Times New Roman" panose="02020603050405020304" pitchFamily="18" charset="0"/>
                <a:ea typeface="Times New Roman" panose="02020603050405020304" pitchFamily="18" charset="0"/>
                <a:cs typeface="Symbol" pitchFamily="2" charset="2"/>
              </a:rPr>
              <a:t> (Gini = 0.3).</a:t>
            </a:r>
          </a:p>
          <a:p>
            <a:pPr marL="342900" marR="0" lvl="0" indent="-342900">
              <a:spcBef>
                <a:spcPts val="180"/>
              </a:spcBef>
              <a:spcAft>
                <a:spcPts val="180"/>
              </a:spcAft>
              <a:buFont typeface="Symbol" pitchFamily="2" charset="2"/>
              <a:buChar char=""/>
            </a:pPr>
            <a:r>
              <a:rPr lang="en-US" sz="1200" b="1" dirty="0">
                <a:effectLst/>
                <a:latin typeface="Times New Roman" panose="02020603050405020304" pitchFamily="18" charset="0"/>
                <a:ea typeface="Times New Roman" panose="02020603050405020304" pitchFamily="18" charset="0"/>
                <a:cs typeface="Symbol" pitchFamily="2" charset="2"/>
              </a:rPr>
              <a:t>Age(Z)</a:t>
            </a:r>
            <a:r>
              <a:rPr lang="en-US" sz="1200" dirty="0">
                <a:effectLst/>
                <a:latin typeface="Times New Roman" panose="02020603050405020304" pitchFamily="18" charset="0"/>
                <a:ea typeface="Times New Roman" panose="02020603050405020304" pitchFamily="18" charset="0"/>
                <a:cs typeface="Symbol" pitchFamily="2" charset="2"/>
              </a:rPr>
              <a:t> (when we tested earlier with threshold 0.785) gave:</a:t>
            </a:r>
          </a:p>
          <a:p>
            <a:pPr marL="742950" marR="0" lvl="1" indent="-285750">
              <a:spcBef>
                <a:spcPts val="180"/>
              </a:spcBef>
              <a:spcAft>
                <a:spcPts val="180"/>
              </a:spcAft>
              <a:buFont typeface="Courier New" panose="02070309020205020404" pitchFamily="49" charset="0"/>
              <a:buChar char="o"/>
            </a:pPr>
            <a:r>
              <a:rPr lang="en-US" sz="1200" dirty="0">
                <a:effectLst/>
                <a:latin typeface="Times New Roman" panose="02020603050405020304" pitchFamily="18" charset="0"/>
                <a:ea typeface="Times New Roman" panose="02020603050405020304" pitchFamily="18" charset="0"/>
              </a:rPr>
              <a:t>Left = [0, 0, 0,0], Right = [1] → both perfectly pure.</a:t>
            </a:r>
          </a:p>
          <a:p>
            <a:pPr marL="742950" marR="0" lvl="1" indent="-285750">
              <a:spcBef>
                <a:spcPts val="180"/>
              </a:spcBef>
              <a:spcAft>
                <a:spcPts val="180"/>
              </a:spcAft>
              <a:buFont typeface="Courier New" panose="02070309020205020404" pitchFamily="49" charset="0"/>
              <a:buChar char="o"/>
            </a:pPr>
            <a:r>
              <a:rPr lang="en-US" sz="1200" dirty="0">
                <a:effectLst/>
                <a:latin typeface="Times New Roman" panose="02020603050405020304" pitchFamily="18" charset="0"/>
                <a:ea typeface="Times New Roman" panose="02020603050405020304" pitchFamily="18" charset="0"/>
              </a:rPr>
              <a:t>Gini = 0</a:t>
            </a:r>
          </a:p>
          <a:p>
            <a:pPr marL="0" marR="0">
              <a:spcBef>
                <a:spcPts val="900"/>
              </a:spcBef>
              <a:spcAft>
                <a:spcPts val="900"/>
              </a:spcAft>
            </a:pPr>
            <a:r>
              <a:rPr lang="en-US" sz="1200" dirty="0">
                <a:effectLst/>
                <a:latin typeface="Times New Roman" panose="02020603050405020304" pitchFamily="18" charset="0"/>
                <a:ea typeface="Times New Roman" panose="02020603050405020304" pitchFamily="18" charset="0"/>
              </a:rPr>
              <a:t>Chol(Z) does not achieve perfect class separation at this threshold. It still separates data, just not as cleanly.</a:t>
            </a:r>
          </a:p>
          <a:p>
            <a:pPr marL="0" marR="0">
              <a:spcBef>
                <a:spcPts val="0"/>
              </a:spcBef>
              <a:spcAft>
                <a:spcPts val="0"/>
              </a:spcAft>
            </a:pPr>
            <a:r>
              <a:rPr lang="en-US" sz="1200" dirty="0">
                <a:effectLst/>
                <a:latin typeface="Times New Roman" panose="02020603050405020304" pitchFamily="18" charset="0"/>
                <a:ea typeface="Times New Roman" panose="02020603050405020304" pitchFamily="18" charset="0"/>
              </a:rPr>
              <a:t> Between the two features:</a:t>
            </a:r>
          </a:p>
          <a:p>
            <a:pPr marL="0" marR="0">
              <a:spcBef>
                <a:spcPts val="0"/>
              </a:spcBef>
              <a:spcAft>
                <a:spcPts val="0"/>
              </a:spcAft>
            </a:pPr>
            <a:endParaRPr lang="en-US" sz="1200" dirty="0">
              <a:effectLst/>
              <a:latin typeface="Times New Roman" panose="02020603050405020304" pitchFamily="18" charset="0"/>
              <a:ea typeface="Times New Roman" panose="02020603050405020304" pitchFamily="18" charset="0"/>
            </a:endParaRPr>
          </a:p>
        </p:txBody>
      </p:sp>
      <p:graphicFrame>
        <p:nvGraphicFramePr>
          <p:cNvPr id="3" name="Table 2">
            <a:extLst>
              <a:ext uri="{FF2B5EF4-FFF2-40B4-BE49-F238E27FC236}">
                <a16:creationId xmlns:a16="http://schemas.microsoft.com/office/drawing/2014/main" id="{B0C647B9-AC9D-3613-71D6-9E708EF39CEF}"/>
              </a:ext>
            </a:extLst>
          </p:cNvPr>
          <p:cNvGraphicFramePr>
            <a:graphicFrameLocks noGrp="1"/>
          </p:cNvGraphicFramePr>
          <p:nvPr>
            <p:extLst>
              <p:ext uri="{D42A27DB-BD31-4B8C-83A1-F6EECF244321}">
                <p14:modId xmlns:p14="http://schemas.microsoft.com/office/powerpoint/2010/main" val="1214690702"/>
              </p:ext>
            </p:extLst>
          </p:nvPr>
        </p:nvGraphicFramePr>
        <p:xfrm>
          <a:off x="1341119" y="3655508"/>
          <a:ext cx="5416732" cy="609600"/>
        </p:xfrm>
        <a:graphic>
          <a:graphicData uri="http://schemas.openxmlformats.org/drawingml/2006/table">
            <a:tbl>
              <a:tblPr firstRow="1" bandRow="1" bandCol="1">
                <a:tableStyleId>{CAAAB887-16D1-4126-A36C-5330455EE609}</a:tableStyleId>
              </a:tblPr>
              <a:tblGrid>
                <a:gridCol w="1354183">
                  <a:extLst>
                    <a:ext uri="{9D8B030D-6E8A-4147-A177-3AD203B41FA5}">
                      <a16:colId xmlns:a16="http://schemas.microsoft.com/office/drawing/2014/main" val="2800235123"/>
                    </a:ext>
                  </a:extLst>
                </a:gridCol>
                <a:gridCol w="1354183">
                  <a:extLst>
                    <a:ext uri="{9D8B030D-6E8A-4147-A177-3AD203B41FA5}">
                      <a16:colId xmlns:a16="http://schemas.microsoft.com/office/drawing/2014/main" val="2335521097"/>
                    </a:ext>
                  </a:extLst>
                </a:gridCol>
                <a:gridCol w="1354183">
                  <a:extLst>
                    <a:ext uri="{9D8B030D-6E8A-4147-A177-3AD203B41FA5}">
                      <a16:colId xmlns:a16="http://schemas.microsoft.com/office/drawing/2014/main" val="4154129394"/>
                    </a:ext>
                  </a:extLst>
                </a:gridCol>
                <a:gridCol w="1354183">
                  <a:extLst>
                    <a:ext uri="{9D8B030D-6E8A-4147-A177-3AD203B41FA5}">
                      <a16:colId xmlns:a16="http://schemas.microsoft.com/office/drawing/2014/main" val="1593834190"/>
                    </a:ext>
                  </a:extLst>
                </a:gridCol>
              </a:tblGrid>
              <a:tr h="0">
                <a:tc>
                  <a:txBody>
                    <a:bodyPr/>
                    <a:lstStyle/>
                    <a:p>
                      <a:pPr marL="0" marR="0">
                        <a:spcBef>
                          <a:spcPts val="180"/>
                        </a:spcBef>
                        <a:spcAft>
                          <a:spcPts val="180"/>
                        </a:spcAft>
                      </a:pPr>
                      <a:r>
                        <a:rPr lang="en-US" sz="1000" dirty="0">
                          <a:effectLst/>
                          <a:latin typeface="Times New Roman" panose="02020603050405020304" pitchFamily="18" charset="0"/>
                          <a:cs typeface="Times New Roman" panose="02020603050405020304" pitchFamily="18" charset="0"/>
                        </a:rPr>
                        <a:t>Feature</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solidFill>
                      <a:schemeClr val="accent5">
                        <a:lumMod val="40000"/>
                        <a:lumOff val="60000"/>
                      </a:schemeClr>
                    </a:solidFill>
                  </a:tcPr>
                </a:tc>
                <a:tc>
                  <a:txBody>
                    <a:bodyPr/>
                    <a:lstStyle/>
                    <a:p>
                      <a:pPr marL="0" marR="0">
                        <a:spcBef>
                          <a:spcPts val="180"/>
                        </a:spcBef>
                        <a:spcAft>
                          <a:spcPts val="180"/>
                        </a:spcAft>
                      </a:pPr>
                      <a:r>
                        <a:rPr lang="en-US" sz="1000" dirty="0">
                          <a:effectLst/>
                          <a:latin typeface="Times New Roman" panose="02020603050405020304" pitchFamily="18" charset="0"/>
                          <a:cs typeface="Times New Roman" panose="02020603050405020304" pitchFamily="18" charset="0"/>
                        </a:rPr>
                        <a:t>Threshold</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solidFill>
                      <a:schemeClr val="accent5">
                        <a:lumMod val="40000"/>
                        <a:lumOff val="60000"/>
                      </a:schemeClr>
                    </a:solidFill>
                  </a:tcPr>
                </a:tc>
                <a:tc>
                  <a:txBody>
                    <a:bodyPr/>
                    <a:lstStyle/>
                    <a:p>
                      <a:pPr marL="0" marR="0">
                        <a:spcBef>
                          <a:spcPts val="180"/>
                        </a:spcBef>
                        <a:spcAft>
                          <a:spcPts val="180"/>
                        </a:spcAft>
                      </a:pPr>
                      <a:r>
                        <a:rPr lang="en-US" sz="1000" dirty="0">
                          <a:effectLst/>
                          <a:latin typeface="Times New Roman" panose="02020603050405020304" pitchFamily="18" charset="0"/>
                          <a:cs typeface="Times New Roman" panose="02020603050405020304" pitchFamily="18" charset="0"/>
                        </a:rPr>
                        <a:t>Weighted Gini (impurity)</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solidFill>
                      <a:schemeClr val="accent5">
                        <a:lumMod val="40000"/>
                        <a:lumOff val="60000"/>
                      </a:schemeClr>
                    </a:solidFill>
                  </a:tcPr>
                </a:tc>
                <a:tc>
                  <a:txBody>
                    <a:bodyPr/>
                    <a:lstStyle/>
                    <a:p>
                      <a:pPr marL="0" marR="0">
                        <a:spcBef>
                          <a:spcPts val="180"/>
                        </a:spcBef>
                        <a:spcAft>
                          <a:spcPts val="180"/>
                        </a:spcAft>
                      </a:pPr>
                      <a:r>
                        <a:rPr lang="en-US" sz="1000" dirty="0">
                          <a:effectLst/>
                          <a:latin typeface="Times New Roman" panose="02020603050405020304" pitchFamily="18" charset="0"/>
                          <a:cs typeface="Times New Roman" panose="02020603050405020304" pitchFamily="18" charset="0"/>
                        </a:rPr>
                        <a:t>Gini Gain</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solidFill>
                      <a:schemeClr val="accent5">
                        <a:lumMod val="40000"/>
                        <a:lumOff val="60000"/>
                      </a:schemeClr>
                    </a:solidFill>
                  </a:tcPr>
                </a:tc>
                <a:extLst>
                  <a:ext uri="{0D108BD9-81ED-4DB2-BD59-A6C34878D82A}">
                    <a16:rowId xmlns:a16="http://schemas.microsoft.com/office/drawing/2014/main" val="1540120491"/>
                  </a:ext>
                </a:extLst>
              </a:tr>
              <a:tr h="0">
                <a:tc>
                  <a:txBody>
                    <a:bodyPr/>
                    <a:lstStyle/>
                    <a:p>
                      <a:pPr marL="0" marR="0">
                        <a:spcBef>
                          <a:spcPts val="180"/>
                        </a:spcBef>
                        <a:spcAft>
                          <a:spcPts val="180"/>
                        </a:spcAft>
                      </a:pPr>
                      <a:r>
                        <a:rPr lang="en-US" sz="1000" dirty="0">
                          <a:effectLst/>
                          <a:latin typeface="Times New Roman" panose="02020603050405020304" pitchFamily="18" charset="0"/>
                          <a:cs typeface="Times New Roman" panose="02020603050405020304" pitchFamily="18" charset="0"/>
                        </a:rPr>
                        <a:t>Age (Z)</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solidFill>
                      <a:srgbClr val="92D050"/>
                    </a:solidFill>
                  </a:tcPr>
                </a:tc>
                <a:tc>
                  <a:txBody>
                    <a:bodyPr/>
                    <a:lstStyle/>
                    <a:p>
                      <a:pPr marL="0" marR="0">
                        <a:spcBef>
                          <a:spcPts val="180"/>
                        </a:spcBef>
                        <a:spcAft>
                          <a:spcPts val="180"/>
                        </a:spcAft>
                      </a:pPr>
                      <a:r>
                        <a:rPr lang="en-US" sz="1000" dirty="0">
                          <a:effectLst/>
                          <a:latin typeface="Times New Roman" panose="02020603050405020304" pitchFamily="18" charset="0"/>
                          <a:cs typeface="Times New Roman" panose="02020603050405020304" pitchFamily="18" charset="0"/>
                        </a:rPr>
                        <a:t>0.785</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solidFill>
                      <a:srgbClr val="92D050"/>
                    </a:solidFill>
                  </a:tcPr>
                </a:tc>
                <a:tc>
                  <a:txBody>
                    <a:bodyPr/>
                    <a:lstStyle/>
                    <a:p>
                      <a:pPr marL="0" marR="0">
                        <a:spcBef>
                          <a:spcPts val="180"/>
                        </a:spcBef>
                        <a:spcAft>
                          <a:spcPts val="180"/>
                        </a:spcAft>
                      </a:pPr>
                      <a:r>
                        <a:rPr lang="en-US" sz="1000" dirty="0">
                          <a:effectLst/>
                          <a:latin typeface="Times New Roman" panose="02020603050405020304" pitchFamily="18" charset="0"/>
                          <a:cs typeface="Times New Roman" panose="02020603050405020304" pitchFamily="18" charset="0"/>
                        </a:rPr>
                        <a:t>0.000 </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solidFill>
                      <a:srgbClr val="92D050"/>
                    </a:solidFill>
                  </a:tcPr>
                </a:tc>
                <a:tc>
                  <a:txBody>
                    <a:bodyPr/>
                    <a:lstStyle/>
                    <a:p>
                      <a:pPr marL="0" marR="0">
                        <a:spcBef>
                          <a:spcPts val="180"/>
                        </a:spcBef>
                        <a:spcAft>
                          <a:spcPts val="180"/>
                        </a:spcAft>
                      </a:pPr>
                      <a:r>
                        <a:rPr lang="en-US" sz="1000" dirty="0">
                          <a:effectLst/>
                          <a:latin typeface="Times New Roman" panose="02020603050405020304" pitchFamily="18" charset="0"/>
                          <a:cs typeface="Times New Roman" panose="02020603050405020304" pitchFamily="18" charset="0"/>
                        </a:rPr>
                        <a:t>0.32</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solidFill>
                      <a:srgbClr val="92D050"/>
                    </a:solidFill>
                  </a:tcPr>
                </a:tc>
                <a:extLst>
                  <a:ext uri="{0D108BD9-81ED-4DB2-BD59-A6C34878D82A}">
                    <a16:rowId xmlns:a16="http://schemas.microsoft.com/office/drawing/2014/main" val="1257371214"/>
                  </a:ext>
                </a:extLst>
              </a:tr>
              <a:tr h="0">
                <a:tc>
                  <a:txBody>
                    <a:bodyPr/>
                    <a:lstStyle/>
                    <a:p>
                      <a:pPr marL="0" marR="0">
                        <a:spcBef>
                          <a:spcPts val="180"/>
                        </a:spcBef>
                        <a:spcAft>
                          <a:spcPts val="180"/>
                        </a:spcAft>
                      </a:pPr>
                      <a:r>
                        <a:rPr lang="en-US" sz="1000">
                          <a:effectLst/>
                          <a:latin typeface="Times New Roman" panose="02020603050405020304" pitchFamily="18" charset="0"/>
                          <a:cs typeface="Times New Roman" panose="02020603050405020304" pitchFamily="18" charset="0"/>
                        </a:rPr>
                        <a:t>Chol (Z)</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180"/>
                        </a:spcBef>
                        <a:spcAft>
                          <a:spcPts val="180"/>
                        </a:spcAft>
                      </a:pPr>
                      <a:r>
                        <a:rPr lang="en-US" sz="1000">
                          <a:effectLst/>
                          <a:latin typeface="Times New Roman" panose="02020603050405020304" pitchFamily="18" charset="0"/>
                          <a:cs typeface="Times New Roman" panose="02020603050405020304" pitchFamily="18" charset="0"/>
                        </a:rPr>
                        <a:t>0.91</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180"/>
                        </a:spcBef>
                        <a:spcAft>
                          <a:spcPts val="180"/>
                        </a:spcAft>
                      </a:pPr>
                      <a:r>
                        <a:rPr lang="en-US" sz="1000">
                          <a:effectLst/>
                          <a:latin typeface="Times New Roman" panose="02020603050405020304" pitchFamily="18" charset="0"/>
                          <a:cs typeface="Times New Roman" panose="02020603050405020304" pitchFamily="18" charset="0"/>
                        </a:rPr>
                        <a:t>0.300</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180"/>
                        </a:spcBef>
                        <a:spcAft>
                          <a:spcPts val="180"/>
                        </a:spcAft>
                      </a:pPr>
                      <a:r>
                        <a:rPr lang="en-US" sz="1000" dirty="0">
                          <a:effectLst/>
                          <a:latin typeface="Times New Roman" panose="02020603050405020304" pitchFamily="18" charset="0"/>
                          <a:cs typeface="Times New Roman" panose="02020603050405020304" pitchFamily="18" charset="0"/>
                        </a:rPr>
                        <a:t>0.18</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25362801"/>
                  </a:ext>
                </a:extLst>
              </a:tr>
            </a:tbl>
          </a:graphicData>
        </a:graphic>
      </p:graphicFrame>
      <p:sp>
        <p:nvSpPr>
          <p:cNvPr id="4" name="TextBox 3">
            <a:extLst>
              <a:ext uri="{FF2B5EF4-FFF2-40B4-BE49-F238E27FC236}">
                <a16:creationId xmlns:a16="http://schemas.microsoft.com/office/drawing/2014/main" id="{2A63DA5C-8C82-8B78-03D9-37433FD7CCE6}"/>
              </a:ext>
            </a:extLst>
          </p:cNvPr>
          <p:cNvSpPr txBox="1"/>
          <p:nvPr/>
        </p:nvSpPr>
        <p:spPr>
          <a:xfrm>
            <a:off x="2325189" y="4545874"/>
            <a:ext cx="3387634" cy="646331"/>
          </a:xfrm>
          <a:prstGeom prst="rect">
            <a:avLst/>
          </a:prstGeom>
          <a:noFill/>
        </p:spPr>
        <p:txBody>
          <a:bodyPr wrap="square" rtlCol="0">
            <a:spAutoFit/>
          </a:bodyPr>
          <a:lstStyle/>
          <a:p>
            <a:r>
              <a:rPr lang="en-US" sz="1200" dirty="0">
                <a:effectLst/>
                <a:latin typeface="Times New Roman" panose="02020603050405020304" pitchFamily="18" charset="0"/>
                <a:ea typeface="Times New Roman" panose="02020603050405020304" pitchFamily="18" charset="0"/>
              </a:rPr>
              <a:t>So, Age(Z) gives the best (purest) split → It is </a:t>
            </a:r>
            <a:r>
              <a:rPr lang="en-US" sz="1200" b="1" dirty="0">
                <a:effectLst/>
                <a:latin typeface="Times New Roman" panose="02020603050405020304" pitchFamily="18" charset="0"/>
                <a:ea typeface="Times New Roman" panose="02020603050405020304" pitchFamily="18" charset="0"/>
              </a:rPr>
              <a:t>selected</a:t>
            </a:r>
            <a:r>
              <a:rPr lang="en-US" sz="1200" dirty="0">
                <a:effectLst/>
                <a:latin typeface="Times New Roman" panose="02020603050405020304" pitchFamily="18" charset="0"/>
                <a:ea typeface="Times New Roman" panose="02020603050405020304" pitchFamily="18" charset="0"/>
              </a:rPr>
              <a:t> at this node.</a:t>
            </a:r>
          </a:p>
          <a:p>
            <a:endParaRPr lang="en-US" sz="1200" dirty="0"/>
          </a:p>
        </p:txBody>
      </p:sp>
    </p:spTree>
    <p:extLst>
      <p:ext uri="{BB962C8B-B14F-4D97-AF65-F5344CB8AC3E}">
        <p14:creationId xmlns:p14="http://schemas.microsoft.com/office/powerpoint/2010/main" val="287692747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DE2C8F-DF11-0513-0A7C-B6D2BB87232E}"/>
              </a:ext>
            </a:extLst>
          </p:cNvPr>
          <p:cNvSpPr>
            <a:spLocks noGrp="1"/>
          </p:cNvSpPr>
          <p:nvPr>
            <p:ph type="title"/>
          </p:nvPr>
        </p:nvSpPr>
        <p:spPr>
          <a:xfrm>
            <a:off x="457200" y="135592"/>
            <a:ext cx="8229600" cy="371400"/>
          </a:xfrm>
        </p:spPr>
        <p:txBody>
          <a:bodyPr>
            <a:normAutofit fontScale="90000"/>
          </a:bodyPr>
          <a:lstStyle/>
          <a:p>
            <a:r>
              <a:rPr lang="en-US" dirty="0"/>
              <a:t>Random Forest Implementation</a:t>
            </a:r>
          </a:p>
        </p:txBody>
      </p:sp>
      <p:sp>
        <p:nvSpPr>
          <p:cNvPr id="5" name="TextBox 4">
            <a:extLst>
              <a:ext uri="{FF2B5EF4-FFF2-40B4-BE49-F238E27FC236}">
                <a16:creationId xmlns:a16="http://schemas.microsoft.com/office/drawing/2014/main" id="{02EFEBA5-AB4C-33DC-F499-64A9EB39A169}"/>
              </a:ext>
            </a:extLst>
          </p:cNvPr>
          <p:cNvSpPr txBox="1"/>
          <p:nvPr/>
        </p:nvSpPr>
        <p:spPr>
          <a:xfrm>
            <a:off x="2142308" y="4036030"/>
            <a:ext cx="4519748" cy="1190069"/>
          </a:xfrm>
          <a:prstGeom prst="rect">
            <a:avLst/>
          </a:prstGeom>
          <a:noFill/>
        </p:spPr>
        <p:txBody>
          <a:bodyPr wrap="square" rtlCol="0">
            <a:spAutoFit/>
          </a:bodyPr>
          <a:lstStyle/>
          <a:p>
            <a:pPr marL="0" marR="0">
              <a:spcBef>
                <a:spcPts val="200"/>
              </a:spcBef>
              <a:spcAft>
                <a:spcPts val="0"/>
              </a:spcAft>
            </a:pPr>
            <a:r>
              <a:rPr lang="en-US" sz="12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Final Prediction by Tree 2</a:t>
            </a:r>
            <a:endParaRPr lang="en-US" sz="1200" b="1" dirty="0">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marL="0" marR="0">
              <a:spcBef>
                <a:spcPts val="900"/>
              </a:spcBef>
              <a:spcAft>
                <a:spcPts val="900"/>
              </a:spcAft>
            </a:pPr>
            <a:r>
              <a:rPr lang="en-US" sz="1200" dirty="0">
                <a:effectLst/>
                <a:latin typeface="Times New Roman" panose="02020603050405020304" pitchFamily="18" charset="0"/>
                <a:ea typeface="Times New Roman" panose="02020603050405020304" pitchFamily="18" charset="0"/>
              </a:rPr>
              <a:t>The new data point reaches a pure leaf node labeled </a:t>
            </a:r>
            <a:r>
              <a:rPr lang="en-US" sz="1200" b="1" dirty="0">
                <a:effectLst/>
                <a:latin typeface="Times New Roman" panose="02020603050405020304" pitchFamily="18" charset="0"/>
                <a:ea typeface="Times New Roman" panose="02020603050405020304" pitchFamily="18" charset="0"/>
              </a:rPr>
              <a:t>0</a:t>
            </a:r>
            <a:r>
              <a:rPr lang="en-US" sz="1200" dirty="0">
                <a:effectLst/>
                <a:latin typeface="Times New Roman" panose="02020603050405020304" pitchFamily="18" charset="0"/>
                <a:ea typeface="Times New Roman" panose="02020603050405020304" pitchFamily="18" charset="0"/>
              </a:rPr>
              <a:t>.</a:t>
            </a:r>
          </a:p>
          <a:p>
            <a:pPr marL="304800" marR="304800">
              <a:spcBef>
                <a:spcPts val="500"/>
              </a:spcBef>
              <a:spcAft>
                <a:spcPts val="500"/>
              </a:spcAft>
            </a:pPr>
            <a:r>
              <a:rPr lang="en-US" sz="1200" b="1" dirty="0">
                <a:effectLst/>
                <a:latin typeface="Times New Roman" panose="02020603050405020304" pitchFamily="18" charset="0"/>
                <a:ea typeface="Calibri" panose="020F0502020204030204" pitchFamily="34" charset="0"/>
                <a:cs typeface="Times New Roman" panose="02020603050405020304" pitchFamily="18" charset="0"/>
              </a:rPr>
              <a:t>Tree 2’s prediction: Class 0 (No Heart Disease)</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en-US" sz="1200" dirty="0"/>
          </a:p>
        </p:txBody>
      </p:sp>
      <p:pic>
        <p:nvPicPr>
          <p:cNvPr id="3" name="Picture 2" descr="A diagram of a number of samples&#10;&#10;Description automatically generated with medium confidence">
            <a:extLst>
              <a:ext uri="{FF2B5EF4-FFF2-40B4-BE49-F238E27FC236}">
                <a16:creationId xmlns:a16="http://schemas.microsoft.com/office/drawing/2014/main" id="{0E55D5F1-92EF-1F68-6885-BE8A0D1465E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061845" y="699770"/>
            <a:ext cx="5020310" cy="3253660"/>
          </a:xfrm>
          <a:prstGeom prst="rect">
            <a:avLst/>
          </a:prstGeom>
          <a:noFill/>
          <a:ln>
            <a:noFill/>
          </a:ln>
        </p:spPr>
      </p:pic>
    </p:spTree>
    <p:extLst>
      <p:ext uri="{BB962C8B-B14F-4D97-AF65-F5344CB8AC3E}">
        <p14:creationId xmlns:p14="http://schemas.microsoft.com/office/powerpoint/2010/main" val="294831851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DE2C8F-DF11-0513-0A7C-B6D2BB87232E}"/>
              </a:ext>
            </a:extLst>
          </p:cNvPr>
          <p:cNvSpPr>
            <a:spLocks noGrp="1"/>
          </p:cNvSpPr>
          <p:nvPr>
            <p:ph type="title"/>
          </p:nvPr>
        </p:nvSpPr>
        <p:spPr>
          <a:xfrm>
            <a:off x="457200" y="135592"/>
            <a:ext cx="8229600" cy="371400"/>
          </a:xfrm>
        </p:spPr>
        <p:txBody>
          <a:bodyPr>
            <a:normAutofit fontScale="90000"/>
          </a:bodyPr>
          <a:lstStyle/>
          <a:p>
            <a:r>
              <a:rPr lang="en-US" dirty="0"/>
              <a:t>Result Discussion</a:t>
            </a:r>
          </a:p>
        </p:txBody>
      </p:sp>
      <p:sp>
        <p:nvSpPr>
          <p:cNvPr id="13" name="Google Shape;440;p18">
            <a:extLst>
              <a:ext uri="{FF2B5EF4-FFF2-40B4-BE49-F238E27FC236}">
                <a16:creationId xmlns:a16="http://schemas.microsoft.com/office/drawing/2014/main" id="{F6D2E683-19AA-3AD6-BB98-AAB354D817E2}"/>
              </a:ext>
            </a:extLst>
          </p:cNvPr>
          <p:cNvSpPr/>
          <p:nvPr/>
        </p:nvSpPr>
        <p:spPr>
          <a:xfrm>
            <a:off x="391886" y="506993"/>
            <a:ext cx="8395063" cy="3735824"/>
          </a:xfrm>
          <a:prstGeom prst="roundRect">
            <a:avLst>
              <a:gd name="adj" fmla="val 50000"/>
            </a:avLst>
          </a:prstGeom>
          <a:solidFill>
            <a:srgbClr val="2776EA">
              <a:alpha val="12549"/>
            </a:srgbClr>
          </a:solidFill>
          <a:ln>
            <a:noFill/>
          </a:ln>
        </p:spPr>
        <p:txBody>
          <a:bodyPr spcFirstLastPara="1" wrap="square" lIns="91425" tIns="91425" rIns="91425" bIns="91425" anchor="ctr" anchorCtr="0">
            <a:noAutofit/>
          </a:bodyPr>
          <a:lstStyle/>
          <a:p>
            <a:pPr lvl="0"/>
            <a:endParaRPr dirty="0"/>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E9B901B7-FD8C-11BE-1E3B-03B35E095E6B}"/>
                  </a:ext>
                </a:extLst>
              </p:cNvPr>
              <p:cNvSpPr txBox="1"/>
              <p:nvPr/>
            </p:nvSpPr>
            <p:spPr>
              <a:xfrm>
                <a:off x="1763486" y="731520"/>
                <a:ext cx="6683828" cy="2777876"/>
              </a:xfrm>
              <a:prstGeom prst="rect">
                <a:avLst/>
              </a:prstGeom>
              <a:noFill/>
            </p:spPr>
            <p:txBody>
              <a:bodyPr wrap="square" rtlCol="0">
                <a:spAutoFit/>
              </a:bodyPr>
              <a:lstStyle/>
              <a:p>
                <a:pPr marL="0" marR="0">
                  <a:spcBef>
                    <a:spcPts val="200"/>
                  </a:spcBef>
                  <a:spcAft>
                    <a:spcPts val="0"/>
                  </a:spcAft>
                </a:pPr>
                <a:r>
                  <a:rPr lang="en-US"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Confusion Matrix Analysis</a:t>
                </a:r>
                <a:endParaRPr lang="en-US" b="1" dirty="0">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marL="0" marR="0">
                  <a:spcBef>
                    <a:spcPts val="900"/>
                  </a:spcBef>
                  <a:spcAft>
                    <a:spcPts val="900"/>
                  </a:spcAft>
                </a:pPr>
                <a:r>
                  <a:rPr lang="en-US" dirty="0">
                    <a:effectLst/>
                    <a:latin typeface="Times New Roman" panose="02020603050405020304" pitchFamily="18" charset="0"/>
                    <a:ea typeface="Times New Roman" panose="02020603050405020304" pitchFamily="18" charset="0"/>
                  </a:rPr>
                  <a:t>The confusion matrix for the </a:t>
                </a:r>
                <a:r>
                  <a:rPr lang="en-US" b="1" dirty="0">
                    <a:effectLst/>
                    <a:latin typeface="Times New Roman" panose="02020603050405020304" pitchFamily="18" charset="0"/>
                    <a:ea typeface="Times New Roman" panose="02020603050405020304" pitchFamily="18" charset="0"/>
                  </a:rPr>
                  <a:t>Random Forest</a:t>
                </a:r>
                <a:r>
                  <a:rPr lang="en-US" dirty="0">
                    <a:effectLst/>
                    <a:latin typeface="Times New Roman" panose="02020603050405020304" pitchFamily="18" charset="0"/>
                    <a:ea typeface="Times New Roman" panose="02020603050405020304" pitchFamily="18" charset="0"/>
                  </a:rPr>
                  <a:t> model is:</a:t>
                </a:r>
              </a:p>
              <a:p>
                <a:pPr marL="0" marR="0">
                  <a:spcBef>
                    <a:spcPts val="900"/>
                  </a:spcBef>
                  <a:spcAft>
                    <a:spcPts val="900"/>
                  </a:spcAft>
                </a:pPr>
                <a14:m>
                  <m:oMathPara xmlns:m="http://schemas.openxmlformats.org/officeDocument/2006/math">
                    <m:oMathParaPr>
                      <m:jc m:val="centerGroup"/>
                    </m:oMathParaPr>
                    <m:oMath xmlns:m="http://schemas.openxmlformats.org/officeDocument/2006/math">
                      <m:d>
                        <m:dPr>
                          <m:begChr m:val="["/>
                          <m:endChr m:val="]"/>
                          <m:ctrlPr>
                            <a:rPr lang="en-US" i="1">
                              <a:effectLst/>
                              <a:latin typeface="Cambria Math" panose="02040503050406030204" pitchFamily="18" charset="0"/>
                              <a:ea typeface="Times New Roman" panose="02020603050405020304" pitchFamily="18" charset="0"/>
                            </a:rPr>
                          </m:ctrlPr>
                        </m:dPr>
                        <m:e>
                          <m:m>
                            <m:mPr>
                              <m:plcHide m:val="on"/>
                              <m:mcs>
                                <m:mc>
                                  <m:mcPr>
                                    <m:count m:val="2"/>
                                    <m:mcJc m:val="center"/>
                                  </m:mcPr>
                                </m:mc>
                              </m:mcs>
                              <m:ctrlPr>
                                <a:rPr lang="en-US" i="1">
                                  <a:effectLst/>
                                  <a:latin typeface="Cambria Math" panose="02040503050406030204" pitchFamily="18" charset="0"/>
                                  <a:ea typeface="Times New Roman" panose="02020603050405020304" pitchFamily="18" charset="0"/>
                                </a:rPr>
                              </m:ctrlPr>
                            </m:mPr>
                            <m:mr>
                              <m:e>
                                <m:r>
                                  <a:rPr lang="en-US" i="1">
                                    <a:effectLst/>
                                    <a:latin typeface="Cambria Math" panose="02040503050406030204" pitchFamily="18" charset="0"/>
                                    <a:ea typeface="Times New Roman" panose="02020603050405020304" pitchFamily="18" charset="0"/>
                                  </a:rPr>
                                  <m:t>43</m:t>
                                </m:r>
                              </m:e>
                              <m:e>
                                <m:r>
                                  <a:rPr lang="en-US" i="1">
                                    <a:effectLst/>
                                    <a:latin typeface="Cambria Math" panose="02040503050406030204" pitchFamily="18" charset="0"/>
                                    <a:ea typeface="Times New Roman" panose="02020603050405020304" pitchFamily="18" charset="0"/>
                                  </a:rPr>
                                  <m:t>4</m:t>
                                </m:r>
                              </m:e>
                            </m:mr>
                            <m:mr>
                              <m:e>
                                <m:r>
                                  <a:rPr lang="en-US" i="1">
                                    <a:effectLst/>
                                    <a:latin typeface="Cambria Math" panose="02040503050406030204" pitchFamily="18" charset="0"/>
                                    <a:ea typeface="Times New Roman" panose="02020603050405020304" pitchFamily="18" charset="0"/>
                                  </a:rPr>
                                  <m:t>11</m:t>
                                </m:r>
                              </m:e>
                              <m:e>
                                <m:r>
                                  <a:rPr lang="en-US" i="1">
                                    <a:effectLst/>
                                    <a:latin typeface="Cambria Math" panose="02040503050406030204" pitchFamily="18" charset="0"/>
                                    <a:ea typeface="Times New Roman" panose="02020603050405020304" pitchFamily="18" charset="0"/>
                                  </a:rPr>
                                  <m:t>33</m:t>
                                </m:r>
                              </m:e>
                            </m:mr>
                          </m:m>
                        </m:e>
                      </m:d>
                    </m:oMath>
                  </m:oMathPara>
                </a14:m>
                <a:endParaRPr lang="en-US" dirty="0">
                  <a:effectLst/>
                  <a:latin typeface="Times New Roman" panose="02020603050405020304" pitchFamily="18" charset="0"/>
                  <a:ea typeface="Times New Roman" panose="02020603050405020304" pitchFamily="18" charset="0"/>
                </a:endParaRPr>
              </a:p>
              <a:p>
                <a:pPr marL="342900" marR="0" lvl="0" indent="-342900">
                  <a:spcBef>
                    <a:spcPts val="180"/>
                  </a:spcBef>
                  <a:spcAft>
                    <a:spcPts val="180"/>
                  </a:spcAft>
                  <a:buFont typeface="Symbol" pitchFamily="2" charset="2"/>
                  <a:buChar char=""/>
                </a:pPr>
                <a:r>
                  <a:rPr lang="en-US" b="1" dirty="0">
                    <a:effectLst/>
                    <a:latin typeface="Times New Roman" panose="02020603050405020304" pitchFamily="18" charset="0"/>
                    <a:ea typeface="Times New Roman" panose="02020603050405020304" pitchFamily="18" charset="0"/>
                    <a:cs typeface="Symbol" pitchFamily="2" charset="2"/>
                  </a:rPr>
                  <a:t>True Positives (TP)</a:t>
                </a:r>
                <a:r>
                  <a:rPr lang="en-US" dirty="0">
                    <a:effectLst/>
                    <a:latin typeface="Times New Roman" panose="02020603050405020304" pitchFamily="18" charset="0"/>
                    <a:ea typeface="Times New Roman" panose="02020603050405020304" pitchFamily="18" charset="0"/>
                    <a:cs typeface="Symbol" pitchFamily="2" charset="2"/>
                  </a:rPr>
                  <a:t> = 33 (Correctly predicted as Class 1)</a:t>
                </a:r>
              </a:p>
              <a:p>
                <a:pPr marL="342900" marR="0" lvl="0" indent="-342900">
                  <a:spcBef>
                    <a:spcPts val="180"/>
                  </a:spcBef>
                  <a:spcAft>
                    <a:spcPts val="180"/>
                  </a:spcAft>
                  <a:buFont typeface="Symbol" pitchFamily="2" charset="2"/>
                  <a:buChar char=""/>
                </a:pPr>
                <a:r>
                  <a:rPr lang="en-US" b="1" dirty="0">
                    <a:effectLst/>
                    <a:latin typeface="Times New Roman" panose="02020603050405020304" pitchFamily="18" charset="0"/>
                    <a:ea typeface="Times New Roman" panose="02020603050405020304" pitchFamily="18" charset="0"/>
                    <a:cs typeface="Symbol" pitchFamily="2" charset="2"/>
                  </a:rPr>
                  <a:t>True Negatives (TN)</a:t>
                </a:r>
                <a:r>
                  <a:rPr lang="en-US" dirty="0">
                    <a:effectLst/>
                    <a:latin typeface="Times New Roman" panose="02020603050405020304" pitchFamily="18" charset="0"/>
                    <a:ea typeface="Times New Roman" panose="02020603050405020304" pitchFamily="18" charset="0"/>
                    <a:cs typeface="Symbol" pitchFamily="2" charset="2"/>
                  </a:rPr>
                  <a:t> = 43 (Correctly predicted as Class 0)</a:t>
                </a:r>
              </a:p>
              <a:p>
                <a:pPr marL="342900" marR="0" lvl="0" indent="-342900">
                  <a:spcBef>
                    <a:spcPts val="180"/>
                  </a:spcBef>
                  <a:spcAft>
                    <a:spcPts val="180"/>
                  </a:spcAft>
                  <a:buFont typeface="Symbol" pitchFamily="2" charset="2"/>
                  <a:buChar char=""/>
                </a:pPr>
                <a:r>
                  <a:rPr lang="en-US" b="1" dirty="0">
                    <a:effectLst/>
                    <a:latin typeface="Times New Roman" panose="02020603050405020304" pitchFamily="18" charset="0"/>
                    <a:ea typeface="Times New Roman" panose="02020603050405020304" pitchFamily="18" charset="0"/>
                    <a:cs typeface="Symbol" pitchFamily="2" charset="2"/>
                  </a:rPr>
                  <a:t>False Positives (FP)</a:t>
                </a:r>
                <a:r>
                  <a:rPr lang="en-US" dirty="0">
                    <a:effectLst/>
                    <a:latin typeface="Times New Roman" panose="02020603050405020304" pitchFamily="18" charset="0"/>
                    <a:ea typeface="Times New Roman" panose="02020603050405020304" pitchFamily="18" charset="0"/>
                    <a:cs typeface="Symbol" pitchFamily="2" charset="2"/>
                  </a:rPr>
                  <a:t> = 4 (Incorrectly predicted as Class 1)</a:t>
                </a:r>
              </a:p>
              <a:p>
                <a:pPr marL="342900" marR="0" lvl="0" indent="-342900">
                  <a:spcBef>
                    <a:spcPts val="180"/>
                  </a:spcBef>
                  <a:spcAft>
                    <a:spcPts val="180"/>
                  </a:spcAft>
                  <a:buFont typeface="Symbol" pitchFamily="2" charset="2"/>
                  <a:buChar char=""/>
                </a:pPr>
                <a:r>
                  <a:rPr lang="en-US" b="1" dirty="0">
                    <a:effectLst/>
                    <a:latin typeface="Times New Roman" panose="02020603050405020304" pitchFamily="18" charset="0"/>
                    <a:ea typeface="Times New Roman" panose="02020603050405020304" pitchFamily="18" charset="0"/>
                    <a:cs typeface="Symbol" pitchFamily="2" charset="2"/>
                  </a:rPr>
                  <a:t>False Negatives (FN)</a:t>
                </a:r>
                <a:r>
                  <a:rPr lang="en-US" dirty="0">
                    <a:effectLst/>
                    <a:latin typeface="Times New Roman" panose="02020603050405020304" pitchFamily="18" charset="0"/>
                    <a:ea typeface="Times New Roman" panose="02020603050405020304" pitchFamily="18" charset="0"/>
                    <a:cs typeface="Symbol" pitchFamily="2" charset="2"/>
                  </a:rPr>
                  <a:t> = 11 (Incorrectly predicted as Class 0)</a:t>
                </a:r>
              </a:p>
              <a:p>
                <a:pPr marR="0" lvl="0">
                  <a:spcBef>
                    <a:spcPts val="180"/>
                  </a:spcBef>
                  <a:spcAft>
                    <a:spcPts val="180"/>
                  </a:spcAft>
                </a:pPr>
                <a:endParaRPr lang="en-US" dirty="0">
                  <a:latin typeface="Times New Roman" panose="02020603050405020304" pitchFamily="18" charset="0"/>
                  <a:ea typeface="Times New Roman" panose="02020603050405020304" pitchFamily="18" charset="0"/>
                  <a:cs typeface="Symbol" pitchFamily="2" charset="2"/>
                </a:endParaRPr>
              </a:p>
              <a:p>
                <a:endParaRPr lang="en-US" dirty="0"/>
              </a:p>
            </p:txBody>
          </p:sp>
        </mc:Choice>
        <mc:Fallback xmlns="">
          <p:sp>
            <p:nvSpPr>
              <p:cNvPr id="3" name="TextBox 2">
                <a:extLst>
                  <a:ext uri="{FF2B5EF4-FFF2-40B4-BE49-F238E27FC236}">
                    <a16:creationId xmlns:a16="http://schemas.microsoft.com/office/drawing/2014/main" id="{E9B901B7-FD8C-11BE-1E3B-03B35E095E6B}"/>
                  </a:ext>
                </a:extLst>
              </p:cNvPr>
              <p:cNvSpPr txBox="1">
                <a:spLocks noRot="1" noChangeAspect="1" noMove="1" noResize="1" noEditPoints="1" noAdjustHandles="1" noChangeArrowheads="1" noChangeShapeType="1" noTextEdit="1"/>
              </p:cNvSpPr>
              <p:nvPr/>
            </p:nvSpPr>
            <p:spPr>
              <a:xfrm>
                <a:off x="1763486" y="731520"/>
                <a:ext cx="6683828" cy="2777876"/>
              </a:xfrm>
              <a:prstGeom prst="rect">
                <a:avLst/>
              </a:prstGeom>
              <a:blipFill>
                <a:blip r:embed="rId2"/>
                <a:stretch>
                  <a:fillRect l="-189" t="-909"/>
                </a:stretch>
              </a:blipFill>
            </p:spPr>
            <p:txBody>
              <a:bodyPr/>
              <a:lstStyle/>
              <a:p>
                <a:r>
                  <a:rPr lang="en-US">
                    <a:noFill/>
                  </a:rPr>
                  <a:t> </a:t>
                </a:r>
              </a:p>
            </p:txBody>
          </p:sp>
        </mc:Fallback>
      </mc:AlternateContent>
    </p:spTree>
    <p:extLst>
      <p:ext uri="{BB962C8B-B14F-4D97-AF65-F5344CB8AC3E}">
        <p14:creationId xmlns:p14="http://schemas.microsoft.com/office/powerpoint/2010/main" val="330473606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DE2C8F-DF11-0513-0A7C-B6D2BB87232E}"/>
              </a:ext>
            </a:extLst>
          </p:cNvPr>
          <p:cNvSpPr>
            <a:spLocks noGrp="1"/>
          </p:cNvSpPr>
          <p:nvPr>
            <p:ph type="title"/>
          </p:nvPr>
        </p:nvSpPr>
        <p:spPr>
          <a:xfrm>
            <a:off x="457200" y="135592"/>
            <a:ext cx="8229600" cy="371400"/>
          </a:xfrm>
        </p:spPr>
        <p:txBody>
          <a:bodyPr>
            <a:normAutofit fontScale="90000"/>
          </a:bodyPr>
          <a:lstStyle/>
          <a:p>
            <a:r>
              <a:rPr lang="en-US" dirty="0"/>
              <a:t>Result Discussion</a:t>
            </a:r>
          </a:p>
        </p:txBody>
      </p:sp>
      <p:sp>
        <p:nvSpPr>
          <p:cNvPr id="3" name="TextBox 2">
            <a:extLst>
              <a:ext uri="{FF2B5EF4-FFF2-40B4-BE49-F238E27FC236}">
                <a16:creationId xmlns:a16="http://schemas.microsoft.com/office/drawing/2014/main" id="{E9B901B7-FD8C-11BE-1E3B-03B35E095E6B}"/>
              </a:ext>
            </a:extLst>
          </p:cNvPr>
          <p:cNvSpPr txBox="1"/>
          <p:nvPr/>
        </p:nvSpPr>
        <p:spPr>
          <a:xfrm>
            <a:off x="1763486" y="731520"/>
            <a:ext cx="6683828" cy="307777"/>
          </a:xfrm>
          <a:prstGeom prst="rect">
            <a:avLst/>
          </a:prstGeom>
          <a:noFill/>
        </p:spPr>
        <p:txBody>
          <a:bodyPr wrap="square" rtlCol="0">
            <a:spAutoFit/>
          </a:bodyPr>
          <a:lstStyle/>
          <a:p>
            <a:pPr marL="0" marR="0">
              <a:spcBef>
                <a:spcPts val="200"/>
              </a:spcBef>
              <a:spcAft>
                <a:spcPts val="0"/>
              </a:spcAft>
            </a:pPr>
            <a:r>
              <a:rPr lang="en-US" b="1" dirty="0">
                <a:latin typeface="Times New Roman" panose="02020603050405020304" pitchFamily="18" charset="0"/>
                <a:ea typeface="Times New Roman" panose="02020603050405020304" pitchFamily="18" charset="0"/>
                <a:cs typeface="Symbol" pitchFamily="2" charset="2"/>
              </a:rPr>
              <a:t>Classification Report</a:t>
            </a:r>
            <a:endParaRPr lang="en-US" b="1" dirty="0">
              <a:effectLst/>
              <a:latin typeface="Times New Roman" panose="02020603050405020304" pitchFamily="18" charset="0"/>
              <a:ea typeface="Times New Roman" panose="02020603050405020304" pitchFamily="18" charset="0"/>
              <a:cs typeface="Symbol" pitchFamily="2" charset="2"/>
            </a:endParaRPr>
          </a:p>
        </p:txBody>
      </p:sp>
      <p:graphicFrame>
        <p:nvGraphicFramePr>
          <p:cNvPr id="4" name="Table 3">
            <a:extLst>
              <a:ext uri="{FF2B5EF4-FFF2-40B4-BE49-F238E27FC236}">
                <a16:creationId xmlns:a16="http://schemas.microsoft.com/office/drawing/2014/main" id="{7858DB38-9696-7F12-05E2-73890DB0BBFE}"/>
              </a:ext>
            </a:extLst>
          </p:cNvPr>
          <p:cNvGraphicFramePr>
            <a:graphicFrameLocks noGrp="1"/>
          </p:cNvGraphicFramePr>
          <p:nvPr>
            <p:extLst>
              <p:ext uri="{D42A27DB-BD31-4B8C-83A1-F6EECF244321}">
                <p14:modId xmlns:p14="http://schemas.microsoft.com/office/powerpoint/2010/main" val="3020298895"/>
              </p:ext>
            </p:extLst>
          </p:nvPr>
        </p:nvGraphicFramePr>
        <p:xfrm>
          <a:off x="2555240" y="1320836"/>
          <a:ext cx="4028440" cy="1157188"/>
        </p:xfrm>
        <a:graphic>
          <a:graphicData uri="http://schemas.openxmlformats.org/drawingml/2006/table">
            <a:tbl>
              <a:tblPr firstRow="1" firstCol="1" bandRow="1">
                <a:tableStyleId>{CAAAB887-16D1-4126-A36C-5330455EE609}</a:tableStyleId>
              </a:tblPr>
              <a:tblGrid>
                <a:gridCol w="1007110">
                  <a:extLst>
                    <a:ext uri="{9D8B030D-6E8A-4147-A177-3AD203B41FA5}">
                      <a16:colId xmlns:a16="http://schemas.microsoft.com/office/drawing/2014/main" val="3138507498"/>
                    </a:ext>
                  </a:extLst>
                </a:gridCol>
                <a:gridCol w="1007110">
                  <a:extLst>
                    <a:ext uri="{9D8B030D-6E8A-4147-A177-3AD203B41FA5}">
                      <a16:colId xmlns:a16="http://schemas.microsoft.com/office/drawing/2014/main" val="2647905105"/>
                    </a:ext>
                  </a:extLst>
                </a:gridCol>
                <a:gridCol w="1007110">
                  <a:extLst>
                    <a:ext uri="{9D8B030D-6E8A-4147-A177-3AD203B41FA5}">
                      <a16:colId xmlns:a16="http://schemas.microsoft.com/office/drawing/2014/main" val="2850506870"/>
                    </a:ext>
                  </a:extLst>
                </a:gridCol>
                <a:gridCol w="1007110">
                  <a:extLst>
                    <a:ext uri="{9D8B030D-6E8A-4147-A177-3AD203B41FA5}">
                      <a16:colId xmlns:a16="http://schemas.microsoft.com/office/drawing/2014/main" val="91892178"/>
                    </a:ext>
                  </a:extLst>
                </a:gridCol>
              </a:tblGrid>
              <a:tr h="289297">
                <a:tc>
                  <a:txBody>
                    <a:bodyPr/>
                    <a:lstStyle/>
                    <a:p>
                      <a:pPr marL="0" marR="0">
                        <a:lnSpc>
                          <a:spcPct val="107000"/>
                        </a:lnSpc>
                        <a:spcBef>
                          <a:spcPts val="0"/>
                        </a:spcBef>
                        <a:spcAft>
                          <a:spcPts val="0"/>
                        </a:spcAft>
                      </a:pPr>
                      <a:r>
                        <a:rPr lang="en-US" sz="1200" kern="100" dirty="0">
                          <a:effectLst/>
                        </a:rPr>
                        <a:t>Class</a:t>
                      </a:r>
                      <a:endParaRPr lang="en-US" sz="10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solidFill>
                      <a:schemeClr val="accent5">
                        <a:lumMod val="40000"/>
                        <a:lumOff val="60000"/>
                      </a:schemeClr>
                    </a:solidFill>
                  </a:tcPr>
                </a:tc>
                <a:tc>
                  <a:txBody>
                    <a:bodyPr/>
                    <a:lstStyle/>
                    <a:p>
                      <a:pPr marL="0" marR="0">
                        <a:lnSpc>
                          <a:spcPct val="107000"/>
                        </a:lnSpc>
                        <a:spcBef>
                          <a:spcPts val="0"/>
                        </a:spcBef>
                        <a:spcAft>
                          <a:spcPts val="0"/>
                        </a:spcAft>
                      </a:pPr>
                      <a:r>
                        <a:rPr lang="en-US" sz="1200" kern="100" dirty="0">
                          <a:effectLst/>
                        </a:rPr>
                        <a:t>Precision</a:t>
                      </a:r>
                      <a:endParaRPr lang="en-US" sz="10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solidFill>
                      <a:schemeClr val="accent5">
                        <a:lumMod val="40000"/>
                        <a:lumOff val="60000"/>
                      </a:schemeClr>
                    </a:solidFill>
                  </a:tcPr>
                </a:tc>
                <a:tc>
                  <a:txBody>
                    <a:bodyPr/>
                    <a:lstStyle/>
                    <a:p>
                      <a:pPr marL="0" marR="0">
                        <a:lnSpc>
                          <a:spcPct val="107000"/>
                        </a:lnSpc>
                        <a:spcBef>
                          <a:spcPts val="0"/>
                        </a:spcBef>
                        <a:spcAft>
                          <a:spcPts val="0"/>
                        </a:spcAft>
                      </a:pPr>
                      <a:r>
                        <a:rPr lang="en-US" sz="1200" kern="100" dirty="0">
                          <a:effectLst/>
                        </a:rPr>
                        <a:t>Recall</a:t>
                      </a:r>
                      <a:endParaRPr lang="en-US" sz="10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solidFill>
                      <a:schemeClr val="accent5">
                        <a:lumMod val="40000"/>
                        <a:lumOff val="60000"/>
                      </a:schemeClr>
                    </a:solidFill>
                  </a:tcPr>
                </a:tc>
                <a:tc>
                  <a:txBody>
                    <a:bodyPr/>
                    <a:lstStyle/>
                    <a:p>
                      <a:pPr marL="0" marR="0">
                        <a:lnSpc>
                          <a:spcPct val="107000"/>
                        </a:lnSpc>
                        <a:spcBef>
                          <a:spcPts val="0"/>
                        </a:spcBef>
                        <a:spcAft>
                          <a:spcPts val="0"/>
                        </a:spcAft>
                      </a:pPr>
                      <a:r>
                        <a:rPr lang="en-US" sz="1200" kern="100" dirty="0">
                          <a:effectLst/>
                        </a:rPr>
                        <a:t>F1-Score</a:t>
                      </a:r>
                      <a:endParaRPr lang="en-US" sz="10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solidFill>
                      <a:schemeClr val="accent5">
                        <a:lumMod val="40000"/>
                        <a:lumOff val="60000"/>
                      </a:schemeClr>
                    </a:solidFill>
                  </a:tcPr>
                </a:tc>
                <a:extLst>
                  <a:ext uri="{0D108BD9-81ED-4DB2-BD59-A6C34878D82A}">
                    <a16:rowId xmlns:a16="http://schemas.microsoft.com/office/drawing/2014/main" val="2945668634"/>
                  </a:ext>
                </a:extLst>
              </a:tr>
              <a:tr h="289297">
                <a:tc>
                  <a:txBody>
                    <a:bodyPr/>
                    <a:lstStyle/>
                    <a:p>
                      <a:pPr marL="0" marR="0" algn="r">
                        <a:lnSpc>
                          <a:spcPct val="107000"/>
                        </a:lnSpc>
                        <a:spcBef>
                          <a:spcPts val="0"/>
                        </a:spcBef>
                        <a:spcAft>
                          <a:spcPts val="0"/>
                        </a:spcAft>
                      </a:pPr>
                      <a:r>
                        <a:rPr lang="en-US" sz="1200" kern="100">
                          <a:effectLst/>
                        </a:rPr>
                        <a:t>0</a:t>
                      </a:r>
                      <a:endParaRPr lang="en-US" sz="10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r">
                        <a:lnSpc>
                          <a:spcPct val="107000"/>
                        </a:lnSpc>
                        <a:spcBef>
                          <a:spcPts val="0"/>
                        </a:spcBef>
                        <a:spcAft>
                          <a:spcPts val="0"/>
                        </a:spcAft>
                      </a:pPr>
                      <a:r>
                        <a:rPr lang="en-US" sz="1200" kern="100">
                          <a:effectLst/>
                        </a:rPr>
                        <a:t>80%</a:t>
                      </a:r>
                      <a:endParaRPr lang="en-US" sz="10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r">
                        <a:lnSpc>
                          <a:spcPct val="107000"/>
                        </a:lnSpc>
                        <a:spcBef>
                          <a:spcPts val="0"/>
                        </a:spcBef>
                        <a:spcAft>
                          <a:spcPts val="0"/>
                        </a:spcAft>
                      </a:pPr>
                      <a:r>
                        <a:rPr lang="en-US" sz="1200" kern="100">
                          <a:effectLst/>
                        </a:rPr>
                        <a:t>91%</a:t>
                      </a:r>
                      <a:endParaRPr lang="en-US" sz="10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r">
                        <a:lnSpc>
                          <a:spcPct val="107000"/>
                        </a:lnSpc>
                        <a:spcBef>
                          <a:spcPts val="0"/>
                        </a:spcBef>
                        <a:spcAft>
                          <a:spcPts val="0"/>
                        </a:spcAft>
                      </a:pPr>
                      <a:r>
                        <a:rPr lang="en-US" sz="1200" kern="100">
                          <a:effectLst/>
                        </a:rPr>
                        <a:t>85%</a:t>
                      </a:r>
                      <a:endParaRPr lang="en-US" sz="10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extLst>
                  <a:ext uri="{0D108BD9-81ED-4DB2-BD59-A6C34878D82A}">
                    <a16:rowId xmlns:a16="http://schemas.microsoft.com/office/drawing/2014/main" val="512621250"/>
                  </a:ext>
                </a:extLst>
              </a:tr>
              <a:tr h="289297">
                <a:tc>
                  <a:txBody>
                    <a:bodyPr/>
                    <a:lstStyle/>
                    <a:p>
                      <a:pPr marL="0" marR="0" algn="r">
                        <a:lnSpc>
                          <a:spcPct val="107000"/>
                        </a:lnSpc>
                        <a:spcBef>
                          <a:spcPts val="0"/>
                        </a:spcBef>
                        <a:spcAft>
                          <a:spcPts val="0"/>
                        </a:spcAft>
                      </a:pPr>
                      <a:r>
                        <a:rPr lang="en-US" sz="1200" kern="100">
                          <a:effectLst/>
                        </a:rPr>
                        <a:t>1</a:t>
                      </a:r>
                      <a:endParaRPr lang="en-US" sz="10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r">
                        <a:lnSpc>
                          <a:spcPct val="107000"/>
                        </a:lnSpc>
                        <a:spcBef>
                          <a:spcPts val="0"/>
                        </a:spcBef>
                        <a:spcAft>
                          <a:spcPts val="0"/>
                        </a:spcAft>
                      </a:pPr>
                      <a:r>
                        <a:rPr lang="en-US" sz="1200" kern="100">
                          <a:effectLst/>
                        </a:rPr>
                        <a:t>89%</a:t>
                      </a:r>
                      <a:endParaRPr lang="en-US" sz="10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r">
                        <a:lnSpc>
                          <a:spcPct val="107000"/>
                        </a:lnSpc>
                        <a:spcBef>
                          <a:spcPts val="0"/>
                        </a:spcBef>
                        <a:spcAft>
                          <a:spcPts val="0"/>
                        </a:spcAft>
                      </a:pPr>
                      <a:r>
                        <a:rPr lang="en-US" sz="1200" kern="100">
                          <a:effectLst/>
                        </a:rPr>
                        <a:t>75%</a:t>
                      </a:r>
                      <a:endParaRPr lang="en-US" sz="10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r">
                        <a:lnSpc>
                          <a:spcPct val="107000"/>
                        </a:lnSpc>
                        <a:spcBef>
                          <a:spcPts val="0"/>
                        </a:spcBef>
                        <a:spcAft>
                          <a:spcPts val="0"/>
                        </a:spcAft>
                      </a:pPr>
                      <a:r>
                        <a:rPr lang="en-US" sz="1200" kern="100">
                          <a:effectLst/>
                        </a:rPr>
                        <a:t>81%</a:t>
                      </a:r>
                      <a:endParaRPr lang="en-US" sz="10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extLst>
                  <a:ext uri="{0D108BD9-81ED-4DB2-BD59-A6C34878D82A}">
                    <a16:rowId xmlns:a16="http://schemas.microsoft.com/office/drawing/2014/main" val="1230172545"/>
                  </a:ext>
                </a:extLst>
              </a:tr>
              <a:tr h="289297">
                <a:tc>
                  <a:txBody>
                    <a:bodyPr/>
                    <a:lstStyle/>
                    <a:p>
                      <a:pPr marL="0" marR="0">
                        <a:lnSpc>
                          <a:spcPct val="107000"/>
                        </a:lnSpc>
                        <a:spcBef>
                          <a:spcPts val="0"/>
                        </a:spcBef>
                        <a:spcAft>
                          <a:spcPts val="0"/>
                        </a:spcAft>
                      </a:pPr>
                      <a:r>
                        <a:rPr lang="en-US" sz="1200" kern="100">
                          <a:effectLst/>
                        </a:rPr>
                        <a:t>Accuracy</a:t>
                      </a:r>
                      <a:endParaRPr lang="en-US" sz="10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r">
                        <a:lnSpc>
                          <a:spcPct val="107000"/>
                        </a:lnSpc>
                        <a:spcBef>
                          <a:spcPts val="0"/>
                        </a:spcBef>
                        <a:spcAft>
                          <a:spcPts val="0"/>
                        </a:spcAft>
                      </a:pPr>
                      <a:r>
                        <a:rPr lang="en-US" sz="1200" kern="100">
                          <a:effectLst/>
                        </a:rPr>
                        <a:t>84%</a:t>
                      </a:r>
                      <a:endParaRPr lang="en-US" sz="10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r">
                        <a:lnSpc>
                          <a:spcPct val="107000"/>
                        </a:lnSpc>
                        <a:spcBef>
                          <a:spcPts val="0"/>
                        </a:spcBef>
                        <a:spcAft>
                          <a:spcPts val="0"/>
                        </a:spcAft>
                      </a:pPr>
                      <a:r>
                        <a:rPr lang="en-US" sz="1200" kern="100">
                          <a:effectLst/>
                        </a:rPr>
                        <a:t>84%</a:t>
                      </a:r>
                      <a:endParaRPr lang="en-US" sz="10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r">
                        <a:lnSpc>
                          <a:spcPct val="107000"/>
                        </a:lnSpc>
                        <a:spcBef>
                          <a:spcPts val="0"/>
                        </a:spcBef>
                        <a:spcAft>
                          <a:spcPts val="0"/>
                        </a:spcAft>
                      </a:pPr>
                      <a:r>
                        <a:rPr lang="en-US" sz="1200" kern="100" dirty="0">
                          <a:effectLst/>
                        </a:rPr>
                        <a:t>84%</a:t>
                      </a:r>
                      <a:endParaRPr lang="en-US" sz="10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extLst>
                  <a:ext uri="{0D108BD9-81ED-4DB2-BD59-A6C34878D82A}">
                    <a16:rowId xmlns:a16="http://schemas.microsoft.com/office/drawing/2014/main" val="1712067752"/>
                  </a:ext>
                </a:extLst>
              </a:tr>
            </a:tbl>
          </a:graphicData>
        </a:graphic>
      </p:graphicFrame>
      <p:sp>
        <p:nvSpPr>
          <p:cNvPr id="5" name="TextBox 4">
            <a:extLst>
              <a:ext uri="{FF2B5EF4-FFF2-40B4-BE49-F238E27FC236}">
                <a16:creationId xmlns:a16="http://schemas.microsoft.com/office/drawing/2014/main" id="{93936DBE-FCA1-47D7-DF62-EC0945FE3489}"/>
              </a:ext>
            </a:extLst>
          </p:cNvPr>
          <p:cNvSpPr txBox="1"/>
          <p:nvPr/>
        </p:nvSpPr>
        <p:spPr>
          <a:xfrm>
            <a:off x="2322576" y="2962656"/>
            <a:ext cx="1993392" cy="307777"/>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Accuracy = 0.84 = 84%</a:t>
            </a:r>
          </a:p>
        </p:txBody>
      </p:sp>
    </p:spTree>
    <p:extLst>
      <p:ext uri="{BB962C8B-B14F-4D97-AF65-F5344CB8AC3E}">
        <p14:creationId xmlns:p14="http://schemas.microsoft.com/office/powerpoint/2010/main" val="259526770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DE2C8F-DF11-0513-0A7C-B6D2BB87232E}"/>
              </a:ext>
            </a:extLst>
          </p:cNvPr>
          <p:cNvSpPr>
            <a:spLocks noGrp="1"/>
          </p:cNvSpPr>
          <p:nvPr>
            <p:ph type="title"/>
          </p:nvPr>
        </p:nvSpPr>
        <p:spPr>
          <a:xfrm>
            <a:off x="457200" y="514350"/>
            <a:ext cx="8229600" cy="619768"/>
          </a:xfrm>
        </p:spPr>
        <p:txBody>
          <a:bodyPr>
            <a:normAutofit fontScale="90000"/>
          </a:bodyPr>
          <a:lstStyle/>
          <a:p>
            <a:r>
              <a:rPr lang="en-US" sz="2800" b="1" dirty="0">
                <a:latin typeface="Times New Roman" panose="02020603050405020304" pitchFamily="18" charset="0"/>
                <a:cs typeface="Times New Roman" panose="02020603050405020304" pitchFamily="18" charset="0"/>
              </a:rPr>
              <a:t>Result: Machine Learning Model Performance (Training)</a:t>
            </a:r>
            <a:br>
              <a:rPr lang="en-US" sz="2800" b="1" dirty="0">
                <a:latin typeface="Times New Roman" panose="02020603050405020304" pitchFamily="18" charset="0"/>
                <a:cs typeface="Times New Roman" panose="02020603050405020304" pitchFamily="18" charset="0"/>
              </a:rPr>
            </a:br>
            <a:endParaRPr lang="en-US" dirty="0"/>
          </a:p>
        </p:txBody>
      </p:sp>
      <p:graphicFrame>
        <p:nvGraphicFramePr>
          <p:cNvPr id="3" name="Table 2">
            <a:extLst>
              <a:ext uri="{FF2B5EF4-FFF2-40B4-BE49-F238E27FC236}">
                <a16:creationId xmlns:a16="http://schemas.microsoft.com/office/drawing/2014/main" id="{F87081C8-188D-E9CE-9B9F-5AE15E9F3356}"/>
              </a:ext>
            </a:extLst>
          </p:cNvPr>
          <p:cNvGraphicFramePr>
            <a:graphicFrameLocks noGrp="1"/>
          </p:cNvGraphicFramePr>
          <p:nvPr>
            <p:extLst>
              <p:ext uri="{D42A27DB-BD31-4B8C-83A1-F6EECF244321}">
                <p14:modId xmlns:p14="http://schemas.microsoft.com/office/powerpoint/2010/main" val="3470837210"/>
              </p:ext>
            </p:extLst>
          </p:nvPr>
        </p:nvGraphicFramePr>
        <p:xfrm>
          <a:off x="904875" y="2031936"/>
          <a:ext cx="7546397" cy="1854263"/>
        </p:xfrm>
        <a:graphic>
          <a:graphicData uri="http://schemas.openxmlformats.org/drawingml/2006/table">
            <a:tbl>
              <a:tblPr firstRow="1" firstCol="1" bandRow="1">
                <a:tableStyleId>{CAAAB887-16D1-4126-A36C-5330455EE609}</a:tableStyleId>
              </a:tblPr>
              <a:tblGrid>
                <a:gridCol w="2334944">
                  <a:extLst>
                    <a:ext uri="{9D8B030D-6E8A-4147-A177-3AD203B41FA5}">
                      <a16:colId xmlns:a16="http://schemas.microsoft.com/office/drawing/2014/main" val="4136941086"/>
                    </a:ext>
                  </a:extLst>
                </a:gridCol>
                <a:gridCol w="991121">
                  <a:extLst>
                    <a:ext uri="{9D8B030D-6E8A-4147-A177-3AD203B41FA5}">
                      <a16:colId xmlns:a16="http://schemas.microsoft.com/office/drawing/2014/main" val="188177387"/>
                    </a:ext>
                  </a:extLst>
                </a:gridCol>
                <a:gridCol w="990313">
                  <a:extLst>
                    <a:ext uri="{9D8B030D-6E8A-4147-A177-3AD203B41FA5}">
                      <a16:colId xmlns:a16="http://schemas.microsoft.com/office/drawing/2014/main" val="1270604186"/>
                    </a:ext>
                  </a:extLst>
                </a:gridCol>
                <a:gridCol w="990313">
                  <a:extLst>
                    <a:ext uri="{9D8B030D-6E8A-4147-A177-3AD203B41FA5}">
                      <a16:colId xmlns:a16="http://schemas.microsoft.com/office/drawing/2014/main" val="2279532289"/>
                    </a:ext>
                  </a:extLst>
                </a:gridCol>
                <a:gridCol w="990313">
                  <a:extLst>
                    <a:ext uri="{9D8B030D-6E8A-4147-A177-3AD203B41FA5}">
                      <a16:colId xmlns:a16="http://schemas.microsoft.com/office/drawing/2014/main" val="3542361145"/>
                    </a:ext>
                  </a:extLst>
                </a:gridCol>
                <a:gridCol w="1249393">
                  <a:extLst>
                    <a:ext uri="{9D8B030D-6E8A-4147-A177-3AD203B41FA5}">
                      <a16:colId xmlns:a16="http://schemas.microsoft.com/office/drawing/2014/main" val="3554057100"/>
                    </a:ext>
                  </a:extLst>
                </a:gridCol>
              </a:tblGrid>
              <a:tr h="527183">
                <a:tc>
                  <a:txBody>
                    <a:bodyPr/>
                    <a:lstStyle/>
                    <a:p>
                      <a:pPr marL="0" marR="0">
                        <a:lnSpc>
                          <a:spcPct val="115000"/>
                        </a:lnSpc>
                        <a:spcBef>
                          <a:spcPts val="0"/>
                        </a:spcBef>
                        <a:spcAft>
                          <a:spcPts val="0"/>
                        </a:spcAft>
                      </a:pPr>
                      <a:r>
                        <a:rPr lang="en-US" sz="1200" kern="100">
                          <a:effectLst/>
                        </a:rPr>
                        <a:t>Model</a:t>
                      </a:r>
                      <a:endParaRPr lang="en-US"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200" kern="100" dirty="0">
                          <a:effectLst/>
                        </a:rPr>
                        <a:t>Accuracy</a:t>
                      </a:r>
                      <a:endParaRPr lang="en-US" sz="12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solidFill>
                      <a:schemeClr val="accent5">
                        <a:lumMod val="40000"/>
                        <a:lumOff val="60000"/>
                      </a:schemeClr>
                    </a:solidFill>
                  </a:tcPr>
                </a:tc>
                <a:tc>
                  <a:txBody>
                    <a:bodyPr/>
                    <a:lstStyle/>
                    <a:p>
                      <a:pPr marL="0" marR="0">
                        <a:lnSpc>
                          <a:spcPct val="115000"/>
                        </a:lnSpc>
                        <a:spcBef>
                          <a:spcPts val="0"/>
                        </a:spcBef>
                        <a:spcAft>
                          <a:spcPts val="0"/>
                        </a:spcAft>
                      </a:pPr>
                      <a:r>
                        <a:rPr lang="en-US" sz="1200" kern="100" dirty="0">
                          <a:effectLst/>
                        </a:rPr>
                        <a:t>Precision (Class 0)</a:t>
                      </a:r>
                      <a:endParaRPr lang="en-US" sz="12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solidFill>
                      <a:schemeClr val="accent5">
                        <a:lumMod val="40000"/>
                        <a:lumOff val="60000"/>
                      </a:schemeClr>
                    </a:solidFill>
                  </a:tcPr>
                </a:tc>
                <a:tc>
                  <a:txBody>
                    <a:bodyPr/>
                    <a:lstStyle/>
                    <a:p>
                      <a:pPr marL="0" marR="0">
                        <a:lnSpc>
                          <a:spcPct val="115000"/>
                        </a:lnSpc>
                        <a:spcBef>
                          <a:spcPts val="0"/>
                        </a:spcBef>
                        <a:spcAft>
                          <a:spcPts val="0"/>
                        </a:spcAft>
                      </a:pPr>
                      <a:r>
                        <a:rPr lang="en-US" sz="1200" kern="100" dirty="0">
                          <a:effectLst/>
                        </a:rPr>
                        <a:t>Precision (Class 1)</a:t>
                      </a:r>
                      <a:endParaRPr lang="en-US" sz="12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solidFill>
                      <a:schemeClr val="accent5">
                        <a:lumMod val="40000"/>
                        <a:lumOff val="60000"/>
                      </a:schemeClr>
                    </a:solidFill>
                  </a:tcPr>
                </a:tc>
                <a:tc>
                  <a:txBody>
                    <a:bodyPr/>
                    <a:lstStyle/>
                    <a:p>
                      <a:pPr marL="0" marR="0">
                        <a:lnSpc>
                          <a:spcPct val="115000"/>
                        </a:lnSpc>
                        <a:spcBef>
                          <a:spcPts val="0"/>
                        </a:spcBef>
                        <a:spcAft>
                          <a:spcPts val="0"/>
                        </a:spcAft>
                      </a:pPr>
                      <a:r>
                        <a:rPr lang="en-US" sz="1200" kern="100" dirty="0">
                          <a:effectLst/>
                        </a:rPr>
                        <a:t>Recall (Class 0)</a:t>
                      </a:r>
                      <a:endParaRPr lang="en-US" sz="12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solidFill>
                      <a:schemeClr val="accent5">
                        <a:lumMod val="40000"/>
                        <a:lumOff val="60000"/>
                      </a:schemeClr>
                    </a:solidFill>
                  </a:tcPr>
                </a:tc>
                <a:tc>
                  <a:txBody>
                    <a:bodyPr/>
                    <a:lstStyle/>
                    <a:p>
                      <a:pPr marL="0" marR="0">
                        <a:lnSpc>
                          <a:spcPct val="115000"/>
                        </a:lnSpc>
                        <a:spcBef>
                          <a:spcPts val="0"/>
                        </a:spcBef>
                        <a:spcAft>
                          <a:spcPts val="0"/>
                        </a:spcAft>
                      </a:pPr>
                      <a:r>
                        <a:rPr lang="en-US" sz="1200" kern="100" dirty="0">
                          <a:effectLst/>
                        </a:rPr>
                        <a:t>Recall (Class 1)</a:t>
                      </a:r>
                      <a:endParaRPr lang="en-US" sz="12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solidFill>
                      <a:schemeClr val="accent5">
                        <a:lumMod val="40000"/>
                        <a:lumOff val="60000"/>
                      </a:schemeClr>
                    </a:solidFill>
                  </a:tcPr>
                </a:tc>
                <a:extLst>
                  <a:ext uri="{0D108BD9-81ED-4DB2-BD59-A6C34878D82A}">
                    <a16:rowId xmlns:a16="http://schemas.microsoft.com/office/drawing/2014/main" val="1192351773"/>
                  </a:ext>
                </a:extLst>
              </a:tr>
              <a:tr h="265416">
                <a:tc>
                  <a:txBody>
                    <a:bodyPr/>
                    <a:lstStyle/>
                    <a:p>
                      <a:pPr marL="0" marR="0">
                        <a:lnSpc>
                          <a:spcPct val="115000"/>
                        </a:lnSpc>
                        <a:spcBef>
                          <a:spcPts val="0"/>
                        </a:spcBef>
                        <a:spcAft>
                          <a:spcPts val="0"/>
                        </a:spcAft>
                      </a:pPr>
                      <a:r>
                        <a:rPr lang="en-US" sz="1200" kern="100" dirty="0">
                          <a:effectLst/>
                        </a:rPr>
                        <a:t>K-Nearest Neighbors (KNN)</a:t>
                      </a:r>
                      <a:endParaRPr lang="en-US" sz="12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solidFill>
                      <a:schemeClr val="accent5">
                        <a:lumMod val="40000"/>
                        <a:lumOff val="60000"/>
                      </a:schemeClr>
                    </a:solidFill>
                  </a:tcPr>
                </a:tc>
                <a:tc>
                  <a:txBody>
                    <a:bodyPr/>
                    <a:lstStyle/>
                    <a:p>
                      <a:pPr marL="0" marR="0">
                        <a:lnSpc>
                          <a:spcPct val="115000"/>
                        </a:lnSpc>
                        <a:spcBef>
                          <a:spcPts val="0"/>
                        </a:spcBef>
                        <a:spcAft>
                          <a:spcPts val="0"/>
                        </a:spcAft>
                      </a:pPr>
                      <a:r>
                        <a:rPr lang="en-US" sz="1200" kern="100">
                          <a:effectLst/>
                        </a:rPr>
                        <a:t>84.19%</a:t>
                      </a:r>
                      <a:endParaRPr lang="en-US"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200" kern="100">
                          <a:effectLst/>
                        </a:rPr>
                        <a:t>83%</a:t>
                      </a:r>
                      <a:endParaRPr lang="en-US"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200" kern="100">
                          <a:effectLst/>
                        </a:rPr>
                        <a:t>86%</a:t>
                      </a:r>
                      <a:endParaRPr lang="en-US"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200" kern="100">
                          <a:effectLst/>
                        </a:rPr>
                        <a:t>86%</a:t>
                      </a:r>
                      <a:endParaRPr lang="en-US"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200" kern="100">
                          <a:effectLst/>
                        </a:rPr>
                        <a:t>82%</a:t>
                      </a:r>
                      <a:endParaRPr lang="en-US"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946824876"/>
                  </a:ext>
                </a:extLst>
              </a:tr>
              <a:tr h="265416">
                <a:tc>
                  <a:txBody>
                    <a:bodyPr/>
                    <a:lstStyle/>
                    <a:p>
                      <a:pPr marL="0" marR="0">
                        <a:lnSpc>
                          <a:spcPct val="115000"/>
                        </a:lnSpc>
                        <a:spcBef>
                          <a:spcPts val="0"/>
                        </a:spcBef>
                        <a:spcAft>
                          <a:spcPts val="0"/>
                        </a:spcAft>
                      </a:pPr>
                      <a:r>
                        <a:rPr lang="en-US" sz="1200" kern="100" dirty="0">
                          <a:effectLst/>
                        </a:rPr>
                        <a:t>Logistic Regression</a:t>
                      </a:r>
                      <a:endParaRPr lang="en-US" sz="12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solidFill>
                      <a:schemeClr val="accent5">
                        <a:lumMod val="40000"/>
                        <a:lumOff val="60000"/>
                      </a:schemeClr>
                    </a:solidFill>
                  </a:tcPr>
                </a:tc>
                <a:tc>
                  <a:txBody>
                    <a:bodyPr/>
                    <a:lstStyle/>
                    <a:p>
                      <a:pPr marL="0" marR="0">
                        <a:lnSpc>
                          <a:spcPct val="115000"/>
                        </a:lnSpc>
                        <a:spcBef>
                          <a:spcPts val="0"/>
                        </a:spcBef>
                        <a:spcAft>
                          <a:spcPts val="0"/>
                        </a:spcAft>
                      </a:pPr>
                      <a:r>
                        <a:rPr lang="en-US" sz="1200" kern="100">
                          <a:effectLst/>
                        </a:rPr>
                        <a:t>85.04%</a:t>
                      </a:r>
                      <a:endParaRPr lang="en-US"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200" kern="100">
                          <a:effectLst/>
                        </a:rPr>
                        <a:t>83%</a:t>
                      </a:r>
                      <a:endParaRPr lang="en-US"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200" kern="100">
                          <a:effectLst/>
                        </a:rPr>
                        <a:t>87%</a:t>
                      </a:r>
                      <a:endParaRPr lang="en-US"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200" kern="100">
                          <a:effectLst/>
                        </a:rPr>
                        <a:t>88%</a:t>
                      </a:r>
                      <a:endParaRPr lang="en-US"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200" kern="100">
                          <a:effectLst/>
                        </a:rPr>
                        <a:t>82%</a:t>
                      </a:r>
                      <a:endParaRPr lang="en-US"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488773597"/>
                  </a:ext>
                </a:extLst>
              </a:tr>
              <a:tr h="265416">
                <a:tc>
                  <a:txBody>
                    <a:bodyPr/>
                    <a:lstStyle/>
                    <a:p>
                      <a:pPr marL="0" marR="0">
                        <a:lnSpc>
                          <a:spcPct val="115000"/>
                        </a:lnSpc>
                        <a:spcBef>
                          <a:spcPts val="0"/>
                        </a:spcBef>
                        <a:spcAft>
                          <a:spcPts val="0"/>
                        </a:spcAft>
                      </a:pPr>
                      <a:r>
                        <a:rPr lang="en-US" sz="1200" kern="100" dirty="0">
                          <a:effectLst/>
                        </a:rPr>
                        <a:t>Support Vector Machine (SVM)</a:t>
                      </a:r>
                      <a:endParaRPr lang="en-US" sz="12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solidFill>
                      <a:schemeClr val="accent5">
                        <a:lumMod val="40000"/>
                        <a:lumOff val="60000"/>
                      </a:schemeClr>
                    </a:solidFill>
                  </a:tcPr>
                </a:tc>
                <a:tc>
                  <a:txBody>
                    <a:bodyPr/>
                    <a:lstStyle/>
                    <a:p>
                      <a:pPr marL="0" marR="0">
                        <a:lnSpc>
                          <a:spcPct val="115000"/>
                        </a:lnSpc>
                        <a:spcBef>
                          <a:spcPts val="0"/>
                        </a:spcBef>
                        <a:spcAft>
                          <a:spcPts val="0"/>
                        </a:spcAft>
                      </a:pPr>
                      <a:r>
                        <a:rPr lang="en-US" sz="1200" kern="100">
                          <a:effectLst/>
                        </a:rPr>
                        <a:t>94.02%</a:t>
                      </a:r>
                      <a:endParaRPr lang="en-US"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200" kern="100">
                          <a:effectLst/>
                        </a:rPr>
                        <a:t>93%</a:t>
                      </a:r>
                      <a:endParaRPr lang="en-US"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200" kern="100">
                          <a:effectLst/>
                        </a:rPr>
                        <a:t>96%</a:t>
                      </a:r>
                      <a:endParaRPr lang="en-US"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200" kern="100">
                          <a:effectLst/>
                        </a:rPr>
                        <a:t>96%</a:t>
                      </a:r>
                      <a:endParaRPr lang="en-US"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200" kern="100">
                          <a:effectLst/>
                        </a:rPr>
                        <a:t>92%</a:t>
                      </a:r>
                      <a:endParaRPr lang="en-US"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783138616"/>
                  </a:ext>
                </a:extLst>
              </a:tr>
              <a:tr h="265416">
                <a:tc>
                  <a:txBody>
                    <a:bodyPr/>
                    <a:lstStyle/>
                    <a:p>
                      <a:pPr marL="0" marR="0">
                        <a:lnSpc>
                          <a:spcPct val="115000"/>
                        </a:lnSpc>
                        <a:spcBef>
                          <a:spcPts val="0"/>
                        </a:spcBef>
                        <a:spcAft>
                          <a:spcPts val="0"/>
                        </a:spcAft>
                      </a:pPr>
                      <a:r>
                        <a:rPr lang="en-US" sz="1200" kern="100" dirty="0">
                          <a:effectLst/>
                        </a:rPr>
                        <a:t>Decision Tree</a:t>
                      </a:r>
                      <a:endParaRPr lang="en-US" sz="12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solidFill>
                      <a:srgbClr val="FFC000"/>
                    </a:solidFill>
                  </a:tcPr>
                </a:tc>
                <a:tc>
                  <a:txBody>
                    <a:bodyPr/>
                    <a:lstStyle/>
                    <a:p>
                      <a:pPr marL="0" marR="0">
                        <a:lnSpc>
                          <a:spcPct val="115000"/>
                        </a:lnSpc>
                        <a:spcBef>
                          <a:spcPts val="0"/>
                        </a:spcBef>
                        <a:spcAft>
                          <a:spcPts val="0"/>
                        </a:spcAft>
                      </a:pPr>
                      <a:r>
                        <a:rPr lang="en-US" sz="1200" kern="100" dirty="0">
                          <a:effectLst/>
                        </a:rPr>
                        <a:t>83.33%</a:t>
                      </a:r>
                      <a:endParaRPr lang="en-US" sz="12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solidFill>
                      <a:srgbClr val="FFC000"/>
                    </a:solidFill>
                  </a:tcPr>
                </a:tc>
                <a:tc>
                  <a:txBody>
                    <a:bodyPr/>
                    <a:lstStyle/>
                    <a:p>
                      <a:pPr marL="0" marR="0">
                        <a:lnSpc>
                          <a:spcPct val="115000"/>
                        </a:lnSpc>
                        <a:spcBef>
                          <a:spcPts val="0"/>
                        </a:spcBef>
                        <a:spcAft>
                          <a:spcPts val="0"/>
                        </a:spcAft>
                      </a:pPr>
                      <a:r>
                        <a:rPr lang="en-US" sz="1200" kern="100" dirty="0">
                          <a:effectLst/>
                        </a:rPr>
                        <a:t>78%</a:t>
                      </a:r>
                      <a:endParaRPr lang="en-US" sz="12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solidFill>
                      <a:srgbClr val="FFC000"/>
                    </a:solidFill>
                  </a:tcPr>
                </a:tc>
                <a:tc>
                  <a:txBody>
                    <a:bodyPr/>
                    <a:lstStyle/>
                    <a:p>
                      <a:pPr marL="0" marR="0">
                        <a:lnSpc>
                          <a:spcPct val="115000"/>
                        </a:lnSpc>
                        <a:spcBef>
                          <a:spcPts val="0"/>
                        </a:spcBef>
                        <a:spcAft>
                          <a:spcPts val="0"/>
                        </a:spcAft>
                      </a:pPr>
                      <a:r>
                        <a:rPr lang="en-US" sz="1200" kern="100" dirty="0">
                          <a:effectLst/>
                        </a:rPr>
                        <a:t>91%</a:t>
                      </a:r>
                      <a:endParaRPr lang="en-US" sz="12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solidFill>
                      <a:srgbClr val="FFC000"/>
                    </a:solidFill>
                  </a:tcPr>
                </a:tc>
                <a:tc>
                  <a:txBody>
                    <a:bodyPr/>
                    <a:lstStyle/>
                    <a:p>
                      <a:pPr marL="0" marR="0">
                        <a:lnSpc>
                          <a:spcPct val="115000"/>
                        </a:lnSpc>
                        <a:spcBef>
                          <a:spcPts val="0"/>
                        </a:spcBef>
                        <a:spcAft>
                          <a:spcPts val="0"/>
                        </a:spcAft>
                      </a:pPr>
                      <a:r>
                        <a:rPr lang="en-US" sz="1200" kern="100" dirty="0">
                          <a:effectLst/>
                        </a:rPr>
                        <a:t>93%</a:t>
                      </a:r>
                      <a:endParaRPr lang="en-US" sz="12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solidFill>
                      <a:srgbClr val="FFC000"/>
                    </a:solidFill>
                  </a:tcPr>
                </a:tc>
                <a:tc>
                  <a:txBody>
                    <a:bodyPr/>
                    <a:lstStyle/>
                    <a:p>
                      <a:pPr marL="0" marR="0">
                        <a:lnSpc>
                          <a:spcPct val="115000"/>
                        </a:lnSpc>
                        <a:spcBef>
                          <a:spcPts val="0"/>
                        </a:spcBef>
                        <a:spcAft>
                          <a:spcPts val="0"/>
                        </a:spcAft>
                      </a:pPr>
                      <a:r>
                        <a:rPr lang="en-US" sz="1200" kern="100" dirty="0">
                          <a:effectLst/>
                        </a:rPr>
                        <a:t>74%</a:t>
                      </a:r>
                      <a:endParaRPr lang="en-US" sz="12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solidFill>
                      <a:srgbClr val="FFC000"/>
                    </a:solidFill>
                  </a:tcPr>
                </a:tc>
                <a:extLst>
                  <a:ext uri="{0D108BD9-81ED-4DB2-BD59-A6C34878D82A}">
                    <a16:rowId xmlns:a16="http://schemas.microsoft.com/office/drawing/2014/main" val="1410876622"/>
                  </a:ext>
                </a:extLst>
              </a:tr>
              <a:tr h="265416">
                <a:tc>
                  <a:txBody>
                    <a:bodyPr/>
                    <a:lstStyle/>
                    <a:p>
                      <a:pPr marL="0" marR="0">
                        <a:lnSpc>
                          <a:spcPct val="115000"/>
                        </a:lnSpc>
                        <a:spcBef>
                          <a:spcPts val="0"/>
                        </a:spcBef>
                        <a:spcAft>
                          <a:spcPts val="0"/>
                        </a:spcAft>
                      </a:pPr>
                      <a:r>
                        <a:rPr lang="en-US" sz="1200" kern="100" dirty="0">
                          <a:effectLst/>
                        </a:rPr>
                        <a:t>Random Forest</a:t>
                      </a:r>
                      <a:endParaRPr lang="en-US" sz="12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solidFill>
                      <a:srgbClr val="92D050"/>
                    </a:solidFill>
                  </a:tcPr>
                </a:tc>
                <a:tc>
                  <a:txBody>
                    <a:bodyPr/>
                    <a:lstStyle/>
                    <a:p>
                      <a:pPr marL="0" marR="0">
                        <a:lnSpc>
                          <a:spcPct val="115000"/>
                        </a:lnSpc>
                        <a:spcBef>
                          <a:spcPts val="0"/>
                        </a:spcBef>
                        <a:spcAft>
                          <a:spcPts val="0"/>
                        </a:spcAft>
                      </a:pPr>
                      <a:r>
                        <a:rPr lang="en-US" sz="1200" kern="100" dirty="0">
                          <a:effectLst/>
                        </a:rPr>
                        <a:t>100.00%</a:t>
                      </a:r>
                      <a:endParaRPr lang="en-US" sz="12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solidFill>
                      <a:srgbClr val="92D050"/>
                    </a:solidFill>
                  </a:tcPr>
                </a:tc>
                <a:tc>
                  <a:txBody>
                    <a:bodyPr/>
                    <a:lstStyle/>
                    <a:p>
                      <a:pPr marL="0" marR="0">
                        <a:lnSpc>
                          <a:spcPct val="115000"/>
                        </a:lnSpc>
                        <a:spcBef>
                          <a:spcPts val="0"/>
                        </a:spcBef>
                        <a:spcAft>
                          <a:spcPts val="0"/>
                        </a:spcAft>
                      </a:pPr>
                      <a:r>
                        <a:rPr lang="en-US" sz="1200" kern="100" dirty="0">
                          <a:effectLst/>
                        </a:rPr>
                        <a:t>100%</a:t>
                      </a:r>
                      <a:endParaRPr lang="en-US" sz="12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solidFill>
                      <a:srgbClr val="92D050"/>
                    </a:solidFill>
                  </a:tcPr>
                </a:tc>
                <a:tc>
                  <a:txBody>
                    <a:bodyPr/>
                    <a:lstStyle/>
                    <a:p>
                      <a:pPr marL="0" marR="0">
                        <a:lnSpc>
                          <a:spcPct val="115000"/>
                        </a:lnSpc>
                        <a:spcBef>
                          <a:spcPts val="0"/>
                        </a:spcBef>
                        <a:spcAft>
                          <a:spcPts val="0"/>
                        </a:spcAft>
                      </a:pPr>
                      <a:r>
                        <a:rPr lang="en-US" sz="1200" kern="100" dirty="0">
                          <a:effectLst/>
                        </a:rPr>
                        <a:t>100%</a:t>
                      </a:r>
                      <a:endParaRPr lang="en-US" sz="12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solidFill>
                      <a:srgbClr val="92D050"/>
                    </a:solidFill>
                  </a:tcPr>
                </a:tc>
                <a:tc>
                  <a:txBody>
                    <a:bodyPr/>
                    <a:lstStyle/>
                    <a:p>
                      <a:pPr marL="0" marR="0">
                        <a:lnSpc>
                          <a:spcPct val="115000"/>
                        </a:lnSpc>
                        <a:spcBef>
                          <a:spcPts val="0"/>
                        </a:spcBef>
                        <a:spcAft>
                          <a:spcPts val="0"/>
                        </a:spcAft>
                      </a:pPr>
                      <a:r>
                        <a:rPr lang="en-US" sz="1200" kern="100" dirty="0">
                          <a:effectLst/>
                        </a:rPr>
                        <a:t>100%</a:t>
                      </a:r>
                      <a:endParaRPr lang="en-US" sz="12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solidFill>
                      <a:srgbClr val="92D050"/>
                    </a:solidFill>
                  </a:tcPr>
                </a:tc>
                <a:tc>
                  <a:txBody>
                    <a:bodyPr/>
                    <a:lstStyle/>
                    <a:p>
                      <a:pPr marL="0" marR="0">
                        <a:lnSpc>
                          <a:spcPct val="115000"/>
                        </a:lnSpc>
                        <a:spcBef>
                          <a:spcPts val="0"/>
                        </a:spcBef>
                        <a:spcAft>
                          <a:spcPts val="0"/>
                        </a:spcAft>
                      </a:pPr>
                      <a:r>
                        <a:rPr lang="en-US" sz="1200" kern="100" dirty="0">
                          <a:effectLst/>
                        </a:rPr>
                        <a:t>100%</a:t>
                      </a:r>
                      <a:endParaRPr lang="en-US" sz="12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solidFill>
                      <a:srgbClr val="92D050"/>
                    </a:solidFill>
                  </a:tcPr>
                </a:tc>
                <a:extLst>
                  <a:ext uri="{0D108BD9-81ED-4DB2-BD59-A6C34878D82A}">
                    <a16:rowId xmlns:a16="http://schemas.microsoft.com/office/drawing/2014/main" val="2036685289"/>
                  </a:ext>
                </a:extLst>
              </a:tr>
            </a:tbl>
          </a:graphicData>
        </a:graphic>
      </p:graphicFrame>
    </p:spTree>
    <p:extLst>
      <p:ext uri="{BB962C8B-B14F-4D97-AF65-F5344CB8AC3E}">
        <p14:creationId xmlns:p14="http://schemas.microsoft.com/office/powerpoint/2010/main" val="6474515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DE2C8F-DF11-0513-0A7C-B6D2BB87232E}"/>
              </a:ext>
            </a:extLst>
          </p:cNvPr>
          <p:cNvSpPr>
            <a:spLocks noGrp="1"/>
          </p:cNvSpPr>
          <p:nvPr>
            <p:ph type="title"/>
          </p:nvPr>
        </p:nvSpPr>
        <p:spPr/>
        <p:txBody>
          <a:bodyPr>
            <a:normAutofit fontScale="90000"/>
          </a:bodyPr>
          <a:lstStyle/>
          <a:p>
            <a:r>
              <a:rPr lang="en-US" dirty="0"/>
              <a:t>K-NN Implementation</a:t>
            </a:r>
          </a:p>
        </p:txBody>
      </p:sp>
      <p:sp>
        <p:nvSpPr>
          <p:cNvPr id="14" name="Google Shape;441;p18">
            <a:extLst>
              <a:ext uri="{FF2B5EF4-FFF2-40B4-BE49-F238E27FC236}">
                <a16:creationId xmlns:a16="http://schemas.microsoft.com/office/drawing/2014/main" id="{C8F895B4-2983-D0F5-7947-556D0AA0314F}"/>
              </a:ext>
            </a:extLst>
          </p:cNvPr>
          <p:cNvSpPr/>
          <p:nvPr/>
        </p:nvSpPr>
        <p:spPr>
          <a:xfrm>
            <a:off x="138428" y="1130265"/>
            <a:ext cx="3815951" cy="464400"/>
          </a:xfrm>
          <a:prstGeom prst="roundRect">
            <a:avLst>
              <a:gd name="adj" fmla="val 50000"/>
            </a:avLst>
          </a:prstGeom>
          <a:solidFill>
            <a:schemeClr val="accent1">
              <a:lumMod val="20000"/>
              <a:lumOff val="8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t>Step 1 - Selecting the </a:t>
            </a:r>
            <a:r>
              <a:rPr lang="en-US" dirty="0">
                <a:latin typeface="Times New Roman" panose="02020603050405020304" pitchFamily="18" charset="0"/>
                <a:cs typeface="Times New Roman" panose="02020603050405020304" pitchFamily="18" charset="0"/>
              </a:rPr>
              <a:t>Optimal</a:t>
            </a:r>
            <a:r>
              <a:rPr lang="en-US" dirty="0"/>
              <a:t> Value of K.</a:t>
            </a:r>
            <a:endParaRPr dirty="0"/>
          </a:p>
        </p:txBody>
      </p:sp>
      <p:sp>
        <p:nvSpPr>
          <p:cNvPr id="17" name="Google Shape;440;p18">
            <a:extLst>
              <a:ext uri="{FF2B5EF4-FFF2-40B4-BE49-F238E27FC236}">
                <a16:creationId xmlns:a16="http://schemas.microsoft.com/office/drawing/2014/main" id="{67583B13-3009-74A6-3676-891EA957DC63}"/>
              </a:ext>
            </a:extLst>
          </p:cNvPr>
          <p:cNvSpPr/>
          <p:nvPr/>
        </p:nvSpPr>
        <p:spPr>
          <a:xfrm>
            <a:off x="457200" y="1942055"/>
            <a:ext cx="5855368" cy="2711234"/>
          </a:xfrm>
          <a:prstGeom prst="roundRect">
            <a:avLst>
              <a:gd name="adj" fmla="val 50000"/>
            </a:avLst>
          </a:prstGeom>
          <a:solidFill>
            <a:srgbClr val="2776EA">
              <a:alpha val="12549"/>
            </a:srgbClr>
          </a:solidFill>
          <a:ln>
            <a:noFill/>
          </a:ln>
        </p:spPr>
        <p:txBody>
          <a:bodyPr spcFirstLastPara="1" wrap="square" lIns="91425" tIns="91425" rIns="91425" bIns="91425" anchor="ctr" anchorCtr="0">
            <a:noAutofit/>
          </a:bodyPr>
          <a:lstStyle/>
          <a:p>
            <a:pPr marL="285750" indent="-285750">
              <a:lnSpc>
                <a:spcPct val="150000"/>
              </a:lnSpc>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Observation: K = 3 to 11</a:t>
            </a:r>
            <a:r>
              <a:rPr lang="en-US" dirty="0">
                <a:latin typeface="Times New Roman" panose="02020603050405020304" pitchFamily="18" charset="0"/>
                <a:cs typeface="Times New Roman" panose="02020603050405020304" pitchFamily="18" charset="0"/>
              </a:rPr>
              <a:t>: Sharp increase in error →  Underfitting. </a:t>
            </a:r>
          </a:p>
          <a:p>
            <a:pPr marL="285750" indent="-285750">
              <a:lnSpc>
                <a:spcPct val="150000"/>
              </a:lnSpc>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K = 11 to 17</a:t>
            </a:r>
            <a:r>
              <a:rPr lang="en-US" dirty="0">
                <a:latin typeface="Times New Roman" panose="02020603050405020304" pitchFamily="18" charset="0"/>
                <a:cs typeface="Times New Roman" panose="02020603050405020304" pitchFamily="18" charset="0"/>
              </a:rPr>
              <a:t>: No major improvement.</a:t>
            </a:r>
          </a:p>
          <a:p>
            <a:pPr marL="285750" indent="-285750">
              <a:lnSpc>
                <a:spcPct val="150000"/>
              </a:lnSpc>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K = 17 to 21</a:t>
            </a:r>
            <a:r>
              <a:rPr lang="en-US" dirty="0">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Significant drop</a:t>
            </a:r>
            <a:r>
              <a:rPr lang="en-US" dirty="0">
                <a:latin typeface="Times New Roman" panose="02020603050405020304" pitchFamily="18" charset="0"/>
                <a:cs typeface="Times New Roman" panose="02020603050405020304" pitchFamily="18" charset="0"/>
              </a:rPr>
              <a:t> (Better model).</a:t>
            </a:r>
          </a:p>
          <a:p>
            <a:pPr marL="285750" indent="-285750">
              <a:lnSpc>
                <a:spcPct val="150000"/>
              </a:lnSpc>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K &gt; 23</a:t>
            </a:r>
            <a:r>
              <a:rPr lang="en-US" dirty="0">
                <a:latin typeface="Times New Roman" panose="02020603050405020304" pitchFamily="18" charset="0"/>
                <a:cs typeface="Times New Roman" panose="02020603050405020304" pitchFamily="18" charset="0"/>
              </a:rPr>
              <a:t>: Error stabilizes (No further improvement).</a:t>
            </a:r>
          </a:p>
          <a:p>
            <a:pPr marL="285750" indent="-285750">
              <a:lnSpc>
                <a:spcPct val="150000"/>
              </a:lnSpc>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Conclusion:</a:t>
            </a:r>
            <a:r>
              <a:rPr lang="en-US" dirty="0">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Optimal K = 19, 21, or 23</a:t>
            </a:r>
            <a:r>
              <a:rPr lang="en-US" dirty="0">
                <a:latin typeface="Times New Roman" panose="02020603050405020304" pitchFamily="18" charset="0"/>
                <a:cs typeface="Times New Roman" panose="02020603050405020304" pitchFamily="18" charset="0"/>
              </a:rPr>
              <a:t>.</a:t>
            </a:r>
            <a:endParaRPr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7144356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DE2C8F-DF11-0513-0A7C-B6D2BB87232E}"/>
              </a:ext>
            </a:extLst>
          </p:cNvPr>
          <p:cNvSpPr>
            <a:spLocks noGrp="1"/>
          </p:cNvSpPr>
          <p:nvPr>
            <p:ph type="title"/>
          </p:nvPr>
        </p:nvSpPr>
        <p:spPr>
          <a:xfrm>
            <a:off x="457200" y="514350"/>
            <a:ext cx="8229600" cy="619768"/>
          </a:xfrm>
        </p:spPr>
        <p:txBody>
          <a:bodyPr>
            <a:normAutofit fontScale="90000"/>
          </a:bodyPr>
          <a:lstStyle/>
          <a:p>
            <a:r>
              <a:rPr lang="en-US" sz="2800" b="1" dirty="0">
                <a:latin typeface="Times New Roman" panose="02020603050405020304" pitchFamily="18" charset="0"/>
                <a:cs typeface="Times New Roman" panose="02020603050405020304" pitchFamily="18" charset="0"/>
              </a:rPr>
              <a:t>Result: Machine Learning Model Performance (Testing)</a:t>
            </a:r>
            <a:br>
              <a:rPr lang="en-US" sz="2800" b="1" dirty="0">
                <a:latin typeface="Times New Roman" panose="02020603050405020304" pitchFamily="18" charset="0"/>
                <a:cs typeface="Times New Roman" panose="02020603050405020304" pitchFamily="18" charset="0"/>
              </a:rPr>
            </a:br>
            <a:endParaRPr lang="en-US" dirty="0"/>
          </a:p>
        </p:txBody>
      </p:sp>
      <mc:AlternateContent xmlns:mc="http://schemas.openxmlformats.org/markup-compatibility/2006" xmlns:a14="http://schemas.microsoft.com/office/drawing/2010/main">
        <mc:Choice Requires="a14">
          <p:graphicFrame>
            <p:nvGraphicFramePr>
              <p:cNvPr id="4" name="Table 3">
                <a:extLst>
                  <a:ext uri="{FF2B5EF4-FFF2-40B4-BE49-F238E27FC236}">
                    <a16:creationId xmlns:a16="http://schemas.microsoft.com/office/drawing/2014/main" id="{881B0BF5-AF33-6C18-0645-4950FAB809DC}"/>
                  </a:ext>
                </a:extLst>
              </p:cNvPr>
              <p:cNvGraphicFramePr>
                <a:graphicFrameLocks noGrp="1"/>
              </p:cNvGraphicFramePr>
              <p:nvPr>
                <p:extLst>
                  <p:ext uri="{D42A27DB-BD31-4B8C-83A1-F6EECF244321}">
                    <p14:modId xmlns:p14="http://schemas.microsoft.com/office/powerpoint/2010/main" val="1121503409"/>
                  </p:ext>
                </p:extLst>
              </p:nvPr>
            </p:nvGraphicFramePr>
            <p:xfrm>
              <a:off x="890449" y="1504951"/>
              <a:ext cx="7397934" cy="2276475"/>
            </p:xfrm>
            <a:graphic>
              <a:graphicData uri="http://schemas.openxmlformats.org/drawingml/2006/table">
                <a:tbl>
                  <a:tblPr firstRow="1" bandRow="1" bandCol="1">
                    <a:tableStyleId>{CAAAB887-16D1-4126-A36C-5330455EE609}</a:tableStyleId>
                  </a:tblPr>
                  <a:tblGrid>
                    <a:gridCol w="1232989">
                      <a:extLst>
                        <a:ext uri="{9D8B030D-6E8A-4147-A177-3AD203B41FA5}">
                          <a16:colId xmlns:a16="http://schemas.microsoft.com/office/drawing/2014/main" val="2192160062"/>
                        </a:ext>
                      </a:extLst>
                    </a:gridCol>
                    <a:gridCol w="1232989">
                      <a:extLst>
                        <a:ext uri="{9D8B030D-6E8A-4147-A177-3AD203B41FA5}">
                          <a16:colId xmlns:a16="http://schemas.microsoft.com/office/drawing/2014/main" val="1363634128"/>
                        </a:ext>
                      </a:extLst>
                    </a:gridCol>
                    <a:gridCol w="1232989">
                      <a:extLst>
                        <a:ext uri="{9D8B030D-6E8A-4147-A177-3AD203B41FA5}">
                          <a16:colId xmlns:a16="http://schemas.microsoft.com/office/drawing/2014/main" val="2547987448"/>
                        </a:ext>
                      </a:extLst>
                    </a:gridCol>
                    <a:gridCol w="1232989">
                      <a:extLst>
                        <a:ext uri="{9D8B030D-6E8A-4147-A177-3AD203B41FA5}">
                          <a16:colId xmlns:a16="http://schemas.microsoft.com/office/drawing/2014/main" val="2056538614"/>
                        </a:ext>
                      </a:extLst>
                    </a:gridCol>
                    <a:gridCol w="1232989">
                      <a:extLst>
                        <a:ext uri="{9D8B030D-6E8A-4147-A177-3AD203B41FA5}">
                          <a16:colId xmlns:a16="http://schemas.microsoft.com/office/drawing/2014/main" val="3975562976"/>
                        </a:ext>
                      </a:extLst>
                    </a:gridCol>
                    <a:gridCol w="1232989">
                      <a:extLst>
                        <a:ext uri="{9D8B030D-6E8A-4147-A177-3AD203B41FA5}">
                          <a16:colId xmlns:a16="http://schemas.microsoft.com/office/drawing/2014/main" val="3561268696"/>
                        </a:ext>
                      </a:extLst>
                    </a:gridCol>
                  </a:tblGrid>
                  <a:tr h="243908">
                    <a:tc>
                      <a:txBody>
                        <a:bodyPr/>
                        <a:lstStyle/>
                        <a:p>
                          <a:pPr marL="0" marR="0">
                            <a:spcBef>
                              <a:spcPts val="180"/>
                            </a:spcBef>
                            <a:spcAft>
                              <a:spcPts val="180"/>
                            </a:spcAft>
                          </a:pPr>
                          <a:r>
                            <a:rPr lang="en-US" sz="1000" dirty="0">
                              <a:effectLst/>
                            </a:rPr>
                            <a:t>Model</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spcBef>
                              <a:spcPts val="180"/>
                            </a:spcBef>
                            <a:spcAft>
                              <a:spcPts val="180"/>
                            </a:spcAft>
                          </a:pPr>
                          <a:r>
                            <a:rPr lang="en-US" sz="1000" dirty="0">
                              <a:effectLst/>
                            </a:rPr>
                            <a:t>Accuracy</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solidFill>
                          <a:schemeClr val="accent5">
                            <a:lumMod val="40000"/>
                            <a:lumOff val="60000"/>
                          </a:schemeClr>
                        </a:solidFill>
                      </a:tcPr>
                    </a:tc>
                    <a:tc>
                      <a:txBody>
                        <a:bodyPr/>
                        <a:lstStyle/>
                        <a:p>
                          <a:pPr marL="0" marR="0">
                            <a:spcBef>
                              <a:spcPts val="180"/>
                            </a:spcBef>
                            <a:spcAft>
                              <a:spcPts val="180"/>
                            </a:spcAft>
                          </a:pPr>
                          <a:r>
                            <a:rPr lang="en-US" sz="1000" dirty="0">
                              <a:effectLst/>
                            </a:rPr>
                            <a:t>Precision (Class 0)</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solidFill>
                          <a:schemeClr val="accent5">
                            <a:lumMod val="40000"/>
                            <a:lumOff val="60000"/>
                          </a:schemeClr>
                        </a:solidFill>
                      </a:tcPr>
                    </a:tc>
                    <a:tc>
                      <a:txBody>
                        <a:bodyPr/>
                        <a:lstStyle/>
                        <a:p>
                          <a:pPr marL="0" marR="0">
                            <a:spcBef>
                              <a:spcPts val="180"/>
                            </a:spcBef>
                            <a:spcAft>
                              <a:spcPts val="180"/>
                            </a:spcAft>
                          </a:pPr>
                          <a:r>
                            <a:rPr lang="en-US" sz="1000" dirty="0">
                              <a:effectLst/>
                            </a:rPr>
                            <a:t>Precision (Class 1)</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solidFill>
                          <a:schemeClr val="accent5">
                            <a:lumMod val="40000"/>
                            <a:lumOff val="60000"/>
                          </a:schemeClr>
                        </a:solidFill>
                      </a:tcPr>
                    </a:tc>
                    <a:tc>
                      <a:txBody>
                        <a:bodyPr/>
                        <a:lstStyle/>
                        <a:p>
                          <a:pPr marL="0" marR="0">
                            <a:spcBef>
                              <a:spcPts val="180"/>
                            </a:spcBef>
                            <a:spcAft>
                              <a:spcPts val="180"/>
                            </a:spcAft>
                          </a:pPr>
                          <a:r>
                            <a:rPr lang="en-US" sz="1000" dirty="0">
                              <a:effectLst/>
                            </a:rPr>
                            <a:t>Recall (Class 0)</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solidFill>
                          <a:schemeClr val="accent5">
                            <a:lumMod val="40000"/>
                            <a:lumOff val="60000"/>
                          </a:schemeClr>
                        </a:solidFill>
                      </a:tcPr>
                    </a:tc>
                    <a:tc>
                      <a:txBody>
                        <a:bodyPr/>
                        <a:lstStyle/>
                        <a:p>
                          <a:pPr marL="0" marR="0">
                            <a:spcBef>
                              <a:spcPts val="180"/>
                            </a:spcBef>
                            <a:spcAft>
                              <a:spcPts val="180"/>
                            </a:spcAft>
                          </a:pPr>
                          <a:r>
                            <a:rPr lang="en-US" sz="1000" dirty="0">
                              <a:effectLst/>
                            </a:rPr>
                            <a:t>Recall (Class 1)</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solidFill>
                          <a:schemeClr val="accent5">
                            <a:lumMod val="40000"/>
                            <a:lumOff val="60000"/>
                          </a:schemeClr>
                        </a:solidFill>
                      </a:tcPr>
                    </a:tc>
                    <a:extLst>
                      <a:ext uri="{0D108BD9-81ED-4DB2-BD59-A6C34878D82A}">
                        <a16:rowId xmlns:a16="http://schemas.microsoft.com/office/drawing/2014/main" val="3034905265"/>
                      </a:ext>
                    </a:extLst>
                  </a:tr>
                  <a:tr h="487816">
                    <a:tc>
                      <a:txBody>
                        <a:bodyPr/>
                        <a:lstStyle/>
                        <a:p>
                          <a:pPr marL="0" marR="0">
                            <a:spcBef>
                              <a:spcPts val="180"/>
                            </a:spcBef>
                            <a:spcAft>
                              <a:spcPts val="180"/>
                            </a:spcAft>
                          </a:pPr>
                          <a:r>
                            <a:rPr lang="en-US" sz="1000" dirty="0">
                              <a:effectLst/>
                            </a:rPr>
                            <a:t>K-Nearest Neighbors (KNN)</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solidFill>
                          <a:schemeClr val="accent5">
                            <a:lumMod val="40000"/>
                            <a:lumOff val="60000"/>
                          </a:schemeClr>
                        </a:solidFill>
                      </a:tcPr>
                    </a:tc>
                    <a:tc>
                      <a:txBody>
                        <a:bodyPr/>
                        <a:lstStyle/>
                        <a:p>
                          <a:pPr marL="0" marR="0">
                            <a:spcBef>
                              <a:spcPts val="180"/>
                            </a:spcBef>
                            <a:spcAft>
                              <a:spcPts val="180"/>
                            </a:spcAft>
                          </a:pPr>
                          <a:r>
                            <a:rPr lang="en-US" sz="1000" dirty="0">
                              <a:effectLst/>
                            </a:rPr>
                            <a:t>82.42%</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180"/>
                            </a:spcBef>
                            <a:spcAft>
                              <a:spcPts val="180"/>
                            </a:spcAft>
                          </a:pPr>
                          <a:r>
                            <a:rPr lang="en-US" sz="1000" dirty="0">
                              <a:effectLst/>
                            </a:rPr>
                            <a:t>80%</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180"/>
                            </a:spcBef>
                            <a:spcAft>
                              <a:spcPts val="180"/>
                            </a:spcAft>
                          </a:pPr>
                          <a:r>
                            <a:rPr lang="en-US" sz="1000">
                              <a:effectLst/>
                            </a:rPr>
                            <a:t>85%</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180"/>
                            </a:spcBef>
                            <a:spcAft>
                              <a:spcPts val="180"/>
                            </a:spcAft>
                          </a:pPr>
                          <a:r>
                            <a:rPr lang="en-US" sz="1000">
                              <a:effectLst/>
                            </a:rPr>
                            <a:t>87%</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180"/>
                            </a:spcBef>
                            <a:spcAft>
                              <a:spcPts val="180"/>
                            </a:spcAft>
                          </a:pPr>
                          <a:r>
                            <a:rPr lang="en-US" sz="1000">
                              <a:effectLst/>
                            </a:rPr>
                            <a:t>77%</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580381318"/>
                      </a:ext>
                    </a:extLst>
                  </a:tr>
                  <a:tr h="487816">
                    <a:tc>
                      <a:txBody>
                        <a:bodyPr/>
                        <a:lstStyle/>
                        <a:p>
                          <a:pPr marL="0" marR="0">
                            <a:spcBef>
                              <a:spcPts val="180"/>
                            </a:spcBef>
                            <a:spcAft>
                              <a:spcPts val="180"/>
                            </a:spcAft>
                          </a:pPr>
                          <a:r>
                            <a:rPr lang="en-US" sz="1000" dirty="0">
                              <a:effectLst/>
                            </a:rPr>
                            <a:t>Logistic Regression</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solidFill>
                          <a:schemeClr val="accent5">
                            <a:lumMod val="40000"/>
                            <a:lumOff val="60000"/>
                          </a:schemeClr>
                        </a:solidFill>
                      </a:tcPr>
                    </a:tc>
                    <a:tc>
                      <a:txBody>
                        <a:bodyPr/>
                        <a:lstStyle/>
                        <a:p>
                          <a:pPr marL="0" marR="0">
                            <a:spcBef>
                              <a:spcPts val="180"/>
                            </a:spcBef>
                            <a:spcAft>
                              <a:spcPts val="180"/>
                            </a:spcAft>
                          </a:pPr>
                          <a:r>
                            <a:rPr lang="en-US" sz="1000" dirty="0">
                              <a:effectLst/>
                            </a:rPr>
                            <a:t>83.32%</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180"/>
                            </a:spcBef>
                            <a:spcAft>
                              <a:spcPts val="180"/>
                            </a:spcAft>
                          </a:pPr>
                          <a:r>
                            <a:rPr lang="en-US" sz="1000">
                              <a:effectLst/>
                            </a:rPr>
                            <a:t>87%</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180"/>
                            </a:spcBef>
                            <a:spcAft>
                              <a:spcPts val="180"/>
                            </a:spcAft>
                          </a:pPr>
                          <a:r>
                            <a:rPr lang="en-US" sz="1000">
                              <a:effectLst/>
                            </a:rPr>
                            <a:t>85%</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180"/>
                            </a:spcBef>
                            <a:spcAft>
                              <a:spcPts val="180"/>
                            </a:spcAft>
                          </a:pPr>
                          <a:r>
                            <a:rPr lang="en-US" sz="1000">
                              <a:effectLst/>
                            </a:rPr>
                            <a:t>87%</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180"/>
                            </a:spcBef>
                            <a:spcAft>
                              <a:spcPts val="180"/>
                            </a:spcAft>
                          </a:pPr>
                          <a:r>
                            <a:rPr lang="en-US" sz="1000">
                              <a:effectLst/>
                            </a:rPr>
                            <a:t>79%</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579429010"/>
                      </a:ext>
                    </a:extLst>
                  </a:tr>
                  <a:tr h="569119">
                    <a:tc>
                      <a:txBody>
                        <a:bodyPr/>
                        <a:lstStyle/>
                        <a:p>
                          <a:pPr marL="0" marR="0">
                            <a:spcBef>
                              <a:spcPts val="180"/>
                            </a:spcBef>
                            <a:spcAft>
                              <a:spcPts val="180"/>
                            </a:spcAft>
                          </a:pPr>
                          <a:r>
                            <a:rPr lang="en-US" sz="1000" dirty="0">
                              <a:effectLst/>
                            </a:rPr>
                            <a:t>Support Vector Machine (SVM)</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solidFill>
                          <a:schemeClr val="accent5">
                            <a:lumMod val="40000"/>
                            <a:lumOff val="60000"/>
                          </a:schemeClr>
                        </a:solidFill>
                      </a:tcPr>
                    </a:tc>
                    <a:tc>
                      <a:txBody>
                        <a:bodyPr/>
                        <a:lstStyle/>
                        <a:p>
                          <a:pPr marL="0" marR="0">
                            <a:spcBef>
                              <a:spcPts val="180"/>
                            </a:spcBef>
                            <a:spcAft>
                              <a:spcPts val="180"/>
                            </a:spcAft>
                          </a:pPr>
                          <a:r>
                            <a:rPr lang="en-US" sz="1000">
                              <a:effectLst/>
                            </a:rPr>
                            <a:t>80.22%</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180"/>
                            </a:spcBef>
                            <a:spcAft>
                              <a:spcPts val="180"/>
                            </a:spcAft>
                          </a:pPr>
                          <a14:m>
                            <m:oMathPara xmlns:m="http://schemas.openxmlformats.org/officeDocument/2006/math">
                              <m:oMathParaPr>
                                <m:jc m:val="left"/>
                              </m:oMathParaPr>
                              <m:oMath xmlns:m="http://schemas.openxmlformats.org/officeDocument/2006/math">
                                <m:r>
                                  <a:rPr lang="en-US" sz="1000">
                                    <a:effectLst/>
                                    <a:latin typeface="Cambria Math" panose="02040503050406030204" pitchFamily="18" charset="0"/>
                                  </a:rPr>
                                  <m:t>78%</m:t>
                                </m:r>
                              </m:oMath>
                            </m:oMathPara>
                          </a14:m>
                          <a:endParaRPr lang="en-US" sz="1200" dirty="0">
                            <a:effectLst/>
                          </a:endParaRPr>
                        </a:p>
                        <a:p>
                          <a:pPr marL="0" marR="0">
                            <a:spcBef>
                              <a:spcPts val="180"/>
                            </a:spcBef>
                            <a:spcAft>
                              <a:spcPts val="180"/>
                            </a:spcAft>
                          </a:pPr>
                          <a:r>
                            <a:rPr lang="en-US" sz="1000" dirty="0">
                              <a:effectLst/>
                            </a:rPr>
                            <a:t> </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180"/>
                            </a:spcBef>
                            <a:spcAft>
                              <a:spcPts val="180"/>
                            </a:spcAft>
                          </a:pPr>
                          <a:r>
                            <a:rPr lang="en-US" sz="1000">
                              <a:effectLst/>
                            </a:rPr>
                            <a:t>82%</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180"/>
                            </a:spcBef>
                            <a:spcAft>
                              <a:spcPts val="180"/>
                            </a:spcAft>
                          </a:pPr>
                          <a:r>
                            <a:rPr lang="en-US" sz="1000">
                              <a:effectLst/>
                            </a:rPr>
                            <a:t>85%</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180"/>
                            </a:spcBef>
                            <a:spcAft>
                              <a:spcPts val="180"/>
                            </a:spcAft>
                          </a:pPr>
                          <a:r>
                            <a:rPr lang="en-US" sz="1000">
                              <a:effectLst/>
                            </a:rPr>
                            <a:t>75%</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970391908"/>
                      </a:ext>
                    </a:extLst>
                  </a:tr>
                  <a:tr h="243908">
                    <a:tc>
                      <a:txBody>
                        <a:bodyPr/>
                        <a:lstStyle/>
                        <a:p>
                          <a:pPr marL="0" marR="0">
                            <a:spcBef>
                              <a:spcPts val="180"/>
                            </a:spcBef>
                            <a:spcAft>
                              <a:spcPts val="180"/>
                            </a:spcAft>
                          </a:pPr>
                          <a:r>
                            <a:rPr lang="en-US" sz="1000" dirty="0">
                              <a:effectLst/>
                            </a:rPr>
                            <a:t>Decision Tree</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solidFill>
                          <a:srgbClr val="FFC000"/>
                        </a:solidFill>
                      </a:tcPr>
                    </a:tc>
                    <a:tc>
                      <a:txBody>
                        <a:bodyPr/>
                        <a:lstStyle/>
                        <a:p>
                          <a:pPr marL="0" marR="0">
                            <a:spcBef>
                              <a:spcPts val="180"/>
                            </a:spcBef>
                            <a:spcAft>
                              <a:spcPts val="180"/>
                            </a:spcAft>
                          </a:pPr>
                          <a:r>
                            <a:rPr lang="en-US" sz="1000" dirty="0">
                              <a:effectLst/>
                            </a:rPr>
                            <a:t>78.02%</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solidFill>
                          <a:srgbClr val="FFC000"/>
                        </a:solidFill>
                      </a:tcPr>
                    </a:tc>
                    <a:tc>
                      <a:txBody>
                        <a:bodyPr/>
                        <a:lstStyle/>
                        <a:p>
                          <a:pPr marL="0" marR="0">
                            <a:spcBef>
                              <a:spcPts val="180"/>
                            </a:spcBef>
                            <a:spcAft>
                              <a:spcPts val="180"/>
                            </a:spcAft>
                          </a:pPr>
                          <a:r>
                            <a:rPr lang="en-US" sz="1000" dirty="0">
                              <a:effectLst/>
                            </a:rPr>
                            <a:t>87%</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solidFill>
                          <a:srgbClr val="FFC000"/>
                        </a:solidFill>
                      </a:tcPr>
                    </a:tc>
                    <a:tc>
                      <a:txBody>
                        <a:bodyPr/>
                        <a:lstStyle/>
                        <a:p>
                          <a:pPr marL="0" marR="0">
                            <a:spcBef>
                              <a:spcPts val="180"/>
                            </a:spcBef>
                            <a:spcAft>
                              <a:spcPts val="180"/>
                            </a:spcAft>
                          </a:pPr>
                          <a:r>
                            <a:rPr lang="en-US" sz="1000" dirty="0">
                              <a:effectLst/>
                            </a:rPr>
                            <a:t>68%</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solidFill>
                          <a:srgbClr val="FFC000"/>
                        </a:solidFill>
                      </a:tcPr>
                    </a:tc>
                    <a:tc>
                      <a:txBody>
                        <a:bodyPr/>
                        <a:lstStyle/>
                        <a:p>
                          <a:pPr marL="0" marR="0">
                            <a:spcBef>
                              <a:spcPts val="180"/>
                            </a:spcBef>
                            <a:spcAft>
                              <a:spcPts val="180"/>
                            </a:spcAft>
                          </a:pPr>
                          <a:r>
                            <a:rPr lang="en-US" sz="1000" dirty="0">
                              <a:effectLst/>
                            </a:rPr>
                            <a:t>75%</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solidFill>
                          <a:srgbClr val="FFC000"/>
                        </a:solidFill>
                      </a:tcPr>
                    </a:tc>
                    <a:tc>
                      <a:txBody>
                        <a:bodyPr/>
                        <a:lstStyle/>
                        <a:p>
                          <a:pPr marL="0" marR="0">
                            <a:spcBef>
                              <a:spcPts val="180"/>
                            </a:spcBef>
                            <a:spcAft>
                              <a:spcPts val="180"/>
                            </a:spcAft>
                          </a:pPr>
                          <a:r>
                            <a:rPr lang="en-US" sz="1000" dirty="0">
                              <a:effectLst/>
                            </a:rPr>
                            <a:t>83%</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solidFill>
                          <a:srgbClr val="FFC000"/>
                        </a:solidFill>
                      </a:tcPr>
                    </a:tc>
                    <a:extLst>
                      <a:ext uri="{0D108BD9-81ED-4DB2-BD59-A6C34878D82A}">
                        <a16:rowId xmlns:a16="http://schemas.microsoft.com/office/drawing/2014/main" val="1126822518"/>
                      </a:ext>
                    </a:extLst>
                  </a:tr>
                  <a:tr h="243908">
                    <a:tc>
                      <a:txBody>
                        <a:bodyPr/>
                        <a:lstStyle/>
                        <a:p>
                          <a:pPr marL="0" marR="0">
                            <a:spcBef>
                              <a:spcPts val="180"/>
                            </a:spcBef>
                            <a:spcAft>
                              <a:spcPts val="180"/>
                            </a:spcAft>
                          </a:pPr>
                          <a:r>
                            <a:rPr lang="en-US" sz="1000" dirty="0">
                              <a:effectLst/>
                            </a:rPr>
                            <a:t>Random Forest</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solidFill>
                          <a:srgbClr val="92D050"/>
                        </a:solidFill>
                      </a:tcPr>
                    </a:tc>
                    <a:tc>
                      <a:txBody>
                        <a:bodyPr/>
                        <a:lstStyle/>
                        <a:p>
                          <a:pPr marL="0" marR="0">
                            <a:spcBef>
                              <a:spcPts val="180"/>
                            </a:spcBef>
                            <a:spcAft>
                              <a:spcPts val="180"/>
                            </a:spcAft>
                          </a:pPr>
                          <a:r>
                            <a:rPr lang="en-US" sz="1000" dirty="0">
                              <a:effectLst/>
                            </a:rPr>
                            <a:t>83.52%</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solidFill>
                          <a:srgbClr val="92D050"/>
                        </a:solidFill>
                      </a:tcPr>
                    </a:tc>
                    <a:tc>
                      <a:txBody>
                        <a:bodyPr/>
                        <a:lstStyle/>
                        <a:p>
                          <a:pPr marL="0" marR="0">
                            <a:spcBef>
                              <a:spcPts val="180"/>
                            </a:spcBef>
                            <a:spcAft>
                              <a:spcPts val="180"/>
                            </a:spcAft>
                          </a:pPr>
                          <a:r>
                            <a:rPr lang="en-US" sz="1000" dirty="0">
                              <a:effectLst/>
                            </a:rPr>
                            <a:t>80%</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solidFill>
                          <a:srgbClr val="92D050"/>
                        </a:solidFill>
                      </a:tcPr>
                    </a:tc>
                    <a:tc>
                      <a:txBody>
                        <a:bodyPr/>
                        <a:lstStyle/>
                        <a:p>
                          <a:pPr marL="0" marR="0">
                            <a:spcBef>
                              <a:spcPts val="180"/>
                            </a:spcBef>
                            <a:spcAft>
                              <a:spcPts val="180"/>
                            </a:spcAft>
                          </a:pPr>
                          <a:r>
                            <a:rPr lang="en-US" sz="1000" dirty="0">
                              <a:effectLst/>
                            </a:rPr>
                            <a:t>75%</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solidFill>
                          <a:srgbClr val="92D050"/>
                        </a:solidFill>
                      </a:tcPr>
                    </a:tc>
                    <a:tc>
                      <a:txBody>
                        <a:bodyPr/>
                        <a:lstStyle/>
                        <a:p>
                          <a:pPr marL="0" marR="0">
                            <a:spcBef>
                              <a:spcPts val="180"/>
                            </a:spcBef>
                            <a:spcAft>
                              <a:spcPts val="180"/>
                            </a:spcAft>
                          </a:pPr>
                          <a:r>
                            <a:rPr lang="en-US" sz="1000" dirty="0">
                              <a:effectLst/>
                            </a:rPr>
                            <a:t>91%</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solidFill>
                          <a:srgbClr val="92D050"/>
                        </a:solidFill>
                      </a:tcPr>
                    </a:tc>
                    <a:tc>
                      <a:txBody>
                        <a:bodyPr/>
                        <a:lstStyle/>
                        <a:p>
                          <a:pPr marL="0" marR="0">
                            <a:spcBef>
                              <a:spcPts val="180"/>
                            </a:spcBef>
                            <a:spcAft>
                              <a:spcPts val="180"/>
                            </a:spcAft>
                          </a:pPr>
                          <a:r>
                            <a:rPr lang="en-US" sz="1000" dirty="0">
                              <a:effectLst/>
                            </a:rPr>
                            <a:t>75%</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solidFill>
                          <a:srgbClr val="92D050"/>
                        </a:solidFill>
                      </a:tcPr>
                    </a:tc>
                    <a:extLst>
                      <a:ext uri="{0D108BD9-81ED-4DB2-BD59-A6C34878D82A}">
                        <a16:rowId xmlns:a16="http://schemas.microsoft.com/office/drawing/2014/main" val="360362455"/>
                      </a:ext>
                    </a:extLst>
                  </a:tr>
                </a:tbl>
              </a:graphicData>
            </a:graphic>
          </p:graphicFrame>
        </mc:Choice>
        <mc:Fallback xmlns="">
          <p:graphicFrame>
            <p:nvGraphicFramePr>
              <p:cNvPr id="4" name="Table 3">
                <a:extLst>
                  <a:ext uri="{FF2B5EF4-FFF2-40B4-BE49-F238E27FC236}">
                    <a16:creationId xmlns:a16="http://schemas.microsoft.com/office/drawing/2014/main" id="{881B0BF5-AF33-6C18-0645-4950FAB809DC}"/>
                  </a:ext>
                </a:extLst>
              </p:cNvPr>
              <p:cNvGraphicFramePr>
                <a:graphicFrameLocks noGrp="1"/>
              </p:cNvGraphicFramePr>
              <p:nvPr>
                <p:extLst>
                  <p:ext uri="{D42A27DB-BD31-4B8C-83A1-F6EECF244321}">
                    <p14:modId xmlns:p14="http://schemas.microsoft.com/office/powerpoint/2010/main" val="1121503409"/>
                  </p:ext>
                </p:extLst>
              </p:nvPr>
            </p:nvGraphicFramePr>
            <p:xfrm>
              <a:off x="890449" y="1504951"/>
              <a:ext cx="7397934" cy="2276475"/>
            </p:xfrm>
            <a:graphic>
              <a:graphicData uri="http://schemas.openxmlformats.org/drawingml/2006/table">
                <a:tbl>
                  <a:tblPr firstRow="1" bandRow="1" bandCol="1">
                    <a:tableStyleId>{CAAAB887-16D1-4126-A36C-5330455EE609}</a:tableStyleId>
                  </a:tblPr>
                  <a:tblGrid>
                    <a:gridCol w="1232989">
                      <a:extLst>
                        <a:ext uri="{9D8B030D-6E8A-4147-A177-3AD203B41FA5}">
                          <a16:colId xmlns:a16="http://schemas.microsoft.com/office/drawing/2014/main" val="2192160062"/>
                        </a:ext>
                      </a:extLst>
                    </a:gridCol>
                    <a:gridCol w="1232989">
                      <a:extLst>
                        <a:ext uri="{9D8B030D-6E8A-4147-A177-3AD203B41FA5}">
                          <a16:colId xmlns:a16="http://schemas.microsoft.com/office/drawing/2014/main" val="1363634128"/>
                        </a:ext>
                      </a:extLst>
                    </a:gridCol>
                    <a:gridCol w="1232989">
                      <a:extLst>
                        <a:ext uri="{9D8B030D-6E8A-4147-A177-3AD203B41FA5}">
                          <a16:colId xmlns:a16="http://schemas.microsoft.com/office/drawing/2014/main" val="2547987448"/>
                        </a:ext>
                      </a:extLst>
                    </a:gridCol>
                    <a:gridCol w="1232989">
                      <a:extLst>
                        <a:ext uri="{9D8B030D-6E8A-4147-A177-3AD203B41FA5}">
                          <a16:colId xmlns:a16="http://schemas.microsoft.com/office/drawing/2014/main" val="2056538614"/>
                        </a:ext>
                      </a:extLst>
                    </a:gridCol>
                    <a:gridCol w="1232989">
                      <a:extLst>
                        <a:ext uri="{9D8B030D-6E8A-4147-A177-3AD203B41FA5}">
                          <a16:colId xmlns:a16="http://schemas.microsoft.com/office/drawing/2014/main" val="3975562976"/>
                        </a:ext>
                      </a:extLst>
                    </a:gridCol>
                    <a:gridCol w="1232989">
                      <a:extLst>
                        <a:ext uri="{9D8B030D-6E8A-4147-A177-3AD203B41FA5}">
                          <a16:colId xmlns:a16="http://schemas.microsoft.com/office/drawing/2014/main" val="3561268696"/>
                        </a:ext>
                      </a:extLst>
                    </a:gridCol>
                  </a:tblGrid>
                  <a:tr h="243908">
                    <a:tc>
                      <a:txBody>
                        <a:bodyPr/>
                        <a:lstStyle/>
                        <a:p>
                          <a:pPr marL="0" marR="0">
                            <a:spcBef>
                              <a:spcPts val="180"/>
                            </a:spcBef>
                            <a:spcAft>
                              <a:spcPts val="180"/>
                            </a:spcAft>
                          </a:pPr>
                          <a:r>
                            <a:rPr lang="en-US" sz="1000" dirty="0">
                              <a:effectLst/>
                            </a:rPr>
                            <a:t>Model</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spcBef>
                              <a:spcPts val="180"/>
                            </a:spcBef>
                            <a:spcAft>
                              <a:spcPts val="180"/>
                            </a:spcAft>
                          </a:pPr>
                          <a:r>
                            <a:rPr lang="en-US" sz="1000" dirty="0">
                              <a:effectLst/>
                            </a:rPr>
                            <a:t>Accuracy</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solidFill>
                          <a:schemeClr val="accent5">
                            <a:lumMod val="40000"/>
                            <a:lumOff val="60000"/>
                          </a:schemeClr>
                        </a:solidFill>
                      </a:tcPr>
                    </a:tc>
                    <a:tc>
                      <a:txBody>
                        <a:bodyPr/>
                        <a:lstStyle/>
                        <a:p>
                          <a:pPr marL="0" marR="0">
                            <a:spcBef>
                              <a:spcPts val="180"/>
                            </a:spcBef>
                            <a:spcAft>
                              <a:spcPts val="180"/>
                            </a:spcAft>
                          </a:pPr>
                          <a:r>
                            <a:rPr lang="en-US" sz="1000" dirty="0">
                              <a:effectLst/>
                            </a:rPr>
                            <a:t>Precision (Class 0)</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solidFill>
                          <a:schemeClr val="accent5">
                            <a:lumMod val="40000"/>
                            <a:lumOff val="60000"/>
                          </a:schemeClr>
                        </a:solidFill>
                      </a:tcPr>
                    </a:tc>
                    <a:tc>
                      <a:txBody>
                        <a:bodyPr/>
                        <a:lstStyle/>
                        <a:p>
                          <a:pPr marL="0" marR="0">
                            <a:spcBef>
                              <a:spcPts val="180"/>
                            </a:spcBef>
                            <a:spcAft>
                              <a:spcPts val="180"/>
                            </a:spcAft>
                          </a:pPr>
                          <a:r>
                            <a:rPr lang="en-US" sz="1000" dirty="0">
                              <a:effectLst/>
                            </a:rPr>
                            <a:t>Precision (Class 1)</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solidFill>
                          <a:schemeClr val="accent5">
                            <a:lumMod val="40000"/>
                            <a:lumOff val="60000"/>
                          </a:schemeClr>
                        </a:solidFill>
                      </a:tcPr>
                    </a:tc>
                    <a:tc>
                      <a:txBody>
                        <a:bodyPr/>
                        <a:lstStyle/>
                        <a:p>
                          <a:pPr marL="0" marR="0">
                            <a:spcBef>
                              <a:spcPts val="180"/>
                            </a:spcBef>
                            <a:spcAft>
                              <a:spcPts val="180"/>
                            </a:spcAft>
                          </a:pPr>
                          <a:r>
                            <a:rPr lang="en-US" sz="1000" dirty="0">
                              <a:effectLst/>
                            </a:rPr>
                            <a:t>Recall (Class 0)</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solidFill>
                          <a:schemeClr val="accent5">
                            <a:lumMod val="40000"/>
                            <a:lumOff val="60000"/>
                          </a:schemeClr>
                        </a:solidFill>
                      </a:tcPr>
                    </a:tc>
                    <a:tc>
                      <a:txBody>
                        <a:bodyPr/>
                        <a:lstStyle/>
                        <a:p>
                          <a:pPr marL="0" marR="0">
                            <a:spcBef>
                              <a:spcPts val="180"/>
                            </a:spcBef>
                            <a:spcAft>
                              <a:spcPts val="180"/>
                            </a:spcAft>
                          </a:pPr>
                          <a:r>
                            <a:rPr lang="en-US" sz="1000" dirty="0">
                              <a:effectLst/>
                            </a:rPr>
                            <a:t>Recall (Class 1)</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solidFill>
                          <a:schemeClr val="accent5">
                            <a:lumMod val="40000"/>
                            <a:lumOff val="60000"/>
                          </a:schemeClr>
                        </a:solidFill>
                      </a:tcPr>
                    </a:tc>
                    <a:extLst>
                      <a:ext uri="{0D108BD9-81ED-4DB2-BD59-A6C34878D82A}">
                        <a16:rowId xmlns:a16="http://schemas.microsoft.com/office/drawing/2014/main" val="3034905265"/>
                      </a:ext>
                    </a:extLst>
                  </a:tr>
                  <a:tr h="487816">
                    <a:tc>
                      <a:txBody>
                        <a:bodyPr/>
                        <a:lstStyle/>
                        <a:p>
                          <a:pPr marL="0" marR="0">
                            <a:spcBef>
                              <a:spcPts val="180"/>
                            </a:spcBef>
                            <a:spcAft>
                              <a:spcPts val="180"/>
                            </a:spcAft>
                          </a:pPr>
                          <a:r>
                            <a:rPr lang="en-US" sz="1000" dirty="0">
                              <a:effectLst/>
                            </a:rPr>
                            <a:t>K-Nearest Neighbors (KNN)</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solidFill>
                          <a:schemeClr val="accent5">
                            <a:lumMod val="40000"/>
                            <a:lumOff val="60000"/>
                          </a:schemeClr>
                        </a:solidFill>
                      </a:tcPr>
                    </a:tc>
                    <a:tc>
                      <a:txBody>
                        <a:bodyPr/>
                        <a:lstStyle/>
                        <a:p>
                          <a:pPr marL="0" marR="0">
                            <a:spcBef>
                              <a:spcPts val="180"/>
                            </a:spcBef>
                            <a:spcAft>
                              <a:spcPts val="180"/>
                            </a:spcAft>
                          </a:pPr>
                          <a:r>
                            <a:rPr lang="en-US" sz="1000" dirty="0">
                              <a:effectLst/>
                            </a:rPr>
                            <a:t>82.42%</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180"/>
                            </a:spcBef>
                            <a:spcAft>
                              <a:spcPts val="180"/>
                            </a:spcAft>
                          </a:pPr>
                          <a:r>
                            <a:rPr lang="en-US" sz="1000" dirty="0">
                              <a:effectLst/>
                            </a:rPr>
                            <a:t>80%</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180"/>
                            </a:spcBef>
                            <a:spcAft>
                              <a:spcPts val="180"/>
                            </a:spcAft>
                          </a:pPr>
                          <a:r>
                            <a:rPr lang="en-US" sz="1000">
                              <a:effectLst/>
                            </a:rPr>
                            <a:t>85%</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180"/>
                            </a:spcBef>
                            <a:spcAft>
                              <a:spcPts val="180"/>
                            </a:spcAft>
                          </a:pPr>
                          <a:r>
                            <a:rPr lang="en-US" sz="1000">
                              <a:effectLst/>
                            </a:rPr>
                            <a:t>87%</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180"/>
                            </a:spcBef>
                            <a:spcAft>
                              <a:spcPts val="180"/>
                            </a:spcAft>
                          </a:pPr>
                          <a:r>
                            <a:rPr lang="en-US" sz="1000">
                              <a:effectLst/>
                            </a:rPr>
                            <a:t>77%</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580381318"/>
                      </a:ext>
                    </a:extLst>
                  </a:tr>
                  <a:tr h="487816">
                    <a:tc>
                      <a:txBody>
                        <a:bodyPr/>
                        <a:lstStyle/>
                        <a:p>
                          <a:pPr marL="0" marR="0">
                            <a:spcBef>
                              <a:spcPts val="180"/>
                            </a:spcBef>
                            <a:spcAft>
                              <a:spcPts val="180"/>
                            </a:spcAft>
                          </a:pPr>
                          <a:r>
                            <a:rPr lang="en-US" sz="1000" dirty="0">
                              <a:effectLst/>
                            </a:rPr>
                            <a:t>Logistic Regression</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solidFill>
                          <a:schemeClr val="accent5">
                            <a:lumMod val="40000"/>
                            <a:lumOff val="60000"/>
                          </a:schemeClr>
                        </a:solidFill>
                      </a:tcPr>
                    </a:tc>
                    <a:tc>
                      <a:txBody>
                        <a:bodyPr/>
                        <a:lstStyle/>
                        <a:p>
                          <a:pPr marL="0" marR="0">
                            <a:spcBef>
                              <a:spcPts val="180"/>
                            </a:spcBef>
                            <a:spcAft>
                              <a:spcPts val="180"/>
                            </a:spcAft>
                          </a:pPr>
                          <a:r>
                            <a:rPr lang="en-US" sz="1000" dirty="0">
                              <a:effectLst/>
                            </a:rPr>
                            <a:t>83.32%</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180"/>
                            </a:spcBef>
                            <a:spcAft>
                              <a:spcPts val="180"/>
                            </a:spcAft>
                          </a:pPr>
                          <a:r>
                            <a:rPr lang="en-US" sz="1000">
                              <a:effectLst/>
                            </a:rPr>
                            <a:t>87%</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180"/>
                            </a:spcBef>
                            <a:spcAft>
                              <a:spcPts val="180"/>
                            </a:spcAft>
                          </a:pPr>
                          <a:r>
                            <a:rPr lang="en-US" sz="1000">
                              <a:effectLst/>
                            </a:rPr>
                            <a:t>85%</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180"/>
                            </a:spcBef>
                            <a:spcAft>
                              <a:spcPts val="180"/>
                            </a:spcAft>
                          </a:pPr>
                          <a:r>
                            <a:rPr lang="en-US" sz="1000">
                              <a:effectLst/>
                            </a:rPr>
                            <a:t>87%</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180"/>
                            </a:spcBef>
                            <a:spcAft>
                              <a:spcPts val="180"/>
                            </a:spcAft>
                          </a:pPr>
                          <a:r>
                            <a:rPr lang="en-US" sz="1000">
                              <a:effectLst/>
                            </a:rPr>
                            <a:t>79%</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579429010"/>
                      </a:ext>
                    </a:extLst>
                  </a:tr>
                  <a:tr h="569119">
                    <a:tc>
                      <a:txBody>
                        <a:bodyPr/>
                        <a:lstStyle/>
                        <a:p>
                          <a:pPr marL="0" marR="0">
                            <a:spcBef>
                              <a:spcPts val="180"/>
                            </a:spcBef>
                            <a:spcAft>
                              <a:spcPts val="180"/>
                            </a:spcAft>
                          </a:pPr>
                          <a:r>
                            <a:rPr lang="en-US" sz="1000" dirty="0">
                              <a:effectLst/>
                            </a:rPr>
                            <a:t>Support Vector Machine (SVM)</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solidFill>
                          <a:schemeClr val="accent5">
                            <a:lumMod val="40000"/>
                            <a:lumOff val="60000"/>
                          </a:schemeClr>
                        </a:solidFill>
                      </a:tcPr>
                    </a:tc>
                    <a:tc>
                      <a:txBody>
                        <a:bodyPr/>
                        <a:lstStyle/>
                        <a:p>
                          <a:pPr marL="0" marR="0">
                            <a:spcBef>
                              <a:spcPts val="180"/>
                            </a:spcBef>
                            <a:spcAft>
                              <a:spcPts val="180"/>
                            </a:spcAft>
                          </a:pPr>
                          <a:r>
                            <a:rPr lang="en-US" sz="1000">
                              <a:effectLst/>
                            </a:rPr>
                            <a:t>80.22%</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endParaRPr lang="en-US"/>
                        </a:p>
                      </a:txBody>
                      <a:tcPr marL="68580" marR="68580" marT="0" marB="0">
                        <a:blipFill>
                          <a:blip r:embed="rId2"/>
                          <a:stretch>
                            <a:fillRect l="-198980" t="-213333" r="-297959" b="-88889"/>
                          </a:stretch>
                        </a:blipFill>
                      </a:tcPr>
                    </a:tc>
                    <a:tc>
                      <a:txBody>
                        <a:bodyPr/>
                        <a:lstStyle/>
                        <a:p>
                          <a:pPr marL="0" marR="0">
                            <a:spcBef>
                              <a:spcPts val="180"/>
                            </a:spcBef>
                            <a:spcAft>
                              <a:spcPts val="180"/>
                            </a:spcAft>
                          </a:pPr>
                          <a:r>
                            <a:rPr lang="en-US" sz="1000">
                              <a:effectLst/>
                            </a:rPr>
                            <a:t>82%</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180"/>
                            </a:spcBef>
                            <a:spcAft>
                              <a:spcPts val="180"/>
                            </a:spcAft>
                          </a:pPr>
                          <a:r>
                            <a:rPr lang="en-US" sz="1000">
                              <a:effectLst/>
                            </a:rPr>
                            <a:t>85%</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180"/>
                            </a:spcBef>
                            <a:spcAft>
                              <a:spcPts val="180"/>
                            </a:spcAft>
                          </a:pPr>
                          <a:r>
                            <a:rPr lang="en-US" sz="1000">
                              <a:effectLst/>
                            </a:rPr>
                            <a:t>75%</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970391908"/>
                      </a:ext>
                    </a:extLst>
                  </a:tr>
                  <a:tr h="243908">
                    <a:tc>
                      <a:txBody>
                        <a:bodyPr/>
                        <a:lstStyle/>
                        <a:p>
                          <a:pPr marL="0" marR="0">
                            <a:spcBef>
                              <a:spcPts val="180"/>
                            </a:spcBef>
                            <a:spcAft>
                              <a:spcPts val="180"/>
                            </a:spcAft>
                          </a:pPr>
                          <a:r>
                            <a:rPr lang="en-US" sz="1000" dirty="0">
                              <a:effectLst/>
                            </a:rPr>
                            <a:t>Decision Tree</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solidFill>
                          <a:srgbClr val="FFC000"/>
                        </a:solidFill>
                      </a:tcPr>
                    </a:tc>
                    <a:tc>
                      <a:txBody>
                        <a:bodyPr/>
                        <a:lstStyle/>
                        <a:p>
                          <a:pPr marL="0" marR="0">
                            <a:spcBef>
                              <a:spcPts val="180"/>
                            </a:spcBef>
                            <a:spcAft>
                              <a:spcPts val="180"/>
                            </a:spcAft>
                          </a:pPr>
                          <a:r>
                            <a:rPr lang="en-US" sz="1000" dirty="0">
                              <a:effectLst/>
                            </a:rPr>
                            <a:t>78.02%</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solidFill>
                          <a:srgbClr val="FFC000"/>
                        </a:solidFill>
                      </a:tcPr>
                    </a:tc>
                    <a:tc>
                      <a:txBody>
                        <a:bodyPr/>
                        <a:lstStyle/>
                        <a:p>
                          <a:pPr marL="0" marR="0">
                            <a:spcBef>
                              <a:spcPts val="180"/>
                            </a:spcBef>
                            <a:spcAft>
                              <a:spcPts val="180"/>
                            </a:spcAft>
                          </a:pPr>
                          <a:r>
                            <a:rPr lang="en-US" sz="1000" dirty="0">
                              <a:effectLst/>
                            </a:rPr>
                            <a:t>87%</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solidFill>
                          <a:srgbClr val="FFC000"/>
                        </a:solidFill>
                      </a:tcPr>
                    </a:tc>
                    <a:tc>
                      <a:txBody>
                        <a:bodyPr/>
                        <a:lstStyle/>
                        <a:p>
                          <a:pPr marL="0" marR="0">
                            <a:spcBef>
                              <a:spcPts val="180"/>
                            </a:spcBef>
                            <a:spcAft>
                              <a:spcPts val="180"/>
                            </a:spcAft>
                          </a:pPr>
                          <a:r>
                            <a:rPr lang="en-US" sz="1000" dirty="0">
                              <a:effectLst/>
                            </a:rPr>
                            <a:t>68%</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solidFill>
                          <a:srgbClr val="FFC000"/>
                        </a:solidFill>
                      </a:tcPr>
                    </a:tc>
                    <a:tc>
                      <a:txBody>
                        <a:bodyPr/>
                        <a:lstStyle/>
                        <a:p>
                          <a:pPr marL="0" marR="0">
                            <a:spcBef>
                              <a:spcPts val="180"/>
                            </a:spcBef>
                            <a:spcAft>
                              <a:spcPts val="180"/>
                            </a:spcAft>
                          </a:pPr>
                          <a:r>
                            <a:rPr lang="en-US" sz="1000" dirty="0">
                              <a:effectLst/>
                            </a:rPr>
                            <a:t>75%</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solidFill>
                          <a:srgbClr val="FFC000"/>
                        </a:solidFill>
                      </a:tcPr>
                    </a:tc>
                    <a:tc>
                      <a:txBody>
                        <a:bodyPr/>
                        <a:lstStyle/>
                        <a:p>
                          <a:pPr marL="0" marR="0">
                            <a:spcBef>
                              <a:spcPts val="180"/>
                            </a:spcBef>
                            <a:spcAft>
                              <a:spcPts val="180"/>
                            </a:spcAft>
                          </a:pPr>
                          <a:r>
                            <a:rPr lang="en-US" sz="1000" dirty="0">
                              <a:effectLst/>
                            </a:rPr>
                            <a:t>83%</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solidFill>
                          <a:srgbClr val="FFC000"/>
                        </a:solidFill>
                      </a:tcPr>
                    </a:tc>
                    <a:extLst>
                      <a:ext uri="{0D108BD9-81ED-4DB2-BD59-A6C34878D82A}">
                        <a16:rowId xmlns:a16="http://schemas.microsoft.com/office/drawing/2014/main" val="1126822518"/>
                      </a:ext>
                    </a:extLst>
                  </a:tr>
                  <a:tr h="243908">
                    <a:tc>
                      <a:txBody>
                        <a:bodyPr/>
                        <a:lstStyle/>
                        <a:p>
                          <a:pPr marL="0" marR="0">
                            <a:spcBef>
                              <a:spcPts val="180"/>
                            </a:spcBef>
                            <a:spcAft>
                              <a:spcPts val="180"/>
                            </a:spcAft>
                          </a:pPr>
                          <a:r>
                            <a:rPr lang="en-US" sz="1000" dirty="0">
                              <a:effectLst/>
                            </a:rPr>
                            <a:t>Random Forest</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solidFill>
                          <a:srgbClr val="92D050"/>
                        </a:solidFill>
                      </a:tcPr>
                    </a:tc>
                    <a:tc>
                      <a:txBody>
                        <a:bodyPr/>
                        <a:lstStyle/>
                        <a:p>
                          <a:pPr marL="0" marR="0">
                            <a:spcBef>
                              <a:spcPts val="180"/>
                            </a:spcBef>
                            <a:spcAft>
                              <a:spcPts val="180"/>
                            </a:spcAft>
                          </a:pPr>
                          <a:r>
                            <a:rPr lang="en-US" sz="1000" dirty="0">
                              <a:effectLst/>
                            </a:rPr>
                            <a:t>83.52%</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solidFill>
                          <a:srgbClr val="92D050"/>
                        </a:solidFill>
                      </a:tcPr>
                    </a:tc>
                    <a:tc>
                      <a:txBody>
                        <a:bodyPr/>
                        <a:lstStyle/>
                        <a:p>
                          <a:pPr marL="0" marR="0">
                            <a:spcBef>
                              <a:spcPts val="180"/>
                            </a:spcBef>
                            <a:spcAft>
                              <a:spcPts val="180"/>
                            </a:spcAft>
                          </a:pPr>
                          <a:r>
                            <a:rPr lang="en-US" sz="1000" dirty="0">
                              <a:effectLst/>
                            </a:rPr>
                            <a:t>80%</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solidFill>
                          <a:srgbClr val="92D050"/>
                        </a:solidFill>
                      </a:tcPr>
                    </a:tc>
                    <a:tc>
                      <a:txBody>
                        <a:bodyPr/>
                        <a:lstStyle/>
                        <a:p>
                          <a:pPr marL="0" marR="0">
                            <a:spcBef>
                              <a:spcPts val="180"/>
                            </a:spcBef>
                            <a:spcAft>
                              <a:spcPts val="180"/>
                            </a:spcAft>
                          </a:pPr>
                          <a:r>
                            <a:rPr lang="en-US" sz="1000" dirty="0">
                              <a:effectLst/>
                            </a:rPr>
                            <a:t>75%</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solidFill>
                          <a:srgbClr val="92D050"/>
                        </a:solidFill>
                      </a:tcPr>
                    </a:tc>
                    <a:tc>
                      <a:txBody>
                        <a:bodyPr/>
                        <a:lstStyle/>
                        <a:p>
                          <a:pPr marL="0" marR="0">
                            <a:spcBef>
                              <a:spcPts val="180"/>
                            </a:spcBef>
                            <a:spcAft>
                              <a:spcPts val="180"/>
                            </a:spcAft>
                          </a:pPr>
                          <a:r>
                            <a:rPr lang="en-US" sz="1000" dirty="0">
                              <a:effectLst/>
                            </a:rPr>
                            <a:t>91%</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solidFill>
                          <a:srgbClr val="92D050"/>
                        </a:solidFill>
                      </a:tcPr>
                    </a:tc>
                    <a:tc>
                      <a:txBody>
                        <a:bodyPr/>
                        <a:lstStyle/>
                        <a:p>
                          <a:pPr marL="0" marR="0">
                            <a:spcBef>
                              <a:spcPts val="180"/>
                            </a:spcBef>
                            <a:spcAft>
                              <a:spcPts val="180"/>
                            </a:spcAft>
                          </a:pPr>
                          <a:r>
                            <a:rPr lang="en-US" sz="1000" dirty="0">
                              <a:effectLst/>
                            </a:rPr>
                            <a:t>75%</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solidFill>
                          <a:srgbClr val="92D050"/>
                        </a:solidFill>
                      </a:tcPr>
                    </a:tc>
                    <a:extLst>
                      <a:ext uri="{0D108BD9-81ED-4DB2-BD59-A6C34878D82A}">
                        <a16:rowId xmlns:a16="http://schemas.microsoft.com/office/drawing/2014/main" val="360362455"/>
                      </a:ext>
                    </a:extLst>
                  </a:tr>
                </a:tbl>
              </a:graphicData>
            </a:graphic>
          </p:graphicFrame>
        </mc:Fallback>
      </mc:AlternateContent>
    </p:spTree>
    <p:extLst>
      <p:ext uri="{BB962C8B-B14F-4D97-AF65-F5344CB8AC3E}">
        <p14:creationId xmlns:p14="http://schemas.microsoft.com/office/powerpoint/2010/main" val="123197333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DE2C8F-DF11-0513-0A7C-B6D2BB87232E}"/>
              </a:ext>
            </a:extLst>
          </p:cNvPr>
          <p:cNvSpPr>
            <a:spLocks noGrp="1"/>
          </p:cNvSpPr>
          <p:nvPr>
            <p:ph type="title"/>
          </p:nvPr>
        </p:nvSpPr>
        <p:spPr>
          <a:xfrm>
            <a:off x="457200" y="400768"/>
            <a:ext cx="8229600" cy="371400"/>
          </a:xfrm>
        </p:spPr>
        <p:txBody>
          <a:bodyPr>
            <a:normAutofit fontScale="90000"/>
          </a:bodyPr>
          <a:lstStyle/>
          <a:p>
            <a:r>
              <a:rPr lang="en-US" sz="2800" b="1" dirty="0">
                <a:latin typeface="Times New Roman" panose="02020603050405020304" pitchFamily="18" charset="0"/>
                <a:cs typeface="Times New Roman" panose="02020603050405020304" pitchFamily="18" charset="0"/>
              </a:rPr>
              <a:t>Result: Machine Learning Model Performance</a:t>
            </a:r>
            <a:br>
              <a:rPr lang="en-US" sz="2800" b="1" dirty="0">
                <a:latin typeface="Times New Roman" panose="02020603050405020304" pitchFamily="18" charset="0"/>
                <a:cs typeface="Times New Roman" panose="02020603050405020304" pitchFamily="18" charset="0"/>
              </a:rPr>
            </a:br>
            <a:endParaRPr lang="en-US" dirty="0"/>
          </a:p>
        </p:txBody>
      </p:sp>
      <p:sp>
        <p:nvSpPr>
          <p:cNvPr id="13" name="Google Shape;440;p18">
            <a:extLst>
              <a:ext uri="{FF2B5EF4-FFF2-40B4-BE49-F238E27FC236}">
                <a16:creationId xmlns:a16="http://schemas.microsoft.com/office/drawing/2014/main" id="{F6D2E683-19AA-3AD6-BB98-AAB354D817E2}"/>
              </a:ext>
            </a:extLst>
          </p:cNvPr>
          <p:cNvSpPr/>
          <p:nvPr/>
        </p:nvSpPr>
        <p:spPr>
          <a:xfrm>
            <a:off x="391885" y="909329"/>
            <a:ext cx="7965731" cy="2912864"/>
          </a:xfrm>
          <a:prstGeom prst="roundRect">
            <a:avLst>
              <a:gd name="adj" fmla="val 50000"/>
            </a:avLst>
          </a:prstGeom>
          <a:solidFill>
            <a:srgbClr val="2776EA">
              <a:alpha val="12549"/>
            </a:srgbClr>
          </a:solidFill>
          <a:ln>
            <a:noFill/>
          </a:ln>
        </p:spPr>
        <p:txBody>
          <a:bodyPr spcFirstLastPara="1" wrap="square" lIns="91425" tIns="91425" rIns="91425" bIns="91425" anchor="ctr" anchorCtr="0">
            <a:noAutofit/>
          </a:bodyPr>
          <a:lstStyle/>
          <a:p>
            <a:pPr lvl="0"/>
            <a:endParaRPr dirty="0"/>
          </a:p>
        </p:txBody>
      </p:sp>
      <p:sp>
        <p:nvSpPr>
          <p:cNvPr id="3" name="TextBox 2">
            <a:extLst>
              <a:ext uri="{FF2B5EF4-FFF2-40B4-BE49-F238E27FC236}">
                <a16:creationId xmlns:a16="http://schemas.microsoft.com/office/drawing/2014/main" id="{A45C6B19-6AD0-F575-DEFA-5AFD38105C8B}"/>
              </a:ext>
            </a:extLst>
          </p:cNvPr>
          <p:cNvSpPr txBox="1"/>
          <p:nvPr/>
        </p:nvSpPr>
        <p:spPr>
          <a:xfrm>
            <a:off x="1362456" y="1444752"/>
            <a:ext cx="6592824" cy="1569660"/>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While all models achieved satisfactory results, </a:t>
            </a:r>
            <a:r>
              <a:rPr lang="en-US" sz="1600" b="1" dirty="0">
                <a:latin typeface="Times New Roman" panose="02020603050405020304" pitchFamily="18" charset="0"/>
                <a:cs typeface="Times New Roman" panose="02020603050405020304" pitchFamily="18" charset="0"/>
              </a:rPr>
              <a:t>Logistic Regression</a:t>
            </a:r>
            <a:r>
              <a:rPr lang="en-US" sz="1600" dirty="0">
                <a:latin typeface="Times New Roman" panose="02020603050405020304" pitchFamily="18" charset="0"/>
                <a:cs typeface="Times New Roman" panose="02020603050405020304" pitchFamily="18" charset="0"/>
              </a:rPr>
              <a:t> and </a:t>
            </a:r>
            <a:r>
              <a:rPr lang="en-US" sz="1600" b="1" dirty="0">
                <a:latin typeface="Times New Roman" panose="02020603050405020304" pitchFamily="18" charset="0"/>
                <a:cs typeface="Times New Roman" panose="02020603050405020304" pitchFamily="18" charset="0"/>
              </a:rPr>
              <a:t>Random Forest</a:t>
            </a:r>
            <a:r>
              <a:rPr lang="en-US" sz="1600" dirty="0">
                <a:latin typeface="Times New Roman" panose="02020603050405020304" pitchFamily="18" charset="0"/>
                <a:cs typeface="Times New Roman" panose="02020603050405020304" pitchFamily="18" charset="0"/>
              </a:rPr>
              <a:t> consistently outperformed others in terms of overall accuracy and class-wise precision-recall balance. </a:t>
            </a:r>
            <a:r>
              <a:rPr lang="en-US" sz="1600" b="1" dirty="0">
                <a:latin typeface="Times New Roman" panose="02020603050405020304" pitchFamily="18" charset="0"/>
                <a:cs typeface="Times New Roman" panose="02020603050405020304" pitchFamily="18" charset="0"/>
              </a:rPr>
              <a:t>KNN</a:t>
            </a:r>
            <a:r>
              <a:rPr lang="en-US" sz="1600" dirty="0">
                <a:latin typeface="Times New Roman" panose="02020603050405020304" pitchFamily="18" charset="0"/>
                <a:cs typeface="Times New Roman" panose="02020603050405020304" pitchFamily="18" charset="0"/>
              </a:rPr>
              <a:t> also showed reliable performance, making it a competitive alternative. </a:t>
            </a:r>
            <a:r>
              <a:rPr lang="en-US" sz="1600" b="1" dirty="0">
                <a:latin typeface="Times New Roman" panose="02020603050405020304" pitchFamily="18" charset="0"/>
                <a:cs typeface="Times New Roman" panose="02020603050405020304" pitchFamily="18" charset="0"/>
              </a:rPr>
              <a:t>Decision Tree</a:t>
            </a:r>
            <a:r>
              <a:rPr lang="en-US" sz="1600" dirty="0">
                <a:latin typeface="Times New Roman" panose="02020603050405020304" pitchFamily="18" charset="0"/>
                <a:cs typeface="Times New Roman" panose="02020603050405020304" pitchFamily="18" charset="0"/>
              </a:rPr>
              <a:t>, though interpretable, may not generalize as well, as seen from its lower accuracy and precision. </a:t>
            </a:r>
          </a:p>
        </p:txBody>
      </p:sp>
    </p:spTree>
    <p:extLst>
      <p:ext uri="{BB962C8B-B14F-4D97-AF65-F5344CB8AC3E}">
        <p14:creationId xmlns:p14="http://schemas.microsoft.com/office/powerpoint/2010/main" val="1219248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DE2C8F-DF11-0513-0A7C-B6D2BB87232E}"/>
              </a:ext>
            </a:extLst>
          </p:cNvPr>
          <p:cNvSpPr>
            <a:spLocks noGrp="1"/>
          </p:cNvSpPr>
          <p:nvPr>
            <p:ph type="title"/>
          </p:nvPr>
        </p:nvSpPr>
        <p:spPr>
          <a:xfrm>
            <a:off x="259950" y="336760"/>
            <a:ext cx="8229600" cy="371400"/>
          </a:xfrm>
        </p:spPr>
        <p:txBody>
          <a:bodyPr>
            <a:normAutofit fontScale="90000"/>
          </a:bodyPr>
          <a:lstStyle/>
          <a:p>
            <a:r>
              <a:rPr lang="en-US" sz="2800" b="1" dirty="0">
                <a:latin typeface="Times New Roman" panose="02020603050405020304" pitchFamily="18" charset="0"/>
                <a:cs typeface="Times New Roman" panose="02020603050405020304" pitchFamily="18" charset="0"/>
              </a:rPr>
              <a:t>Training v/s Testing</a:t>
            </a:r>
            <a:endParaRPr lang="en-US" dirty="0"/>
          </a:p>
        </p:txBody>
      </p:sp>
      <p:graphicFrame>
        <p:nvGraphicFramePr>
          <p:cNvPr id="4" name="Table 3">
            <a:extLst>
              <a:ext uri="{FF2B5EF4-FFF2-40B4-BE49-F238E27FC236}">
                <a16:creationId xmlns:a16="http://schemas.microsoft.com/office/drawing/2014/main" id="{9F1A99F2-DBD2-3F7B-6F85-62B3B3B26EF1}"/>
              </a:ext>
            </a:extLst>
          </p:cNvPr>
          <p:cNvGraphicFramePr>
            <a:graphicFrameLocks noGrp="1"/>
          </p:cNvGraphicFramePr>
          <p:nvPr>
            <p:extLst>
              <p:ext uri="{D42A27DB-BD31-4B8C-83A1-F6EECF244321}">
                <p14:modId xmlns:p14="http://schemas.microsoft.com/office/powerpoint/2010/main" val="863441572"/>
              </p:ext>
            </p:extLst>
          </p:nvPr>
        </p:nvGraphicFramePr>
        <p:xfrm>
          <a:off x="1764792" y="1360932"/>
          <a:ext cx="4636007" cy="1784604"/>
        </p:xfrm>
        <a:graphic>
          <a:graphicData uri="http://schemas.openxmlformats.org/drawingml/2006/table">
            <a:tbl>
              <a:tblPr firstRow="1" firstCol="1" bandRow="1">
                <a:tableStyleId>{CAAAB887-16D1-4126-A36C-5330455EE609}</a:tableStyleId>
              </a:tblPr>
              <a:tblGrid>
                <a:gridCol w="1566818">
                  <a:extLst>
                    <a:ext uri="{9D8B030D-6E8A-4147-A177-3AD203B41FA5}">
                      <a16:colId xmlns:a16="http://schemas.microsoft.com/office/drawing/2014/main" val="3201773468"/>
                    </a:ext>
                  </a:extLst>
                </a:gridCol>
                <a:gridCol w="1546678">
                  <a:extLst>
                    <a:ext uri="{9D8B030D-6E8A-4147-A177-3AD203B41FA5}">
                      <a16:colId xmlns:a16="http://schemas.microsoft.com/office/drawing/2014/main" val="3389153341"/>
                    </a:ext>
                  </a:extLst>
                </a:gridCol>
                <a:gridCol w="1522511">
                  <a:extLst>
                    <a:ext uri="{9D8B030D-6E8A-4147-A177-3AD203B41FA5}">
                      <a16:colId xmlns:a16="http://schemas.microsoft.com/office/drawing/2014/main" val="304037552"/>
                    </a:ext>
                  </a:extLst>
                </a:gridCol>
              </a:tblGrid>
              <a:tr h="297434">
                <a:tc>
                  <a:txBody>
                    <a:bodyPr/>
                    <a:lstStyle/>
                    <a:p>
                      <a:pPr marL="0" marR="0">
                        <a:lnSpc>
                          <a:spcPct val="115000"/>
                        </a:lnSpc>
                        <a:spcBef>
                          <a:spcPts val="0"/>
                        </a:spcBef>
                        <a:spcAft>
                          <a:spcPts val="0"/>
                        </a:spcAft>
                      </a:pPr>
                      <a:r>
                        <a:rPr lang="en-US" sz="1000" kern="100">
                          <a:effectLst/>
                        </a:rPr>
                        <a:t>Model</a:t>
                      </a:r>
                      <a:endParaRPr lang="en-US" sz="10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000" kern="100" dirty="0">
                          <a:effectLst/>
                        </a:rPr>
                        <a:t>Training Accuracy</a:t>
                      </a:r>
                      <a:endParaRPr lang="en-US" sz="10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solidFill>
                      <a:schemeClr val="accent5">
                        <a:lumMod val="40000"/>
                        <a:lumOff val="60000"/>
                      </a:schemeClr>
                    </a:solidFill>
                  </a:tcPr>
                </a:tc>
                <a:tc>
                  <a:txBody>
                    <a:bodyPr/>
                    <a:lstStyle/>
                    <a:p>
                      <a:pPr marL="0" marR="0">
                        <a:lnSpc>
                          <a:spcPct val="115000"/>
                        </a:lnSpc>
                        <a:spcBef>
                          <a:spcPts val="0"/>
                        </a:spcBef>
                        <a:spcAft>
                          <a:spcPts val="0"/>
                        </a:spcAft>
                      </a:pPr>
                      <a:r>
                        <a:rPr lang="en-US" sz="1000" kern="100" dirty="0">
                          <a:effectLst/>
                        </a:rPr>
                        <a:t>Testing Accuracy</a:t>
                      </a:r>
                      <a:endParaRPr lang="en-US" sz="10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solidFill>
                      <a:schemeClr val="accent5">
                        <a:lumMod val="40000"/>
                        <a:lumOff val="60000"/>
                      </a:schemeClr>
                    </a:solidFill>
                  </a:tcPr>
                </a:tc>
                <a:extLst>
                  <a:ext uri="{0D108BD9-81ED-4DB2-BD59-A6C34878D82A}">
                    <a16:rowId xmlns:a16="http://schemas.microsoft.com/office/drawing/2014/main" val="2652539372"/>
                  </a:ext>
                </a:extLst>
              </a:tr>
              <a:tr h="297434">
                <a:tc>
                  <a:txBody>
                    <a:bodyPr/>
                    <a:lstStyle/>
                    <a:p>
                      <a:pPr marL="0" marR="0">
                        <a:lnSpc>
                          <a:spcPct val="115000"/>
                        </a:lnSpc>
                        <a:spcBef>
                          <a:spcPts val="0"/>
                        </a:spcBef>
                        <a:spcAft>
                          <a:spcPts val="0"/>
                        </a:spcAft>
                      </a:pPr>
                      <a:r>
                        <a:rPr lang="en-US" sz="1000" kern="100" dirty="0">
                          <a:effectLst/>
                        </a:rPr>
                        <a:t>K-Nearest Neighbors</a:t>
                      </a:r>
                      <a:endParaRPr lang="en-US" sz="10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solidFill>
                      <a:schemeClr val="accent5">
                        <a:lumMod val="40000"/>
                        <a:lumOff val="60000"/>
                      </a:schemeClr>
                    </a:solidFill>
                  </a:tcPr>
                </a:tc>
                <a:tc>
                  <a:txBody>
                    <a:bodyPr/>
                    <a:lstStyle/>
                    <a:p>
                      <a:pPr marL="0" marR="0">
                        <a:lnSpc>
                          <a:spcPct val="115000"/>
                        </a:lnSpc>
                        <a:spcBef>
                          <a:spcPts val="0"/>
                        </a:spcBef>
                        <a:spcAft>
                          <a:spcPts val="0"/>
                        </a:spcAft>
                      </a:pPr>
                      <a:r>
                        <a:rPr lang="en-US" sz="1000" kern="100">
                          <a:effectLst/>
                        </a:rPr>
                        <a:t>84.19%</a:t>
                      </a:r>
                      <a:endParaRPr lang="en-US" sz="10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000" kern="100">
                          <a:effectLst/>
                        </a:rPr>
                        <a:t>82.42%</a:t>
                      </a:r>
                      <a:endParaRPr lang="en-US" sz="10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036170426"/>
                  </a:ext>
                </a:extLst>
              </a:tr>
              <a:tr h="297434">
                <a:tc>
                  <a:txBody>
                    <a:bodyPr/>
                    <a:lstStyle/>
                    <a:p>
                      <a:pPr marL="0" marR="0">
                        <a:lnSpc>
                          <a:spcPct val="115000"/>
                        </a:lnSpc>
                        <a:spcBef>
                          <a:spcPts val="0"/>
                        </a:spcBef>
                        <a:spcAft>
                          <a:spcPts val="0"/>
                        </a:spcAft>
                      </a:pPr>
                      <a:r>
                        <a:rPr lang="en-US" sz="1000" kern="100" dirty="0">
                          <a:effectLst/>
                        </a:rPr>
                        <a:t>Logistic Regression</a:t>
                      </a:r>
                      <a:endParaRPr lang="en-US" sz="10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solidFill>
                      <a:schemeClr val="accent5">
                        <a:lumMod val="40000"/>
                        <a:lumOff val="60000"/>
                      </a:schemeClr>
                    </a:solidFill>
                  </a:tcPr>
                </a:tc>
                <a:tc>
                  <a:txBody>
                    <a:bodyPr/>
                    <a:lstStyle/>
                    <a:p>
                      <a:pPr marL="0" marR="0">
                        <a:lnSpc>
                          <a:spcPct val="115000"/>
                        </a:lnSpc>
                        <a:spcBef>
                          <a:spcPts val="0"/>
                        </a:spcBef>
                        <a:spcAft>
                          <a:spcPts val="0"/>
                        </a:spcAft>
                      </a:pPr>
                      <a:r>
                        <a:rPr lang="en-US" sz="1000" kern="100">
                          <a:effectLst/>
                        </a:rPr>
                        <a:t>85.04%</a:t>
                      </a:r>
                      <a:endParaRPr lang="en-US" sz="10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000" kern="100" dirty="0">
                          <a:effectLst/>
                        </a:rPr>
                        <a:t>83.52%</a:t>
                      </a:r>
                      <a:endParaRPr lang="en-US" sz="10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354890172"/>
                  </a:ext>
                </a:extLst>
              </a:tr>
              <a:tr h="297434">
                <a:tc>
                  <a:txBody>
                    <a:bodyPr/>
                    <a:lstStyle/>
                    <a:p>
                      <a:pPr marL="0" marR="0">
                        <a:lnSpc>
                          <a:spcPct val="115000"/>
                        </a:lnSpc>
                        <a:spcBef>
                          <a:spcPts val="0"/>
                        </a:spcBef>
                        <a:spcAft>
                          <a:spcPts val="0"/>
                        </a:spcAft>
                      </a:pPr>
                      <a:r>
                        <a:rPr lang="en-US" sz="1000" kern="100" dirty="0">
                          <a:effectLst/>
                        </a:rPr>
                        <a:t>SVM</a:t>
                      </a:r>
                      <a:endParaRPr lang="en-US" sz="10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solidFill>
                      <a:schemeClr val="accent5">
                        <a:lumMod val="40000"/>
                        <a:lumOff val="60000"/>
                      </a:schemeClr>
                    </a:solidFill>
                  </a:tcPr>
                </a:tc>
                <a:tc>
                  <a:txBody>
                    <a:bodyPr/>
                    <a:lstStyle/>
                    <a:p>
                      <a:pPr marL="0" marR="0">
                        <a:lnSpc>
                          <a:spcPct val="115000"/>
                        </a:lnSpc>
                        <a:spcBef>
                          <a:spcPts val="0"/>
                        </a:spcBef>
                        <a:spcAft>
                          <a:spcPts val="0"/>
                        </a:spcAft>
                      </a:pPr>
                      <a:r>
                        <a:rPr lang="en-US" sz="1000" kern="100">
                          <a:effectLst/>
                        </a:rPr>
                        <a:t>93.16%</a:t>
                      </a:r>
                      <a:endParaRPr lang="en-US" sz="10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000" kern="100">
                          <a:effectLst/>
                        </a:rPr>
                        <a:t>80.22%</a:t>
                      </a:r>
                      <a:endParaRPr lang="en-US" sz="10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836092044"/>
                  </a:ext>
                </a:extLst>
              </a:tr>
              <a:tr h="297434">
                <a:tc>
                  <a:txBody>
                    <a:bodyPr/>
                    <a:lstStyle/>
                    <a:p>
                      <a:pPr marL="0" marR="0">
                        <a:lnSpc>
                          <a:spcPct val="115000"/>
                        </a:lnSpc>
                        <a:spcBef>
                          <a:spcPts val="0"/>
                        </a:spcBef>
                        <a:spcAft>
                          <a:spcPts val="0"/>
                        </a:spcAft>
                      </a:pPr>
                      <a:r>
                        <a:rPr lang="en-US" sz="1000" kern="100" dirty="0">
                          <a:effectLst/>
                        </a:rPr>
                        <a:t>Decision Tree</a:t>
                      </a:r>
                      <a:endParaRPr lang="en-US" sz="10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solidFill>
                      <a:srgbClr val="FFC000"/>
                    </a:solidFill>
                  </a:tcPr>
                </a:tc>
                <a:tc>
                  <a:txBody>
                    <a:bodyPr/>
                    <a:lstStyle/>
                    <a:p>
                      <a:pPr marL="0" marR="0">
                        <a:lnSpc>
                          <a:spcPct val="115000"/>
                        </a:lnSpc>
                        <a:spcBef>
                          <a:spcPts val="0"/>
                        </a:spcBef>
                        <a:spcAft>
                          <a:spcPts val="0"/>
                        </a:spcAft>
                      </a:pPr>
                      <a:r>
                        <a:rPr lang="en-US" sz="1000" kern="100" dirty="0">
                          <a:effectLst/>
                        </a:rPr>
                        <a:t>83.33%</a:t>
                      </a:r>
                      <a:endParaRPr lang="en-US" sz="10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solidFill>
                      <a:srgbClr val="FFC000"/>
                    </a:solidFill>
                  </a:tcPr>
                </a:tc>
                <a:tc>
                  <a:txBody>
                    <a:bodyPr/>
                    <a:lstStyle/>
                    <a:p>
                      <a:pPr marL="0" marR="0">
                        <a:lnSpc>
                          <a:spcPct val="115000"/>
                        </a:lnSpc>
                        <a:spcBef>
                          <a:spcPts val="0"/>
                        </a:spcBef>
                        <a:spcAft>
                          <a:spcPts val="0"/>
                        </a:spcAft>
                      </a:pPr>
                      <a:r>
                        <a:rPr lang="en-US" sz="1000" kern="100" dirty="0">
                          <a:effectLst/>
                        </a:rPr>
                        <a:t>78.02%</a:t>
                      </a:r>
                      <a:endParaRPr lang="en-US" sz="10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solidFill>
                      <a:srgbClr val="FFC000"/>
                    </a:solidFill>
                  </a:tcPr>
                </a:tc>
                <a:extLst>
                  <a:ext uri="{0D108BD9-81ED-4DB2-BD59-A6C34878D82A}">
                    <a16:rowId xmlns:a16="http://schemas.microsoft.com/office/drawing/2014/main" val="2932982141"/>
                  </a:ext>
                </a:extLst>
              </a:tr>
              <a:tr h="297434">
                <a:tc>
                  <a:txBody>
                    <a:bodyPr/>
                    <a:lstStyle/>
                    <a:p>
                      <a:pPr marL="0" marR="0">
                        <a:lnSpc>
                          <a:spcPct val="115000"/>
                        </a:lnSpc>
                        <a:spcBef>
                          <a:spcPts val="0"/>
                        </a:spcBef>
                        <a:spcAft>
                          <a:spcPts val="0"/>
                        </a:spcAft>
                      </a:pPr>
                      <a:r>
                        <a:rPr lang="en-US" sz="1000" kern="100" dirty="0">
                          <a:effectLst/>
                        </a:rPr>
                        <a:t>Random Forest</a:t>
                      </a:r>
                      <a:endParaRPr lang="en-US" sz="10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solidFill>
                      <a:srgbClr val="92D050"/>
                    </a:solidFill>
                  </a:tcPr>
                </a:tc>
                <a:tc>
                  <a:txBody>
                    <a:bodyPr/>
                    <a:lstStyle/>
                    <a:p>
                      <a:pPr marL="0" marR="0">
                        <a:lnSpc>
                          <a:spcPct val="115000"/>
                        </a:lnSpc>
                        <a:spcBef>
                          <a:spcPts val="0"/>
                        </a:spcBef>
                        <a:spcAft>
                          <a:spcPts val="0"/>
                        </a:spcAft>
                      </a:pPr>
                      <a:r>
                        <a:rPr lang="en-US" sz="1000" kern="100" dirty="0">
                          <a:effectLst/>
                        </a:rPr>
                        <a:t>100.00%</a:t>
                      </a:r>
                      <a:endParaRPr lang="en-US" sz="10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solidFill>
                      <a:srgbClr val="92D050"/>
                    </a:solidFill>
                  </a:tcPr>
                </a:tc>
                <a:tc>
                  <a:txBody>
                    <a:bodyPr/>
                    <a:lstStyle/>
                    <a:p>
                      <a:pPr marL="0" marR="0">
                        <a:lnSpc>
                          <a:spcPct val="115000"/>
                        </a:lnSpc>
                        <a:spcBef>
                          <a:spcPts val="0"/>
                        </a:spcBef>
                        <a:spcAft>
                          <a:spcPts val="0"/>
                        </a:spcAft>
                      </a:pPr>
                      <a:r>
                        <a:rPr lang="en-US" sz="1000" kern="100" dirty="0">
                          <a:effectLst/>
                        </a:rPr>
                        <a:t>83.52%</a:t>
                      </a:r>
                      <a:endParaRPr lang="en-US" sz="10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solidFill>
                      <a:srgbClr val="92D050"/>
                    </a:solidFill>
                  </a:tcPr>
                </a:tc>
                <a:extLst>
                  <a:ext uri="{0D108BD9-81ED-4DB2-BD59-A6C34878D82A}">
                    <a16:rowId xmlns:a16="http://schemas.microsoft.com/office/drawing/2014/main" val="1300224535"/>
                  </a:ext>
                </a:extLst>
              </a:tr>
            </a:tbl>
          </a:graphicData>
        </a:graphic>
      </p:graphicFrame>
    </p:spTree>
    <p:extLst>
      <p:ext uri="{BB962C8B-B14F-4D97-AF65-F5344CB8AC3E}">
        <p14:creationId xmlns:p14="http://schemas.microsoft.com/office/powerpoint/2010/main" val="192396491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DE2C8F-DF11-0513-0A7C-B6D2BB87232E}"/>
              </a:ext>
            </a:extLst>
          </p:cNvPr>
          <p:cNvSpPr>
            <a:spLocks noGrp="1"/>
          </p:cNvSpPr>
          <p:nvPr>
            <p:ph type="title"/>
          </p:nvPr>
        </p:nvSpPr>
        <p:spPr>
          <a:xfrm>
            <a:off x="259950" y="336760"/>
            <a:ext cx="8229600" cy="371400"/>
          </a:xfrm>
        </p:spPr>
        <p:txBody>
          <a:bodyPr>
            <a:normAutofit fontScale="90000"/>
          </a:bodyPr>
          <a:lstStyle/>
          <a:p>
            <a:r>
              <a:rPr lang="en-US" sz="2800" b="1" dirty="0">
                <a:latin typeface="Times New Roman" panose="02020603050405020304" pitchFamily="18" charset="0"/>
                <a:cs typeface="Times New Roman" panose="02020603050405020304" pitchFamily="18" charset="0"/>
              </a:rPr>
              <a:t>Training v/s Testing</a:t>
            </a:r>
            <a:endParaRPr lang="en-US" dirty="0"/>
          </a:p>
        </p:txBody>
      </p:sp>
      <p:sp>
        <p:nvSpPr>
          <p:cNvPr id="13" name="Google Shape;440;p18">
            <a:extLst>
              <a:ext uri="{FF2B5EF4-FFF2-40B4-BE49-F238E27FC236}">
                <a16:creationId xmlns:a16="http://schemas.microsoft.com/office/drawing/2014/main" id="{F6D2E683-19AA-3AD6-BB98-AAB354D817E2}"/>
              </a:ext>
            </a:extLst>
          </p:cNvPr>
          <p:cNvSpPr/>
          <p:nvPr/>
        </p:nvSpPr>
        <p:spPr>
          <a:xfrm>
            <a:off x="391885" y="909328"/>
            <a:ext cx="7801139" cy="3424927"/>
          </a:xfrm>
          <a:prstGeom prst="roundRect">
            <a:avLst>
              <a:gd name="adj" fmla="val 50000"/>
            </a:avLst>
          </a:prstGeom>
          <a:solidFill>
            <a:srgbClr val="2776EA">
              <a:alpha val="12549"/>
            </a:srgbClr>
          </a:solidFill>
          <a:ln>
            <a:noFill/>
          </a:ln>
        </p:spPr>
        <p:txBody>
          <a:bodyPr spcFirstLastPara="1" wrap="square" lIns="91425" tIns="91425" rIns="91425" bIns="91425" anchor="ctr" anchorCtr="0">
            <a:noAutofit/>
          </a:bodyPr>
          <a:lstStyle/>
          <a:p>
            <a:pPr lvl="0"/>
            <a:endParaRPr dirty="0"/>
          </a:p>
        </p:txBody>
      </p:sp>
      <p:sp>
        <p:nvSpPr>
          <p:cNvPr id="5" name="TextBox 4">
            <a:extLst>
              <a:ext uri="{FF2B5EF4-FFF2-40B4-BE49-F238E27FC236}">
                <a16:creationId xmlns:a16="http://schemas.microsoft.com/office/drawing/2014/main" id="{EB5FE03D-3EC0-9613-5F65-0CD631D745BE}"/>
              </a:ext>
            </a:extLst>
          </p:cNvPr>
          <p:cNvSpPr txBox="1"/>
          <p:nvPr/>
        </p:nvSpPr>
        <p:spPr>
          <a:xfrm>
            <a:off x="1225296" y="1558374"/>
            <a:ext cx="6556248" cy="1815882"/>
          </a:xfrm>
          <a:prstGeom prst="rect">
            <a:avLst/>
          </a:prstGeom>
          <a:noFill/>
        </p:spPr>
        <p:txBody>
          <a:bodyPr wrap="square">
            <a:spAutoFit/>
          </a:bodyPr>
          <a:lstStyle/>
          <a:p>
            <a:r>
              <a:rPr lang="en-US" sz="1600" dirty="0">
                <a:latin typeface="Times New Roman" panose="02020603050405020304" pitchFamily="18" charset="0"/>
                <a:cs typeface="Times New Roman" panose="02020603050405020304" pitchFamily="18" charset="0"/>
              </a:rPr>
              <a:t>The </a:t>
            </a:r>
            <a:r>
              <a:rPr lang="en-US" sz="1600" b="1" dirty="0">
                <a:latin typeface="Times New Roman" panose="02020603050405020304" pitchFamily="18" charset="0"/>
                <a:cs typeface="Times New Roman" panose="02020603050405020304" pitchFamily="18" charset="0"/>
              </a:rPr>
              <a:t>training vs. testing accuracy comparison</a:t>
            </a:r>
            <a:r>
              <a:rPr lang="en-US" sz="1600" dirty="0">
                <a:latin typeface="Times New Roman" panose="02020603050405020304" pitchFamily="18" charset="0"/>
                <a:cs typeface="Times New Roman" panose="02020603050405020304" pitchFamily="18" charset="0"/>
              </a:rPr>
              <a:t> provides a diagnostic view of each model’s learning behavior. While </a:t>
            </a:r>
            <a:r>
              <a:rPr lang="en-US" sz="1600" b="1" dirty="0">
                <a:latin typeface="Times New Roman" panose="02020603050405020304" pitchFamily="18" charset="0"/>
                <a:cs typeface="Times New Roman" panose="02020603050405020304" pitchFamily="18" charset="0"/>
              </a:rPr>
              <a:t>Logistic Regression</a:t>
            </a:r>
            <a:r>
              <a:rPr lang="en-US" sz="1600" dirty="0">
                <a:latin typeface="Times New Roman" panose="02020603050405020304" pitchFamily="18" charset="0"/>
                <a:cs typeface="Times New Roman" panose="02020603050405020304" pitchFamily="18" charset="0"/>
              </a:rPr>
              <a:t> and </a:t>
            </a:r>
            <a:r>
              <a:rPr lang="en-US" sz="1600" b="1" dirty="0">
                <a:latin typeface="Times New Roman" panose="02020603050405020304" pitchFamily="18" charset="0"/>
                <a:cs typeface="Times New Roman" panose="02020603050405020304" pitchFamily="18" charset="0"/>
              </a:rPr>
              <a:t>KNN</a:t>
            </a:r>
            <a:r>
              <a:rPr lang="en-US" sz="1600" dirty="0">
                <a:latin typeface="Times New Roman" panose="02020603050405020304" pitchFamily="18" charset="0"/>
                <a:cs typeface="Times New Roman" panose="02020603050405020304" pitchFamily="18" charset="0"/>
              </a:rPr>
              <a:t> show balanced and reliable performance, </a:t>
            </a:r>
            <a:r>
              <a:rPr lang="en-US" sz="1600" b="1" dirty="0">
                <a:latin typeface="Times New Roman" panose="02020603050405020304" pitchFamily="18" charset="0"/>
                <a:cs typeface="Times New Roman" panose="02020603050405020304" pitchFamily="18" charset="0"/>
              </a:rPr>
              <a:t>SVM</a:t>
            </a:r>
            <a:r>
              <a:rPr lang="en-US" sz="1600" dirty="0">
                <a:latin typeface="Times New Roman" panose="02020603050405020304" pitchFamily="18" charset="0"/>
                <a:cs typeface="Times New Roman" panose="02020603050405020304" pitchFamily="18" charset="0"/>
              </a:rPr>
              <a:t> and </a:t>
            </a:r>
            <a:r>
              <a:rPr lang="en-US" sz="1600" b="1" dirty="0">
                <a:latin typeface="Times New Roman" panose="02020603050405020304" pitchFamily="18" charset="0"/>
                <a:cs typeface="Times New Roman" panose="02020603050405020304" pitchFamily="18" charset="0"/>
              </a:rPr>
              <a:t>Random Forest</a:t>
            </a:r>
            <a:r>
              <a:rPr lang="en-US" sz="1600" dirty="0">
                <a:latin typeface="Times New Roman" panose="02020603050405020304" pitchFamily="18" charset="0"/>
                <a:cs typeface="Times New Roman" panose="02020603050405020304" pitchFamily="18" charset="0"/>
              </a:rPr>
              <a:t> demonstrate signs of overfitting, with SVM being more susceptible to generalization loss. The </a:t>
            </a:r>
            <a:r>
              <a:rPr lang="en-US" sz="1600" b="1" dirty="0">
                <a:latin typeface="Times New Roman" panose="02020603050405020304" pitchFamily="18" charset="0"/>
                <a:cs typeface="Times New Roman" panose="02020603050405020304" pitchFamily="18" charset="0"/>
              </a:rPr>
              <a:t>Decision Tree</a:t>
            </a:r>
            <a:r>
              <a:rPr lang="en-US" sz="1600" dirty="0">
                <a:latin typeface="Times New Roman" panose="02020603050405020304" pitchFamily="18" charset="0"/>
                <a:cs typeface="Times New Roman" panose="02020603050405020304" pitchFamily="18" charset="0"/>
              </a:rPr>
              <a:t>, though interpretable, shows slightly lower testing accuracy, indicating it may be better suited as part of an ensemble rather than a standalone classifier.</a:t>
            </a:r>
          </a:p>
        </p:txBody>
      </p:sp>
    </p:spTree>
    <p:extLst>
      <p:ext uri="{BB962C8B-B14F-4D97-AF65-F5344CB8AC3E}">
        <p14:creationId xmlns:p14="http://schemas.microsoft.com/office/powerpoint/2010/main" val="344013337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DE2C8F-DF11-0513-0A7C-B6D2BB87232E}"/>
              </a:ext>
            </a:extLst>
          </p:cNvPr>
          <p:cNvSpPr>
            <a:spLocks noGrp="1"/>
          </p:cNvSpPr>
          <p:nvPr>
            <p:ph type="title"/>
          </p:nvPr>
        </p:nvSpPr>
        <p:spPr>
          <a:xfrm>
            <a:off x="259950" y="336760"/>
            <a:ext cx="8229600" cy="371400"/>
          </a:xfrm>
        </p:spPr>
        <p:txBody>
          <a:bodyPr>
            <a:normAutofit fontScale="90000"/>
          </a:bodyPr>
          <a:lstStyle/>
          <a:p>
            <a:r>
              <a:rPr lang="en-US" sz="2800" b="1" dirty="0">
                <a:latin typeface="Times New Roman" panose="02020603050405020304" pitchFamily="18" charset="0"/>
                <a:cs typeface="Times New Roman" panose="02020603050405020304" pitchFamily="18" charset="0"/>
              </a:rPr>
              <a:t>Summary and Conclusion</a:t>
            </a:r>
            <a:endParaRPr lang="en-US" dirty="0"/>
          </a:p>
        </p:txBody>
      </p:sp>
      <p:sp>
        <p:nvSpPr>
          <p:cNvPr id="13" name="Google Shape;440;p18">
            <a:extLst>
              <a:ext uri="{FF2B5EF4-FFF2-40B4-BE49-F238E27FC236}">
                <a16:creationId xmlns:a16="http://schemas.microsoft.com/office/drawing/2014/main" id="{F6D2E683-19AA-3AD6-BB98-AAB354D817E2}"/>
              </a:ext>
            </a:extLst>
          </p:cNvPr>
          <p:cNvSpPr/>
          <p:nvPr/>
        </p:nvSpPr>
        <p:spPr>
          <a:xfrm>
            <a:off x="391885" y="813816"/>
            <a:ext cx="8450363" cy="3992924"/>
          </a:xfrm>
          <a:prstGeom prst="roundRect">
            <a:avLst>
              <a:gd name="adj" fmla="val 50000"/>
            </a:avLst>
          </a:prstGeom>
          <a:solidFill>
            <a:srgbClr val="2776EA">
              <a:alpha val="12549"/>
            </a:srgbClr>
          </a:solidFill>
          <a:ln>
            <a:noFill/>
          </a:ln>
        </p:spPr>
        <p:txBody>
          <a:bodyPr spcFirstLastPara="1" wrap="square" lIns="91425" tIns="91425" rIns="91425" bIns="91425" anchor="ctr" anchorCtr="0">
            <a:noAutofit/>
          </a:bodyPr>
          <a:lstStyle/>
          <a:p>
            <a:pPr lvl="0"/>
            <a:endParaRPr dirty="0"/>
          </a:p>
        </p:txBody>
      </p:sp>
      <p:sp>
        <p:nvSpPr>
          <p:cNvPr id="5" name="TextBox 4">
            <a:extLst>
              <a:ext uri="{FF2B5EF4-FFF2-40B4-BE49-F238E27FC236}">
                <a16:creationId xmlns:a16="http://schemas.microsoft.com/office/drawing/2014/main" id="{EB5FE03D-3EC0-9613-5F65-0CD631D745BE}"/>
              </a:ext>
            </a:extLst>
          </p:cNvPr>
          <p:cNvSpPr txBox="1"/>
          <p:nvPr/>
        </p:nvSpPr>
        <p:spPr>
          <a:xfrm>
            <a:off x="1293876" y="1125629"/>
            <a:ext cx="6556248" cy="3108543"/>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This project proposes a data-driven approach to predict </a:t>
            </a:r>
            <a:r>
              <a:rPr lang="en-US" b="1" dirty="0">
                <a:latin typeface="Times New Roman" panose="02020603050405020304" pitchFamily="18" charset="0"/>
                <a:cs typeface="Times New Roman" panose="02020603050405020304" pitchFamily="18" charset="0"/>
              </a:rPr>
              <a:t>cardiovascular disease (CVD)</a:t>
            </a:r>
            <a:r>
              <a:rPr lang="en-US" dirty="0">
                <a:latin typeface="Times New Roman" panose="02020603050405020304" pitchFamily="18" charset="0"/>
                <a:cs typeface="Times New Roman" panose="02020603050405020304" pitchFamily="18" charset="0"/>
              </a:rPr>
              <a:t> using </a:t>
            </a:r>
            <a:r>
              <a:rPr lang="en-US" b="1" dirty="0">
                <a:latin typeface="Times New Roman" panose="02020603050405020304" pitchFamily="18" charset="0"/>
                <a:cs typeface="Times New Roman" panose="02020603050405020304" pitchFamily="18" charset="0"/>
              </a:rPr>
              <a:t>machine learning (ML)</a:t>
            </a:r>
            <a:r>
              <a:rPr lang="en-US" dirty="0">
                <a:latin typeface="Times New Roman" panose="02020603050405020304" pitchFamily="18" charset="0"/>
                <a:cs typeface="Times New Roman" panose="02020603050405020304" pitchFamily="18" charset="0"/>
              </a:rPr>
              <a:t> models integrated with </a:t>
            </a:r>
            <a:r>
              <a:rPr lang="en-US" b="1" dirty="0">
                <a:latin typeface="Times New Roman" panose="02020603050405020304" pitchFamily="18" charset="0"/>
                <a:cs typeface="Times New Roman" panose="02020603050405020304" pitchFamily="18" charset="0"/>
              </a:rPr>
              <a:t>engineering management practices</a:t>
            </a:r>
            <a:r>
              <a:rPr lang="en-US" dirty="0">
                <a:latin typeface="Times New Roman" panose="02020603050405020304" pitchFamily="18" charset="0"/>
                <a:cs typeface="Times New Roman" panose="02020603050405020304" pitchFamily="18" charset="0"/>
              </a:rPr>
              <a:t>.</a:t>
            </a:r>
          </a:p>
          <a:p>
            <a:r>
              <a:rPr lang="en-US" b="1" dirty="0">
                <a:latin typeface="Times New Roman" panose="02020603050405020304" pitchFamily="18" charset="0"/>
                <a:cs typeface="Times New Roman" panose="02020603050405020304" pitchFamily="18" charset="0"/>
              </a:rPr>
              <a:t>Preprocessing</a:t>
            </a:r>
            <a:r>
              <a:rPr lang="en-US" dirty="0">
                <a:latin typeface="Times New Roman" panose="02020603050405020304" pitchFamily="18" charset="0"/>
                <a:cs typeface="Times New Roman" panose="02020603050405020304" pitchFamily="18" charset="0"/>
              </a:rPr>
              <a:t>: Data cleaning, normalization, and feature engineering ensured consistency and reliability.</a:t>
            </a:r>
          </a:p>
          <a:p>
            <a:r>
              <a:rPr lang="en-US" b="1" dirty="0">
                <a:latin typeface="Times New Roman" panose="02020603050405020304" pitchFamily="18" charset="0"/>
                <a:cs typeface="Times New Roman" panose="02020603050405020304" pitchFamily="18" charset="0"/>
              </a:rPr>
              <a:t>ML Models</a:t>
            </a:r>
            <a:r>
              <a:rPr lang="en-US" dirty="0">
                <a:latin typeface="Times New Roman" panose="02020603050405020304" pitchFamily="18" charset="0"/>
                <a:cs typeface="Times New Roman" panose="02020603050405020304" pitchFamily="18" charset="0"/>
              </a:rPr>
              <a:t>:</a:t>
            </a:r>
          </a:p>
          <a:p>
            <a:pPr>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Random Forest</a:t>
            </a:r>
            <a:r>
              <a:rPr lang="en-US" dirty="0">
                <a:latin typeface="Times New Roman" panose="02020603050405020304" pitchFamily="18" charset="0"/>
                <a:cs typeface="Times New Roman" panose="02020603050405020304" pitchFamily="18" charset="0"/>
              </a:rPr>
              <a:t>: Highest training accuracy (100%) but slight overfitting (test accuracy: 84%).</a:t>
            </a:r>
          </a:p>
          <a:p>
            <a:pPr>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Logistic Regression</a:t>
            </a:r>
            <a:r>
              <a:rPr lang="en-US" dirty="0">
                <a:latin typeface="Times New Roman" panose="02020603050405020304" pitchFamily="18" charset="0"/>
                <a:cs typeface="Times New Roman" panose="02020603050405020304" pitchFamily="18" charset="0"/>
              </a:rPr>
              <a:t>: Balanced and reliable (train: 85.04%, test: 83.52%).</a:t>
            </a:r>
          </a:p>
          <a:p>
            <a:pPr>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k-NN</a:t>
            </a:r>
            <a:r>
              <a:rPr lang="en-US" dirty="0">
                <a:latin typeface="Times New Roman" panose="02020603050405020304" pitchFamily="18" charset="0"/>
                <a:cs typeface="Times New Roman" panose="02020603050405020304" pitchFamily="18" charset="0"/>
              </a:rPr>
              <a:t>: Stable generalization (train: 84.19%, test: 82.42%).</a:t>
            </a:r>
          </a:p>
          <a:p>
            <a:pPr>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SVM</a:t>
            </a:r>
            <a:r>
              <a:rPr lang="en-US" dirty="0">
                <a:latin typeface="Times New Roman" panose="02020603050405020304" pitchFamily="18" charset="0"/>
                <a:cs typeface="Times New Roman" panose="02020603050405020304" pitchFamily="18" charset="0"/>
              </a:rPr>
              <a:t>: High train (93.16%) but dropped on test (80.22%) → overfitting.</a:t>
            </a:r>
          </a:p>
          <a:p>
            <a:pPr>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Decision Tree</a:t>
            </a:r>
            <a:r>
              <a:rPr lang="en-US" dirty="0">
                <a:latin typeface="Times New Roman" panose="02020603050405020304" pitchFamily="18" charset="0"/>
                <a:cs typeface="Times New Roman" panose="02020603050405020304" pitchFamily="18" charset="0"/>
              </a:rPr>
              <a:t>: Most interpretable, but lowest test accuracy (78.02%).</a:t>
            </a:r>
          </a:p>
          <a:p>
            <a:endParaRPr lang="en-US" b="1"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Logistic Regression</a:t>
            </a:r>
            <a:r>
              <a:rPr lang="en-US" dirty="0">
                <a:latin typeface="Times New Roman" panose="02020603050405020304" pitchFamily="18" charset="0"/>
                <a:cs typeface="Times New Roman" panose="02020603050405020304" pitchFamily="18" charset="0"/>
              </a:rPr>
              <a:t> and </a:t>
            </a:r>
            <a:r>
              <a:rPr lang="en-US" b="1" dirty="0">
                <a:latin typeface="Times New Roman" panose="02020603050405020304" pitchFamily="18" charset="0"/>
                <a:cs typeface="Times New Roman" panose="02020603050405020304" pitchFamily="18" charset="0"/>
              </a:rPr>
              <a:t>Random Forest</a:t>
            </a:r>
            <a:r>
              <a:rPr lang="en-US" dirty="0">
                <a:latin typeface="Times New Roman" panose="02020603050405020304" pitchFamily="18" charset="0"/>
                <a:cs typeface="Times New Roman" panose="02020603050405020304" pitchFamily="18" charset="0"/>
              </a:rPr>
              <a:t> are the most effective for CVD prediction.</a:t>
            </a:r>
          </a:p>
        </p:txBody>
      </p:sp>
    </p:spTree>
    <p:extLst>
      <p:ext uri="{BB962C8B-B14F-4D97-AF65-F5344CB8AC3E}">
        <p14:creationId xmlns:p14="http://schemas.microsoft.com/office/powerpoint/2010/main" val="379340057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Google Shape;440;p18">
            <a:extLst>
              <a:ext uri="{FF2B5EF4-FFF2-40B4-BE49-F238E27FC236}">
                <a16:creationId xmlns:a16="http://schemas.microsoft.com/office/drawing/2014/main" id="{F6D2E683-19AA-3AD6-BB98-AAB354D817E2}"/>
              </a:ext>
            </a:extLst>
          </p:cNvPr>
          <p:cNvSpPr/>
          <p:nvPr/>
        </p:nvSpPr>
        <p:spPr>
          <a:xfrm>
            <a:off x="859536" y="813816"/>
            <a:ext cx="7351776" cy="2944368"/>
          </a:xfrm>
          <a:prstGeom prst="roundRect">
            <a:avLst>
              <a:gd name="adj" fmla="val 50000"/>
            </a:avLst>
          </a:prstGeom>
          <a:solidFill>
            <a:srgbClr val="2776EA">
              <a:alpha val="12549"/>
            </a:srgbClr>
          </a:solidFill>
          <a:ln>
            <a:noFill/>
          </a:ln>
        </p:spPr>
        <p:txBody>
          <a:bodyPr spcFirstLastPara="1" wrap="square" lIns="91425" tIns="91425" rIns="91425" bIns="91425" anchor="ctr" anchorCtr="0">
            <a:noAutofit/>
          </a:bodyPr>
          <a:lstStyle/>
          <a:p>
            <a:pPr lvl="0"/>
            <a:endParaRPr dirty="0"/>
          </a:p>
        </p:txBody>
      </p:sp>
      <p:sp>
        <p:nvSpPr>
          <p:cNvPr id="6" name="TextBox 5">
            <a:extLst>
              <a:ext uri="{FF2B5EF4-FFF2-40B4-BE49-F238E27FC236}">
                <a16:creationId xmlns:a16="http://schemas.microsoft.com/office/drawing/2014/main" id="{67B46A38-5789-D41F-3537-9197DCDC64C2}"/>
              </a:ext>
            </a:extLst>
          </p:cNvPr>
          <p:cNvSpPr txBox="1"/>
          <p:nvPr/>
        </p:nvSpPr>
        <p:spPr>
          <a:xfrm>
            <a:off x="2587752" y="1773936"/>
            <a:ext cx="4727448" cy="707886"/>
          </a:xfrm>
          <a:prstGeom prst="rect">
            <a:avLst/>
          </a:prstGeom>
          <a:noFill/>
        </p:spPr>
        <p:txBody>
          <a:bodyPr wrap="square" rtlCol="0">
            <a:spAutoFit/>
          </a:bodyPr>
          <a:lstStyle/>
          <a:p>
            <a:r>
              <a:rPr lang="en-US" sz="4000" b="1" dirty="0">
                <a:latin typeface="Times New Roman" panose="02020603050405020304" pitchFamily="18" charset="0"/>
                <a:cs typeface="Times New Roman" panose="02020603050405020304" pitchFamily="18" charset="0"/>
              </a:rPr>
              <a:t>THANK YOU!</a:t>
            </a:r>
          </a:p>
        </p:txBody>
      </p:sp>
    </p:spTree>
    <p:extLst>
      <p:ext uri="{BB962C8B-B14F-4D97-AF65-F5344CB8AC3E}">
        <p14:creationId xmlns:p14="http://schemas.microsoft.com/office/powerpoint/2010/main" val="4855937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DE2C8F-DF11-0513-0A7C-B6D2BB87232E}"/>
              </a:ext>
            </a:extLst>
          </p:cNvPr>
          <p:cNvSpPr>
            <a:spLocks noGrp="1"/>
          </p:cNvSpPr>
          <p:nvPr>
            <p:ph type="title"/>
          </p:nvPr>
        </p:nvSpPr>
        <p:spPr/>
        <p:txBody>
          <a:bodyPr>
            <a:normAutofit fontScale="90000"/>
          </a:bodyPr>
          <a:lstStyle/>
          <a:p>
            <a:r>
              <a:rPr lang="en-US" dirty="0"/>
              <a:t>K-NN Implementation</a:t>
            </a:r>
          </a:p>
        </p:txBody>
      </p:sp>
      <p:grpSp>
        <p:nvGrpSpPr>
          <p:cNvPr id="12" name="Google Shape;439;p18">
            <a:extLst>
              <a:ext uri="{FF2B5EF4-FFF2-40B4-BE49-F238E27FC236}">
                <a16:creationId xmlns:a16="http://schemas.microsoft.com/office/drawing/2014/main" id="{4552E770-9136-8F26-0F13-B87F157C5D72}"/>
              </a:ext>
            </a:extLst>
          </p:cNvPr>
          <p:cNvGrpSpPr/>
          <p:nvPr/>
        </p:nvGrpSpPr>
        <p:grpSpPr>
          <a:xfrm>
            <a:off x="828238" y="1186412"/>
            <a:ext cx="7313438" cy="3693319"/>
            <a:chOff x="3961063" y="4333875"/>
            <a:chExt cx="4614932" cy="3693319"/>
          </a:xfrm>
        </p:grpSpPr>
        <p:sp>
          <p:nvSpPr>
            <p:cNvPr id="13" name="Google Shape;440;p18">
              <a:extLst>
                <a:ext uri="{FF2B5EF4-FFF2-40B4-BE49-F238E27FC236}">
                  <a16:creationId xmlns:a16="http://schemas.microsoft.com/office/drawing/2014/main" id="{F6D2E683-19AA-3AD6-BB98-AAB354D817E2}"/>
                </a:ext>
              </a:extLst>
            </p:cNvPr>
            <p:cNvSpPr/>
            <p:nvPr/>
          </p:nvSpPr>
          <p:spPr>
            <a:xfrm>
              <a:off x="4355471" y="5096152"/>
              <a:ext cx="4220524" cy="2931042"/>
            </a:xfrm>
            <a:prstGeom prst="roundRect">
              <a:avLst>
                <a:gd name="adj" fmla="val 50000"/>
              </a:avLst>
            </a:prstGeom>
            <a:solidFill>
              <a:srgbClr val="2776EA">
                <a:alpha val="12549"/>
              </a:srgbClr>
            </a:solidFill>
            <a:ln>
              <a:noFill/>
            </a:ln>
          </p:spPr>
          <p:txBody>
            <a:bodyPr spcFirstLastPara="1" wrap="square" lIns="91425" tIns="91425" rIns="91425" bIns="91425" anchor="ctr" anchorCtr="0">
              <a:noAutofit/>
            </a:bodyPr>
            <a:lstStyle/>
            <a:p>
              <a:pPr lvl="0"/>
              <a:r>
                <a:rPr lang="en-US" dirty="0"/>
                <a:t>                                </a:t>
              </a:r>
              <a:endParaRPr dirty="0"/>
            </a:p>
          </p:txBody>
        </p:sp>
        <p:sp>
          <p:nvSpPr>
            <p:cNvPr id="14" name="Google Shape;441;p18">
              <a:extLst>
                <a:ext uri="{FF2B5EF4-FFF2-40B4-BE49-F238E27FC236}">
                  <a16:creationId xmlns:a16="http://schemas.microsoft.com/office/drawing/2014/main" id="{C8F895B4-2983-D0F5-7947-556D0AA0314F}"/>
                </a:ext>
              </a:extLst>
            </p:cNvPr>
            <p:cNvSpPr/>
            <p:nvPr/>
          </p:nvSpPr>
          <p:spPr>
            <a:xfrm>
              <a:off x="3961063" y="4333875"/>
              <a:ext cx="2130000" cy="464400"/>
            </a:xfrm>
            <a:prstGeom prst="roundRect">
              <a:avLst>
                <a:gd name="adj" fmla="val 50000"/>
              </a:avLst>
            </a:prstGeom>
            <a:solidFill>
              <a:schemeClr val="accent1">
                <a:lumMod val="20000"/>
                <a:lumOff val="8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latin typeface="Times New Roman" panose="02020603050405020304" pitchFamily="18" charset="0"/>
                  <a:cs typeface="Times New Roman" panose="02020603050405020304" pitchFamily="18" charset="0"/>
                </a:rPr>
                <a:t>Step 2 - </a:t>
              </a:r>
              <a:r>
                <a:rPr lang="en-US" b="1" dirty="0">
                  <a:effectLst/>
                  <a:latin typeface="Times New Roman" panose="02020603050405020304" pitchFamily="18" charset="0"/>
                  <a:ea typeface="Calibri" panose="020F0502020204030204" pitchFamily="34" charset="0"/>
                  <a:cs typeface="Times New Roman" panose="02020603050405020304" pitchFamily="18" charset="0"/>
                </a:rPr>
                <a:t>Calculating the Distance</a:t>
              </a:r>
              <a:r>
                <a:rPr lang="en-US" dirty="0">
                  <a:effectLst/>
                  <a:latin typeface="Times New Roman" panose="02020603050405020304" pitchFamily="18" charset="0"/>
                  <a:cs typeface="Times New Roman" panose="02020603050405020304" pitchFamily="18" charset="0"/>
                </a:rPr>
                <a:t> </a:t>
              </a:r>
              <a:endParaRPr dirty="0">
                <a:latin typeface="Times New Roman" panose="02020603050405020304" pitchFamily="18" charset="0"/>
                <a:cs typeface="Times New Roman" panose="02020603050405020304" pitchFamily="18" charset="0"/>
              </a:endParaRPr>
            </a:p>
          </p:txBody>
        </p:sp>
      </p:gr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C755590A-02F1-5F13-4FC5-0D8216990E77}"/>
                  </a:ext>
                </a:extLst>
              </p:cNvPr>
              <p:cNvSpPr txBox="1"/>
              <p:nvPr/>
            </p:nvSpPr>
            <p:spPr>
              <a:xfrm>
                <a:off x="2628900" y="2054349"/>
                <a:ext cx="4220308" cy="3406574"/>
              </a:xfrm>
              <a:prstGeom prst="rect">
                <a:avLst/>
              </a:prstGeom>
              <a:noFill/>
            </p:spPr>
            <p:txBody>
              <a:bodyPr wrap="square">
                <a:spAutoFit/>
              </a:bodyPr>
              <a:lstStyle/>
              <a:p>
                <a:pPr marL="285750" indent="-285750">
                  <a:buFont typeface="Arial" panose="020B0604020202020204" pitchFamily="34" charset="0"/>
                  <a:buChar char="•"/>
                </a:pP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Euclidean Distance:</a:t>
                </a:r>
              </a:p>
              <a:p>
                <a:pPr marR="0" lvl="0">
                  <a:spcBef>
                    <a:spcPts val="0"/>
                  </a:spcBef>
                  <a:spcAft>
                    <a:spcPts val="1000"/>
                  </a:spcAft>
                </a:pPr>
                <a:r>
                  <a:rPr lang="en-US" sz="1200" kern="100" dirty="0">
                    <a:effectLst/>
                    <a:latin typeface="Times New Roman" panose="02020603050405020304" pitchFamily="18" charset="0"/>
                    <a:ea typeface="Calibri" panose="020F0502020204030204" pitchFamily="34" charset="0"/>
                    <a:cs typeface="Symbol" pitchFamily="2" charset="2"/>
                  </a:rPr>
                  <a:t>Since the dataset contains multiple features, the </a:t>
                </a:r>
                <a:r>
                  <a:rPr lang="en-US" sz="1200" b="1" kern="100" dirty="0">
                    <a:effectLst/>
                    <a:latin typeface="Times New Roman" panose="02020603050405020304" pitchFamily="18" charset="0"/>
                    <a:ea typeface="Calibri" panose="020F0502020204030204" pitchFamily="34" charset="0"/>
                    <a:cs typeface="Symbol" pitchFamily="2" charset="2"/>
                  </a:rPr>
                  <a:t>Euclidean distance</a:t>
                </a:r>
                <a:r>
                  <a:rPr lang="en-US" sz="1200" kern="100" dirty="0">
                    <a:effectLst/>
                    <a:latin typeface="Times New Roman" panose="02020603050405020304" pitchFamily="18" charset="0"/>
                    <a:ea typeface="Calibri" panose="020F0502020204030204" pitchFamily="34" charset="0"/>
                    <a:cs typeface="Symbol" pitchFamily="2" charset="2"/>
                  </a:rPr>
                  <a:t> is computed as:</a:t>
                </a:r>
                <a:endParaRPr lang="en-US" sz="1200" kern="100" dirty="0">
                  <a:effectLst/>
                  <a:latin typeface="Calibri" panose="020F0502020204030204" pitchFamily="34" charset="0"/>
                  <a:ea typeface="Calibri" panose="020F0502020204030204" pitchFamily="34" charset="0"/>
                  <a:cs typeface="Symbol" pitchFamily="2" charset="2"/>
                </a:endParaRPr>
              </a:p>
              <a:p>
                <a:pPr marL="0" marR="0">
                  <a:spcBef>
                    <a:spcPts val="900"/>
                  </a:spcBef>
                  <a:spcAft>
                    <a:spcPts val="900"/>
                  </a:spcAft>
                </a:pPr>
                <a14:m>
                  <m:oMathPara xmlns:m="http://schemas.openxmlformats.org/officeDocument/2006/math">
                    <m:oMathParaPr>
                      <m:jc m:val="centerGroup"/>
                    </m:oMathParaPr>
                    <m:oMath xmlns:m="http://schemas.openxmlformats.org/officeDocument/2006/math">
                      <m:r>
                        <a:rPr lang="en-US" sz="1200" i="1">
                          <a:effectLst/>
                          <a:latin typeface="Cambria Math" panose="02040503050406030204" pitchFamily="18" charset="0"/>
                          <a:ea typeface="Calibri" panose="020F0502020204030204" pitchFamily="34" charset="0"/>
                          <a:cs typeface="Times New Roman" panose="02020603050405020304" pitchFamily="18" charset="0"/>
                        </a:rPr>
                        <m:t>𝑑</m:t>
                      </m:r>
                      <m:r>
                        <a:rPr lang="en-US" sz="1200">
                          <a:effectLst/>
                          <a:latin typeface="Cambria Math" panose="02040503050406030204" pitchFamily="18" charset="0"/>
                          <a:ea typeface="Calibri" panose="020F0502020204030204" pitchFamily="34" charset="0"/>
                          <a:cs typeface="Times New Roman" panose="02020603050405020304" pitchFamily="18" charset="0"/>
                        </a:rPr>
                        <m:t>=</m:t>
                      </m:r>
                      <m:rad>
                        <m:radPr>
                          <m:degHide m:val="on"/>
                          <m:ctrlPr>
                            <a:rPr lang="en-US" sz="1200" i="1">
                              <a:effectLst/>
                              <a:latin typeface="Cambria Math" panose="02040503050406030204" pitchFamily="18" charset="0"/>
                              <a:ea typeface="Calibri" panose="020F0502020204030204" pitchFamily="34" charset="0"/>
                              <a:cs typeface="Times New Roman" panose="02020603050405020304" pitchFamily="18" charset="0"/>
                            </a:rPr>
                          </m:ctrlPr>
                        </m:radPr>
                        <m:deg/>
                        <m:e>
                          <m:sSup>
                            <m:sSupPr>
                              <m:ctrlPr>
                                <a:rPr lang="en-US" sz="1200" i="1">
                                  <a:effectLst/>
                                  <a:latin typeface="Cambria Math" panose="02040503050406030204" pitchFamily="18" charset="0"/>
                                  <a:ea typeface="Calibri" panose="020F0502020204030204" pitchFamily="34" charset="0"/>
                                  <a:cs typeface="Times New Roman" panose="02020603050405020304" pitchFamily="18" charset="0"/>
                                </a:rPr>
                              </m:ctrlPr>
                            </m:sSupPr>
                            <m:e>
                              <m:d>
                                <m:dPr>
                                  <m:ctrlPr>
                                    <a:rPr lang="en-US" sz="1200" i="1">
                                      <a:effectLst/>
                                      <a:latin typeface="Cambria Math" panose="02040503050406030204" pitchFamily="18" charset="0"/>
                                      <a:ea typeface="Calibri" panose="020F0502020204030204" pitchFamily="34" charset="0"/>
                                      <a:cs typeface="Times New Roman" panose="02020603050405020304" pitchFamily="18" charset="0"/>
                                    </a:rPr>
                                  </m:ctrlPr>
                                </m:dPr>
                                <m:e>
                                  <m:sSub>
                                    <m:sSubPr>
                                      <m:ctrlPr>
                                        <a:rPr lang="en-US" sz="12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200" i="1">
                                          <a:effectLst/>
                                          <a:latin typeface="Cambria Math" panose="02040503050406030204" pitchFamily="18" charset="0"/>
                                          <a:ea typeface="Calibri" panose="020F0502020204030204" pitchFamily="34" charset="0"/>
                                          <a:cs typeface="Times New Roman" panose="02020603050405020304" pitchFamily="18" charset="0"/>
                                        </a:rPr>
                                        <m:t>𝑥</m:t>
                                      </m:r>
                                    </m:e>
                                    <m:sub>
                                      <m:r>
                                        <a:rPr lang="en-US" sz="1200" i="1">
                                          <a:effectLst/>
                                          <a:latin typeface="Cambria Math" panose="02040503050406030204" pitchFamily="18" charset="0"/>
                                          <a:ea typeface="Calibri" panose="020F0502020204030204" pitchFamily="34" charset="0"/>
                                          <a:cs typeface="Times New Roman" panose="02020603050405020304" pitchFamily="18" charset="0"/>
                                        </a:rPr>
                                        <m:t>2</m:t>
                                      </m:r>
                                    </m:sub>
                                  </m:sSub>
                                  <m:r>
                                    <a:rPr lang="en-US" sz="1200"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US" sz="12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200" i="1">
                                          <a:effectLst/>
                                          <a:latin typeface="Cambria Math" panose="02040503050406030204" pitchFamily="18" charset="0"/>
                                          <a:ea typeface="Calibri" panose="020F0502020204030204" pitchFamily="34" charset="0"/>
                                          <a:cs typeface="Times New Roman" panose="02020603050405020304" pitchFamily="18" charset="0"/>
                                        </a:rPr>
                                        <m:t>𝑥</m:t>
                                      </m:r>
                                    </m:e>
                                    <m:sub>
                                      <m:r>
                                        <a:rPr lang="en-US" sz="1200" i="1">
                                          <a:effectLst/>
                                          <a:latin typeface="Cambria Math" panose="02040503050406030204" pitchFamily="18" charset="0"/>
                                          <a:ea typeface="Calibri" panose="020F0502020204030204" pitchFamily="34" charset="0"/>
                                          <a:cs typeface="Times New Roman" panose="02020603050405020304" pitchFamily="18" charset="0"/>
                                        </a:rPr>
                                        <m:t>1</m:t>
                                      </m:r>
                                    </m:sub>
                                  </m:sSub>
                                </m:e>
                              </m:d>
                            </m:e>
                            <m:sup>
                              <m:r>
                                <a:rPr lang="en-US" sz="1200" i="1">
                                  <a:effectLst/>
                                  <a:latin typeface="Cambria Math" panose="02040503050406030204" pitchFamily="18" charset="0"/>
                                  <a:ea typeface="Calibri" panose="020F0502020204030204" pitchFamily="34" charset="0"/>
                                  <a:cs typeface="Times New Roman" panose="02020603050405020304" pitchFamily="18" charset="0"/>
                                </a:rPr>
                                <m:t>2</m:t>
                              </m:r>
                            </m:sup>
                          </m:sSup>
                          <m:r>
                            <a:rPr lang="en-US" sz="1200">
                              <a:effectLst/>
                              <a:latin typeface="Cambria Math" panose="02040503050406030204" pitchFamily="18" charset="0"/>
                              <a:ea typeface="Calibri" panose="020F0502020204030204" pitchFamily="34" charset="0"/>
                              <a:cs typeface="Times New Roman" panose="02020603050405020304" pitchFamily="18" charset="0"/>
                            </a:rPr>
                            <m:t>+</m:t>
                          </m:r>
                          <m:sSup>
                            <m:sSupPr>
                              <m:ctrlPr>
                                <a:rPr lang="en-US" sz="1200" i="1">
                                  <a:effectLst/>
                                  <a:latin typeface="Cambria Math" panose="02040503050406030204" pitchFamily="18" charset="0"/>
                                  <a:ea typeface="Calibri" panose="020F0502020204030204" pitchFamily="34" charset="0"/>
                                  <a:cs typeface="Times New Roman" panose="02020603050405020304" pitchFamily="18" charset="0"/>
                                </a:rPr>
                              </m:ctrlPr>
                            </m:sSupPr>
                            <m:e>
                              <m:d>
                                <m:dPr>
                                  <m:ctrlPr>
                                    <a:rPr lang="en-US" sz="1200" i="1">
                                      <a:effectLst/>
                                      <a:latin typeface="Cambria Math" panose="02040503050406030204" pitchFamily="18" charset="0"/>
                                      <a:ea typeface="Calibri" panose="020F0502020204030204" pitchFamily="34" charset="0"/>
                                      <a:cs typeface="Times New Roman" panose="02020603050405020304" pitchFamily="18" charset="0"/>
                                    </a:rPr>
                                  </m:ctrlPr>
                                </m:dPr>
                                <m:e>
                                  <m:sSub>
                                    <m:sSubPr>
                                      <m:ctrlPr>
                                        <a:rPr lang="en-US" sz="12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200" i="1">
                                          <a:effectLst/>
                                          <a:latin typeface="Cambria Math" panose="02040503050406030204" pitchFamily="18" charset="0"/>
                                          <a:ea typeface="Calibri" panose="020F0502020204030204" pitchFamily="34" charset="0"/>
                                          <a:cs typeface="Times New Roman" panose="02020603050405020304" pitchFamily="18" charset="0"/>
                                        </a:rPr>
                                        <m:t>𝑦</m:t>
                                      </m:r>
                                    </m:e>
                                    <m:sub>
                                      <m:r>
                                        <a:rPr lang="en-US" sz="1200" i="1">
                                          <a:effectLst/>
                                          <a:latin typeface="Cambria Math" panose="02040503050406030204" pitchFamily="18" charset="0"/>
                                          <a:ea typeface="Calibri" panose="020F0502020204030204" pitchFamily="34" charset="0"/>
                                          <a:cs typeface="Times New Roman" panose="02020603050405020304" pitchFamily="18" charset="0"/>
                                        </a:rPr>
                                        <m:t>2</m:t>
                                      </m:r>
                                    </m:sub>
                                  </m:sSub>
                                  <m:r>
                                    <a:rPr lang="en-US" sz="1200"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US" sz="12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200" i="1">
                                          <a:effectLst/>
                                          <a:latin typeface="Cambria Math" panose="02040503050406030204" pitchFamily="18" charset="0"/>
                                          <a:ea typeface="Calibri" panose="020F0502020204030204" pitchFamily="34" charset="0"/>
                                          <a:cs typeface="Times New Roman" panose="02020603050405020304" pitchFamily="18" charset="0"/>
                                        </a:rPr>
                                        <m:t>𝑦</m:t>
                                      </m:r>
                                    </m:e>
                                    <m:sub>
                                      <m:r>
                                        <a:rPr lang="en-US" sz="1200" i="1">
                                          <a:effectLst/>
                                          <a:latin typeface="Cambria Math" panose="02040503050406030204" pitchFamily="18" charset="0"/>
                                          <a:ea typeface="Calibri" panose="020F0502020204030204" pitchFamily="34" charset="0"/>
                                          <a:cs typeface="Times New Roman" panose="02020603050405020304" pitchFamily="18" charset="0"/>
                                        </a:rPr>
                                        <m:t>1</m:t>
                                      </m:r>
                                    </m:sub>
                                  </m:sSub>
                                </m:e>
                              </m:d>
                            </m:e>
                            <m:sup>
                              <m:r>
                                <a:rPr lang="en-US" sz="1200" i="1">
                                  <a:effectLst/>
                                  <a:latin typeface="Cambria Math" panose="02040503050406030204" pitchFamily="18" charset="0"/>
                                  <a:ea typeface="Calibri" panose="020F0502020204030204" pitchFamily="34" charset="0"/>
                                  <a:cs typeface="Times New Roman" panose="02020603050405020304" pitchFamily="18" charset="0"/>
                                </a:rPr>
                                <m:t>2</m:t>
                              </m:r>
                            </m:sup>
                          </m:sSup>
                          <m:r>
                            <a:rPr lang="en-US" sz="1200">
                              <a:effectLst/>
                              <a:latin typeface="Cambria Math" panose="02040503050406030204" pitchFamily="18" charset="0"/>
                              <a:ea typeface="Calibri" panose="020F0502020204030204" pitchFamily="34" charset="0"/>
                              <a:cs typeface="Times New Roman" panose="02020603050405020304" pitchFamily="18" charset="0"/>
                            </a:rPr>
                            <m:t>+</m:t>
                          </m:r>
                          <m:sSup>
                            <m:sSupPr>
                              <m:ctrlPr>
                                <a:rPr lang="en-US" sz="1200" i="1">
                                  <a:effectLst/>
                                  <a:latin typeface="Cambria Math" panose="02040503050406030204" pitchFamily="18" charset="0"/>
                                  <a:ea typeface="Calibri" panose="020F0502020204030204" pitchFamily="34" charset="0"/>
                                  <a:cs typeface="Times New Roman" panose="02020603050405020304" pitchFamily="18" charset="0"/>
                                </a:rPr>
                              </m:ctrlPr>
                            </m:sSupPr>
                            <m:e>
                              <m:d>
                                <m:dPr>
                                  <m:ctrlPr>
                                    <a:rPr lang="en-US" sz="1200" i="1">
                                      <a:effectLst/>
                                      <a:latin typeface="Cambria Math" panose="02040503050406030204" pitchFamily="18" charset="0"/>
                                      <a:ea typeface="Calibri" panose="020F0502020204030204" pitchFamily="34" charset="0"/>
                                      <a:cs typeface="Times New Roman" panose="02020603050405020304" pitchFamily="18" charset="0"/>
                                    </a:rPr>
                                  </m:ctrlPr>
                                </m:dPr>
                                <m:e>
                                  <m:sSub>
                                    <m:sSubPr>
                                      <m:ctrlPr>
                                        <a:rPr lang="en-US" sz="12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200" i="1">
                                          <a:effectLst/>
                                          <a:latin typeface="Cambria Math" panose="02040503050406030204" pitchFamily="18" charset="0"/>
                                          <a:ea typeface="Calibri" panose="020F0502020204030204" pitchFamily="34" charset="0"/>
                                          <a:cs typeface="Times New Roman" panose="02020603050405020304" pitchFamily="18" charset="0"/>
                                        </a:rPr>
                                        <m:t>𝑧</m:t>
                                      </m:r>
                                    </m:e>
                                    <m:sub>
                                      <m:r>
                                        <a:rPr lang="en-US" sz="1200" i="1">
                                          <a:effectLst/>
                                          <a:latin typeface="Cambria Math" panose="02040503050406030204" pitchFamily="18" charset="0"/>
                                          <a:ea typeface="Calibri" panose="020F0502020204030204" pitchFamily="34" charset="0"/>
                                          <a:cs typeface="Times New Roman" panose="02020603050405020304" pitchFamily="18" charset="0"/>
                                        </a:rPr>
                                        <m:t>2</m:t>
                                      </m:r>
                                    </m:sub>
                                  </m:sSub>
                                  <m:r>
                                    <a:rPr lang="en-US" sz="1200"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US" sz="12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200" i="1">
                                          <a:effectLst/>
                                          <a:latin typeface="Cambria Math" panose="02040503050406030204" pitchFamily="18" charset="0"/>
                                          <a:ea typeface="Calibri" panose="020F0502020204030204" pitchFamily="34" charset="0"/>
                                          <a:cs typeface="Times New Roman" panose="02020603050405020304" pitchFamily="18" charset="0"/>
                                        </a:rPr>
                                        <m:t>𝑧</m:t>
                                      </m:r>
                                    </m:e>
                                    <m:sub>
                                      <m:r>
                                        <a:rPr lang="en-US" sz="1200" i="1">
                                          <a:effectLst/>
                                          <a:latin typeface="Cambria Math" panose="02040503050406030204" pitchFamily="18" charset="0"/>
                                          <a:ea typeface="Calibri" panose="020F0502020204030204" pitchFamily="34" charset="0"/>
                                          <a:cs typeface="Times New Roman" panose="02020603050405020304" pitchFamily="18" charset="0"/>
                                        </a:rPr>
                                        <m:t>1</m:t>
                                      </m:r>
                                    </m:sub>
                                  </m:sSub>
                                </m:e>
                              </m:d>
                            </m:e>
                            <m:sup>
                              <m:r>
                                <a:rPr lang="en-US" sz="1200" i="1">
                                  <a:effectLst/>
                                  <a:latin typeface="Cambria Math" panose="02040503050406030204" pitchFamily="18" charset="0"/>
                                  <a:ea typeface="Calibri" panose="020F0502020204030204" pitchFamily="34" charset="0"/>
                                  <a:cs typeface="Times New Roman" panose="02020603050405020304" pitchFamily="18" charset="0"/>
                                </a:rPr>
                                <m:t>2</m:t>
                              </m:r>
                            </m:sup>
                          </m:sSup>
                        </m:e>
                      </m:rad>
                    </m:oMath>
                  </m:oMathPara>
                </a14:m>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spcBef>
                    <a:spcPts val="0"/>
                  </a:spcBef>
                  <a:spcAft>
                    <a:spcPts val="1000"/>
                  </a:spcAft>
                  <a:buFont typeface="Arial" panose="020B0604020202020204" pitchFamily="34" charset="0"/>
                  <a:buChar char=" "/>
                </a:pPr>
                <a:r>
                  <a:rPr lang="en-US" sz="1200" kern="100" dirty="0">
                    <a:effectLst/>
                    <a:latin typeface="Times New Roman" panose="02020603050405020304" pitchFamily="18" charset="0"/>
                    <a:ea typeface="Calibri" panose="020F0502020204030204" pitchFamily="34" charset="0"/>
                    <a:cs typeface="Times New Roman" panose="02020603050405020304" pitchFamily="18" charset="0"/>
                  </a:rPr>
                  <a:t>where:</a:t>
                </a: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spcBef>
                    <a:spcPts val="180"/>
                  </a:spcBef>
                  <a:spcAft>
                    <a:spcPts val="180"/>
                  </a:spcAft>
                  <a:buFont typeface="Courier New" panose="02070309020205020404" pitchFamily="49" charset="0"/>
                  <a:buChar char="o"/>
                </a:pPr>
                <a14:m>
                  <m:oMath xmlns:m="http://schemas.openxmlformats.org/officeDocument/2006/math">
                    <m:r>
                      <a:rPr lang="en-US" sz="1200" i="1">
                        <a:effectLst/>
                        <a:latin typeface="Cambria Math" panose="02040503050406030204" pitchFamily="18" charset="0"/>
                        <a:ea typeface="Calibri" panose="020F0502020204030204" pitchFamily="34" charset="0"/>
                        <a:cs typeface="Times New Roman" panose="02020603050405020304" pitchFamily="18" charset="0"/>
                      </a:rPr>
                      <m:t>𝑥</m:t>
                    </m:r>
                  </m:oMath>
                </a14:m>
                <a:r>
                  <a:rPr lang="en-US" sz="1200" dirty="0">
                    <a:effectLst/>
                    <a:latin typeface="Times New Roman" panose="02020603050405020304" pitchFamily="18" charset="0"/>
                    <a:ea typeface="Calibri" panose="020F0502020204030204" pitchFamily="34" charset="0"/>
                    <a:cs typeface="Times New Roman" panose="02020603050405020304" pitchFamily="18" charset="0"/>
                  </a:rPr>
                  <a:t> = Age of the patient</a:t>
                </a:r>
              </a:p>
              <a:p>
                <a:pPr marL="742950" marR="0" lvl="1" indent="-285750">
                  <a:spcBef>
                    <a:spcPts val="180"/>
                  </a:spcBef>
                  <a:spcAft>
                    <a:spcPts val="180"/>
                  </a:spcAft>
                  <a:buFont typeface="Courier New" panose="02070309020205020404" pitchFamily="49" charset="0"/>
                  <a:buChar char="o"/>
                </a:pPr>
                <a14:m>
                  <m:oMath xmlns:m="http://schemas.openxmlformats.org/officeDocument/2006/math">
                    <m:r>
                      <a:rPr lang="en-US" sz="1200" i="1">
                        <a:effectLst/>
                        <a:latin typeface="Cambria Math" panose="02040503050406030204" pitchFamily="18" charset="0"/>
                        <a:ea typeface="Calibri" panose="020F0502020204030204" pitchFamily="34" charset="0"/>
                        <a:cs typeface="Times New Roman" panose="02020603050405020304" pitchFamily="18" charset="0"/>
                      </a:rPr>
                      <m:t>𝑦</m:t>
                    </m:r>
                  </m:oMath>
                </a14:m>
                <a:r>
                  <a:rPr lang="en-US" sz="1200" dirty="0">
                    <a:effectLst/>
                    <a:latin typeface="Times New Roman" panose="02020603050405020304" pitchFamily="18" charset="0"/>
                    <a:ea typeface="Calibri" panose="020F0502020204030204" pitchFamily="34" charset="0"/>
                    <a:cs typeface="Times New Roman" panose="02020603050405020304" pitchFamily="18" charset="0"/>
                  </a:rPr>
                  <a:t> = Cholesterol level of the patient</a:t>
                </a:r>
              </a:p>
              <a:p>
                <a:pPr marL="742950" marR="0" lvl="1" indent="-285750">
                  <a:spcBef>
                    <a:spcPts val="180"/>
                  </a:spcBef>
                  <a:spcAft>
                    <a:spcPts val="180"/>
                  </a:spcAft>
                  <a:buFont typeface="Courier New" panose="02070309020205020404" pitchFamily="49" charset="0"/>
                  <a:buChar char="o"/>
                </a:pPr>
                <a14:m>
                  <m:oMath xmlns:m="http://schemas.openxmlformats.org/officeDocument/2006/math">
                    <m:r>
                      <a:rPr lang="en-US" sz="1200" i="1">
                        <a:effectLst/>
                        <a:latin typeface="Cambria Math" panose="02040503050406030204" pitchFamily="18" charset="0"/>
                        <a:ea typeface="Calibri" panose="020F0502020204030204" pitchFamily="34" charset="0"/>
                        <a:cs typeface="Times New Roman" panose="02020603050405020304" pitchFamily="18" charset="0"/>
                      </a:rPr>
                      <m:t>𝑧</m:t>
                    </m:r>
                  </m:oMath>
                </a14:m>
                <a:r>
                  <a:rPr lang="en-US" sz="1200" dirty="0">
                    <a:effectLst/>
                    <a:latin typeface="Times New Roman" panose="02020603050405020304" pitchFamily="18" charset="0"/>
                    <a:ea typeface="Calibri" panose="020F0502020204030204" pitchFamily="34" charset="0"/>
                    <a:cs typeface="Times New Roman" panose="02020603050405020304" pitchFamily="18" charset="0"/>
                  </a:rPr>
                  <a:t> = Maximum heart rate of the patient</a:t>
                </a:r>
              </a:p>
              <a:p>
                <a:pPr marL="742950" marR="0" lvl="1" indent="-285750">
                  <a:spcBef>
                    <a:spcPts val="180"/>
                  </a:spcBef>
                  <a:spcAft>
                    <a:spcPts val="180"/>
                  </a:spcAft>
                  <a:buFont typeface="Courier New" panose="02070309020205020404" pitchFamily="49" charset="0"/>
                  <a:buChar char="o"/>
                </a:pPr>
                <a14:m>
                  <m:oMath xmlns:m="http://schemas.openxmlformats.org/officeDocument/2006/math">
                    <m:sSub>
                      <m:sSubPr>
                        <m:ctrlPr>
                          <a:rPr lang="en-US" sz="12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200" i="1">
                            <a:effectLst/>
                            <a:latin typeface="Cambria Math" panose="02040503050406030204" pitchFamily="18" charset="0"/>
                            <a:ea typeface="Calibri" panose="020F0502020204030204" pitchFamily="34" charset="0"/>
                            <a:cs typeface="Times New Roman" panose="02020603050405020304" pitchFamily="18" charset="0"/>
                          </a:rPr>
                          <m:t>𝑥</m:t>
                        </m:r>
                      </m:e>
                      <m:sub>
                        <m:r>
                          <a:rPr lang="en-US" sz="1200" i="1">
                            <a:effectLst/>
                            <a:latin typeface="Cambria Math" panose="02040503050406030204" pitchFamily="18" charset="0"/>
                            <a:ea typeface="Calibri" panose="020F0502020204030204" pitchFamily="34" charset="0"/>
                            <a:cs typeface="Times New Roman" panose="02020603050405020304" pitchFamily="18" charset="0"/>
                          </a:rPr>
                          <m:t>1</m:t>
                        </m:r>
                      </m:sub>
                    </m:sSub>
                    <m:r>
                      <a:rPr lang="en-US" sz="1200">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US" sz="12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200" i="1">
                            <a:effectLst/>
                            <a:latin typeface="Cambria Math" panose="02040503050406030204" pitchFamily="18" charset="0"/>
                            <a:ea typeface="Calibri" panose="020F0502020204030204" pitchFamily="34" charset="0"/>
                            <a:cs typeface="Times New Roman" panose="02020603050405020304" pitchFamily="18" charset="0"/>
                          </a:rPr>
                          <m:t>𝑦</m:t>
                        </m:r>
                      </m:e>
                      <m:sub>
                        <m:r>
                          <a:rPr lang="en-US" sz="1200" i="1">
                            <a:effectLst/>
                            <a:latin typeface="Cambria Math" panose="02040503050406030204" pitchFamily="18" charset="0"/>
                            <a:ea typeface="Calibri" panose="020F0502020204030204" pitchFamily="34" charset="0"/>
                            <a:cs typeface="Times New Roman" panose="02020603050405020304" pitchFamily="18" charset="0"/>
                          </a:rPr>
                          <m:t>1</m:t>
                        </m:r>
                      </m:sub>
                    </m:sSub>
                    <m:r>
                      <a:rPr lang="en-US" sz="1200">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US" sz="12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200" i="1">
                            <a:effectLst/>
                            <a:latin typeface="Cambria Math" panose="02040503050406030204" pitchFamily="18" charset="0"/>
                            <a:ea typeface="Calibri" panose="020F0502020204030204" pitchFamily="34" charset="0"/>
                            <a:cs typeface="Times New Roman" panose="02020603050405020304" pitchFamily="18" charset="0"/>
                          </a:rPr>
                          <m:t>𝑧</m:t>
                        </m:r>
                      </m:e>
                      <m:sub>
                        <m:r>
                          <a:rPr lang="en-US" sz="1200" i="1">
                            <a:effectLst/>
                            <a:latin typeface="Cambria Math" panose="02040503050406030204" pitchFamily="18" charset="0"/>
                            <a:ea typeface="Calibri" panose="020F0502020204030204" pitchFamily="34" charset="0"/>
                            <a:cs typeface="Times New Roman" panose="02020603050405020304" pitchFamily="18" charset="0"/>
                          </a:rPr>
                          <m:t>1</m:t>
                        </m:r>
                      </m:sub>
                    </m:sSub>
                  </m:oMath>
                </a14:m>
                <a:r>
                  <a:rPr lang="en-US" sz="1200" dirty="0">
                    <a:effectLst/>
                    <a:latin typeface="Times New Roman" panose="02020603050405020304" pitchFamily="18" charset="0"/>
                    <a:ea typeface="Calibri" panose="020F0502020204030204" pitchFamily="34" charset="0"/>
                    <a:cs typeface="Times New Roman" panose="02020603050405020304" pitchFamily="18" charset="0"/>
                  </a:rPr>
                  <a:t> = New patient's features</a:t>
                </a:r>
              </a:p>
              <a:p>
                <a:pPr marL="742950" marR="0" lvl="1" indent="-285750">
                  <a:spcBef>
                    <a:spcPts val="180"/>
                  </a:spcBef>
                  <a:spcAft>
                    <a:spcPts val="180"/>
                  </a:spcAft>
                  <a:buFont typeface="Courier New" panose="02070309020205020404" pitchFamily="49" charset="0"/>
                  <a:buChar char="o"/>
                </a:pPr>
                <a14:m>
                  <m:oMath xmlns:m="http://schemas.openxmlformats.org/officeDocument/2006/math">
                    <m:sSub>
                      <m:sSubPr>
                        <m:ctrlPr>
                          <a:rPr lang="en-US" sz="12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200" i="1">
                            <a:effectLst/>
                            <a:latin typeface="Cambria Math" panose="02040503050406030204" pitchFamily="18" charset="0"/>
                            <a:ea typeface="Calibri" panose="020F0502020204030204" pitchFamily="34" charset="0"/>
                            <a:cs typeface="Times New Roman" panose="02020603050405020304" pitchFamily="18" charset="0"/>
                          </a:rPr>
                          <m:t>𝑥</m:t>
                        </m:r>
                      </m:e>
                      <m:sub>
                        <m:r>
                          <a:rPr lang="en-US" sz="1200" i="1">
                            <a:effectLst/>
                            <a:latin typeface="Cambria Math" panose="02040503050406030204" pitchFamily="18" charset="0"/>
                            <a:ea typeface="Calibri" panose="020F0502020204030204" pitchFamily="34" charset="0"/>
                            <a:cs typeface="Times New Roman" panose="02020603050405020304" pitchFamily="18" charset="0"/>
                          </a:rPr>
                          <m:t>2</m:t>
                        </m:r>
                      </m:sub>
                    </m:sSub>
                    <m:r>
                      <a:rPr lang="en-US" sz="1200">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US" sz="12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200" i="1">
                            <a:effectLst/>
                            <a:latin typeface="Cambria Math" panose="02040503050406030204" pitchFamily="18" charset="0"/>
                            <a:ea typeface="Calibri" panose="020F0502020204030204" pitchFamily="34" charset="0"/>
                            <a:cs typeface="Times New Roman" panose="02020603050405020304" pitchFamily="18" charset="0"/>
                          </a:rPr>
                          <m:t>𝑦</m:t>
                        </m:r>
                      </m:e>
                      <m:sub>
                        <m:r>
                          <a:rPr lang="en-US" sz="1200" i="1">
                            <a:effectLst/>
                            <a:latin typeface="Cambria Math" panose="02040503050406030204" pitchFamily="18" charset="0"/>
                            <a:ea typeface="Calibri" panose="020F0502020204030204" pitchFamily="34" charset="0"/>
                            <a:cs typeface="Times New Roman" panose="02020603050405020304" pitchFamily="18" charset="0"/>
                          </a:rPr>
                          <m:t>2</m:t>
                        </m:r>
                      </m:sub>
                    </m:sSub>
                    <m:r>
                      <a:rPr lang="en-US" sz="1200">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US" sz="12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200" i="1">
                            <a:effectLst/>
                            <a:latin typeface="Cambria Math" panose="02040503050406030204" pitchFamily="18" charset="0"/>
                            <a:ea typeface="Calibri" panose="020F0502020204030204" pitchFamily="34" charset="0"/>
                            <a:cs typeface="Times New Roman" panose="02020603050405020304" pitchFamily="18" charset="0"/>
                          </a:rPr>
                          <m:t>𝑧</m:t>
                        </m:r>
                      </m:e>
                      <m:sub>
                        <m:r>
                          <a:rPr lang="en-US" sz="1200" i="1">
                            <a:effectLst/>
                            <a:latin typeface="Cambria Math" panose="02040503050406030204" pitchFamily="18" charset="0"/>
                            <a:ea typeface="Calibri" panose="020F0502020204030204" pitchFamily="34" charset="0"/>
                            <a:cs typeface="Times New Roman" panose="02020603050405020304" pitchFamily="18" charset="0"/>
                          </a:rPr>
                          <m:t>2</m:t>
                        </m:r>
                      </m:sub>
                    </m:sSub>
                  </m:oMath>
                </a14:m>
                <a:r>
                  <a:rPr lang="en-US" sz="1200" dirty="0">
                    <a:effectLst/>
                    <a:latin typeface="Times New Roman" panose="02020603050405020304" pitchFamily="18" charset="0"/>
                    <a:ea typeface="Calibri" panose="020F0502020204030204" pitchFamily="34" charset="0"/>
                    <a:cs typeface="Times New Roman" panose="02020603050405020304" pitchFamily="18" charset="0"/>
                  </a:rPr>
                  <a:t> = Existing patient's features</a:t>
                </a:r>
              </a:p>
              <a:p>
                <a:pPr marL="285750" indent="-285750">
                  <a:buFont typeface="Arial" panose="020B0604020202020204" pitchFamily="34" charset="0"/>
                  <a:buChar char="•"/>
                </a:pP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285750" lvl="0" indent="-285750">
                  <a:buFont typeface="Arial" panose="020B0604020202020204" pitchFamily="34" charset="0"/>
                  <a:buChar char="•"/>
                </a:pPr>
                <a:endParaRPr lang="en-US" dirty="0"/>
              </a:p>
              <a:p>
                <a:pPr lvl="0"/>
                <a:endParaRPr lang="en-US" dirty="0"/>
              </a:p>
            </p:txBody>
          </p:sp>
        </mc:Choice>
        <mc:Fallback xmlns="">
          <p:sp>
            <p:nvSpPr>
              <p:cNvPr id="16" name="TextBox 15">
                <a:extLst>
                  <a:ext uri="{FF2B5EF4-FFF2-40B4-BE49-F238E27FC236}">
                    <a16:creationId xmlns:a16="http://schemas.microsoft.com/office/drawing/2014/main" id="{C755590A-02F1-5F13-4FC5-0D8216990E77}"/>
                  </a:ext>
                </a:extLst>
              </p:cNvPr>
              <p:cNvSpPr txBox="1">
                <a:spLocks noRot="1" noChangeAspect="1" noMove="1" noResize="1" noEditPoints="1" noAdjustHandles="1" noChangeArrowheads="1" noChangeShapeType="1" noTextEdit="1"/>
              </p:cNvSpPr>
              <p:nvPr/>
            </p:nvSpPr>
            <p:spPr>
              <a:xfrm>
                <a:off x="2628900" y="2054349"/>
                <a:ext cx="4220308" cy="3406574"/>
              </a:xfrm>
              <a:prstGeom prst="rect">
                <a:avLst/>
              </a:prstGeom>
              <a:blipFill>
                <a:blip r:embed="rId2"/>
                <a:stretch>
                  <a:fillRect l="-599" t="-741"/>
                </a:stretch>
              </a:blipFill>
            </p:spPr>
            <p:txBody>
              <a:bodyPr/>
              <a:lstStyle/>
              <a:p>
                <a:r>
                  <a:rPr lang="en-US">
                    <a:noFill/>
                  </a:rPr>
                  <a:t> </a:t>
                </a:r>
              </a:p>
            </p:txBody>
          </p:sp>
        </mc:Fallback>
      </mc:AlternateContent>
    </p:spTree>
    <p:extLst>
      <p:ext uri="{BB962C8B-B14F-4D97-AF65-F5344CB8AC3E}">
        <p14:creationId xmlns:p14="http://schemas.microsoft.com/office/powerpoint/2010/main" val="423010257"/>
      </p:ext>
    </p:extLst>
  </p:cSld>
  <p:clrMapOvr>
    <a:masterClrMapping/>
  </p:clrMapOvr>
</p:sld>
</file>

<file path=ppt/theme/theme1.xml><?xml version="1.0" encoding="utf-8"?>
<a:theme xmlns:a="http://schemas.openxmlformats.org/drawingml/2006/main" name="Machine Learning Infographics by Slidesgo">
  <a:themeElements>
    <a:clrScheme name="Simple Light">
      <a:dk1>
        <a:srgbClr val="000000"/>
      </a:dk1>
      <a:lt1>
        <a:srgbClr val="FFFFFF"/>
      </a:lt1>
      <a:dk2>
        <a:srgbClr val="666666"/>
      </a:dk2>
      <a:lt2>
        <a:srgbClr val="D9D9D9"/>
      </a:lt2>
      <a:accent1>
        <a:srgbClr val="E4EA27"/>
      </a:accent1>
      <a:accent2>
        <a:srgbClr val="26EAB8"/>
      </a:accent2>
      <a:accent3>
        <a:srgbClr val="2776EA"/>
      </a:accent3>
      <a:accent4>
        <a:srgbClr val="E99B27"/>
      </a:accent4>
      <a:accent5>
        <a:srgbClr val="EA4827"/>
      </a:accent5>
      <a:accent6>
        <a:srgbClr val="8027EA"/>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23755</TotalTime>
  <Words>5958</Words>
  <Application>Microsoft Macintosh PowerPoint</Application>
  <PresentationFormat>On-screen Show (16:9)</PresentationFormat>
  <Paragraphs>1113</Paragraphs>
  <Slides>85</Slides>
  <Notes>7</Notes>
  <HiddenSlides>0</HiddenSlides>
  <MMClips>0</MMClips>
  <ScaleCrop>false</ScaleCrop>
  <HeadingPairs>
    <vt:vector size="8" baseType="variant">
      <vt:variant>
        <vt:lpstr>Fonts Used</vt:lpstr>
      </vt:variant>
      <vt:variant>
        <vt:i4>12</vt:i4>
      </vt:variant>
      <vt:variant>
        <vt:lpstr>Theme</vt:lpstr>
      </vt:variant>
      <vt:variant>
        <vt:i4>1</vt:i4>
      </vt:variant>
      <vt:variant>
        <vt:lpstr>Embedded OLE Servers</vt:lpstr>
      </vt:variant>
      <vt:variant>
        <vt:i4>1</vt:i4>
      </vt:variant>
      <vt:variant>
        <vt:lpstr>Slide Titles</vt:lpstr>
      </vt:variant>
      <vt:variant>
        <vt:i4>85</vt:i4>
      </vt:variant>
    </vt:vector>
  </HeadingPairs>
  <TitlesOfParts>
    <vt:vector size="99" baseType="lpstr">
      <vt:lpstr>Roboto</vt:lpstr>
      <vt:lpstr>Symbol</vt:lpstr>
      <vt:lpstr>Calibri Light</vt:lpstr>
      <vt:lpstr>Cambria Math</vt:lpstr>
      <vt:lpstr>Fira Sans Extra Condensed SemiBold</vt:lpstr>
      <vt:lpstr>Calibri</vt:lpstr>
      <vt:lpstr>Fira Sans Extra Condensed</vt:lpstr>
      <vt:lpstr>Cambria</vt:lpstr>
      <vt:lpstr>Fira Sans</vt:lpstr>
      <vt:lpstr>Times New Roman</vt:lpstr>
      <vt:lpstr>Arial</vt:lpstr>
      <vt:lpstr>Courier New</vt:lpstr>
      <vt:lpstr>Machine Learning Infographics by Slidesgo</vt:lpstr>
      <vt:lpstr>Worksheet</vt:lpstr>
      <vt:lpstr>A Data-Driven Approach to Cardiovascular Disease Prediction: Comparing Machine Learning Algorithms. </vt:lpstr>
      <vt:lpstr>Introduction</vt:lpstr>
      <vt:lpstr>Project Scope</vt:lpstr>
      <vt:lpstr>Machine Learning Models</vt:lpstr>
      <vt:lpstr>K-NN</vt:lpstr>
      <vt:lpstr>Flow Chart</vt:lpstr>
      <vt:lpstr>K-NN Implementation</vt:lpstr>
      <vt:lpstr>K-NN Implementation</vt:lpstr>
      <vt:lpstr>K-NN Implementation</vt:lpstr>
      <vt:lpstr>K-NN Implementation</vt:lpstr>
      <vt:lpstr>K-NN Implementation</vt:lpstr>
      <vt:lpstr>K-NN Implementation</vt:lpstr>
      <vt:lpstr>K-NN Implementation</vt:lpstr>
      <vt:lpstr>K-NN Implementation</vt:lpstr>
      <vt:lpstr>Result Discussion</vt:lpstr>
      <vt:lpstr>Result Discussion</vt:lpstr>
      <vt:lpstr>Result Discussion</vt:lpstr>
      <vt:lpstr>Result Discussion</vt:lpstr>
      <vt:lpstr>Result Discussion</vt:lpstr>
      <vt:lpstr>Result Discussion</vt:lpstr>
      <vt:lpstr>Result Discussion</vt:lpstr>
      <vt:lpstr>Logistic Regression</vt:lpstr>
      <vt:lpstr>Logistic Regression Implementation</vt:lpstr>
      <vt:lpstr>Logistic Regression Implementation</vt:lpstr>
      <vt:lpstr>Logistic Regression Implementation</vt:lpstr>
      <vt:lpstr>Logistic Regression Implementation</vt:lpstr>
      <vt:lpstr>Logistic Regression Implementation</vt:lpstr>
      <vt:lpstr>Logistic Regression Implementation</vt:lpstr>
      <vt:lpstr>Logistic Regression Implementation</vt:lpstr>
      <vt:lpstr>Logistic Regression Implementation</vt:lpstr>
      <vt:lpstr>Result Discussion</vt:lpstr>
      <vt:lpstr>Result Discussion</vt:lpstr>
      <vt:lpstr>SUPPORT VECTOR MACHINE</vt:lpstr>
      <vt:lpstr>Flow Chart</vt:lpstr>
      <vt:lpstr>SVM Implementation</vt:lpstr>
      <vt:lpstr>SVM Implementation</vt:lpstr>
      <vt:lpstr>SVM Implementation</vt:lpstr>
      <vt:lpstr>SVM Implementation</vt:lpstr>
      <vt:lpstr>SVM Implementation</vt:lpstr>
      <vt:lpstr>SVM Implementation</vt:lpstr>
      <vt:lpstr>SVM Implementation</vt:lpstr>
      <vt:lpstr>SVM Implementation</vt:lpstr>
      <vt:lpstr>SVM Implementation</vt:lpstr>
      <vt:lpstr>SVM Implementation</vt:lpstr>
      <vt:lpstr>SVM Implementation</vt:lpstr>
      <vt:lpstr>SVM Implementation</vt:lpstr>
      <vt:lpstr>Result Discussion</vt:lpstr>
      <vt:lpstr>PowerPoint Presentation</vt:lpstr>
      <vt:lpstr>Decision Tree Algorithm</vt:lpstr>
      <vt:lpstr>Flow Chart</vt:lpstr>
      <vt:lpstr>Decision Tree Implementation</vt:lpstr>
      <vt:lpstr>Decision Tree Implementation</vt:lpstr>
      <vt:lpstr>Decision Tree Implementation</vt:lpstr>
      <vt:lpstr>Decision Tree Implementation</vt:lpstr>
      <vt:lpstr>Decision Tree Implementation</vt:lpstr>
      <vt:lpstr>Decision Tree Implementation</vt:lpstr>
      <vt:lpstr>Decision Tree Implementation</vt:lpstr>
      <vt:lpstr>Result Discussion</vt:lpstr>
      <vt:lpstr>PowerPoint Presentation</vt:lpstr>
      <vt:lpstr>Random Forest Algorithm</vt:lpstr>
      <vt:lpstr>Random Forest Implementation</vt:lpstr>
      <vt:lpstr>Random Forest Implementation</vt:lpstr>
      <vt:lpstr>Random Forest Implementation</vt:lpstr>
      <vt:lpstr>Random Forest Implementation</vt:lpstr>
      <vt:lpstr>Random Forest Implementation</vt:lpstr>
      <vt:lpstr>Random Forest Implementation</vt:lpstr>
      <vt:lpstr>Random Forest Implementation</vt:lpstr>
      <vt:lpstr>Random Forest Implementation</vt:lpstr>
      <vt:lpstr>Random Forest Implementation</vt:lpstr>
      <vt:lpstr>Random Forest Implementation</vt:lpstr>
      <vt:lpstr>Random Forest Implementation</vt:lpstr>
      <vt:lpstr>Random Forest Implementation</vt:lpstr>
      <vt:lpstr>Random Forest Implementation</vt:lpstr>
      <vt:lpstr>Random Forest Implementation</vt:lpstr>
      <vt:lpstr>Random Forest Implementation</vt:lpstr>
      <vt:lpstr>Random Forest Implementation</vt:lpstr>
      <vt:lpstr>Result Discussion</vt:lpstr>
      <vt:lpstr>Result Discussion</vt:lpstr>
      <vt:lpstr>Result: Machine Learning Model Performance (Training) </vt:lpstr>
      <vt:lpstr>Result: Machine Learning Model Performance (Testing) </vt:lpstr>
      <vt:lpstr>Result: Machine Learning Model Performance </vt:lpstr>
      <vt:lpstr>Training v/s Testing</vt:lpstr>
      <vt:lpstr>Training v/s Testing</vt:lpstr>
      <vt:lpstr>Summary and 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Machine Learning Models</dc:title>
  <cp:lastModifiedBy>Sneha Shivanna</cp:lastModifiedBy>
  <cp:revision>38</cp:revision>
  <cp:lastPrinted>2025-05-08T01:38:09Z</cp:lastPrinted>
  <dcterms:modified xsi:type="dcterms:W3CDTF">2025-05-08T01:43:21Z</dcterms:modified>
</cp:coreProperties>
</file>